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79"/>
  </p:notesMasterIdLst>
  <p:handoutMasterIdLst>
    <p:handoutMasterId r:id="rId80"/>
  </p:handoutMasterIdLst>
  <p:sldIdLst>
    <p:sldId id="5847" r:id="rId5"/>
    <p:sldId id="1045" r:id="rId6"/>
    <p:sldId id="2147472204" r:id="rId7"/>
    <p:sldId id="2147472191" r:id="rId8"/>
    <p:sldId id="2147472163" r:id="rId9"/>
    <p:sldId id="2147471433" r:id="rId10"/>
    <p:sldId id="2147472164" r:id="rId11"/>
    <p:sldId id="5979" r:id="rId12"/>
    <p:sldId id="2147308427" r:id="rId13"/>
    <p:sldId id="2134804425" r:id="rId14"/>
    <p:sldId id="2147310979" r:id="rId15"/>
    <p:sldId id="2147472178" r:id="rId16"/>
    <p:sldId id="5968" r:id="rId17"/>
    <p:sldId id="5969" r:id="rId18"/>
    <p:sldId id="5970" r:id="rId19"/>
    <p:sldId id="2147471437" r:id="rId20"/>
    <p:sldId id="2147472180" r:id="rId21"/>
    <p:sldId id="5962" r:id="rId22"/>
    <p:sldId id="2147471442" r:id="rId23"/>
    <p:sldId id="2147471446" r:id="rId24"/>
    <p:sldId id="2147471440" r:id="rId25"/>
    <p:sldId id="2147472168" r:id="rId26"/>
    <p:sldId id="2147472192" r:id="rId27"/>
    <p:sldId id="2147471939" r:id="rId28"/>
    <p:sldId id="2147472181" r:id="rId29"/>
    <p:sldId id="2134804509" r:id="rId30"/>
    <p:sldId id="2134804543" r:id="rId31"/>
    <p:sldId id="2147472182" r:id="rId32"/>
    <p:sldId id="2147471937" r:id="rId33"/>
    <p:sldId id="2147472170" r:id="rId34"/>
    <p:sldId id="2134804473" r:id="rId35"/>
    <p:sldId id="2147472195" r:id="rId36"/>
    <p:sldId id="2134804541" r:id="rId37"/>
    <p:sldId id="2147472196" r:id="rId38"/>
    <p:sldId id="2147472194" r:id="rId39"/>
    <p:sldId id="2147471938" r:id="rId40"/>
    <p:sldId id="2134804538" r:id="rId41"/>
    <p:sldId id="6632" r:id="rId42"/>
    <p:sldId id="2147472198" r:id="rId43"/>
    <p:sldId id="2134804544" r:id="rId44"/>
    <p:sldId id="2147472199" r:id="rId45"/>
    <p:sldId id="6503" r:id="rId46"/>
    <p:sldId id="294" r:id="rId47"/>
    <p:sldId id="2147471941" r:id="rId48"/>
    <p:sldId id="2147472200" r:id="rId49"/>
    <p:sldId id="2147472202" r:id="rId50"/>
    <p:sldId id="2147472203" r:id="rId51"/>
    <p:sldId id="2147472193" r:id="rId52"/>
    <p:sldId id="2147471942" r:id="rId53"/>
    <p:sldId id="2147471944" r:id="rId54"/>
    <p:sldId id="2147471945" r:id="rId55"/>
    <p:sldId id="2147471943" r:id="rId56"/>
    <p:sldId id="2147471953" r:id="rId57"/>
    <p:sldId id="2147471946" r:id="rId58"/>
    <p:sldId id="2147472187" r:id="rId59"/>
    <p:sldId id="2147471949" r:id="rId60"/>
    <p:sldId id="2147472171" r:id="rId61"/>
    <p:sldId id="6652" r:id="rId62"/>
    <p:sldId id="2147472183" r:id="rId63"/>
    <p:sldId id="2147472172" r:id="rId64"/>
    <p:sldId id="2147309626" r:id="rId65"/>
    <p:sldId id="2147309860" r:id="rId66"/>
    <p:sldId id="2147471954" r:id="rId67"/>
    <p:sldId id="2147310198" r:id="rId68"/>
    <p:sldId id="2147472173" r:id="rId69"/>
    <p:sldId id="2147472184" r:id="rId70"/>
    <p:sldId id="6707" r:id="rId71"/>
    <p:sldId id="2147472161" r:id="rId72"/>
    <p:sldId id="2147472160" r:id="rId73"/>
    <p:sldId id="2147311415" r:id="rId74"/>
    <p:sldId id="2147472162" r:id="rId75"/>
    <p:sldId id="2147472185" r:id="rId76"/>
    <p:sldId id="2147472228" r:id="rId77"/>
    <p:sldId id="2147472188" r:id="rId78"/>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75" userDrawn="1">
          <p15:clr>
            <a:srgbClr val="A4A3A4"/>
          </p15:clr>
        </p15:guide>
        <p15:guide id="2" pos="115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FFFF"/>
    <a:srgbClr val="000000"/>
    <a:srgbClr val="FFC000"/>
    <a:srgbClr val="0071C5"/>
    <a:srgbClr val="EE38A6"/>
    <a:srgbClr val="890C58"/>
    <a:srgbClr val="FFFF00"/>
    <a:srgbClr val="D1D1D1"/>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8585" autoAdjust="0"/>
  </p:normalViewPr>
  <p:slideViewPr>
    <p:cSldViewPr snapToGrid="0">
      <p:cViewPr varScale="1">
        <p:scale>
          <a:sx n="19" d="100"/>
          <a:sy n="19" d="100"/>
        </p:scale>
        <p:origin x="2059" y="61"/>
      </p:cViewPr>
      <p:guideLst>
        <p:guide orient="horz" pos="8675"/>
        <p:guide pos="11520"/>
      </p:guideLst>
    </p:cSldViewPr>
  </p:slideViewPr>
  <p:outlineViewPr>
    <p:cViewPr>
      <p:scale>
        <a:sx n="33" d="100"/>
        <a:sy n="33" d="100"/>
      </p:scale>
      <p:origin x="0" y="-15810"/>
    </p:cViewPr>
  </p:outlineViewPr>
  <p:notesTextViewPr>
    <p:cViewPr>
      <p:scale>
        <a:sx n="3" d="2"/>
        <a:sy n="3" d="2"/>
      </p:scale>
      <p:origin x="0" y="0"/>
    </p:cViewPr>
  </p:notesTextViewPr>
  <p:sorterViewPr>
    <p:cViewPr>
      <p:scale>
        <a:sx n="30" d="100"/>
        <a:sy n="30" d="100"/>
      </p:scale>
      <p:origin x="0" y="0"/>
    </p:cViewPr>
  </p:sorterViewPr>
  <p:notesViewPr>
    <p:cSldViewPr snapToGrid="0">
      <p:cViewPr varScale="1">
        <p:scale>
          <a:sx n="83" d="100"/>
          <a:sy n="83" d="100"/>
        </p:scale>
        <p:origin x="22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89528127941889"/>
          <c:y val="0.1720903810233011"/>
          <c:w val="0.70902489430088167"/>
          <c:h val="0.76689520590694504"/>
        </c:manualLayout>
      </c:layout>
      <c:lineChart>
        <c:grouping val="standard"/>
        <c:varyColors val="0"/>
        <c:ser>
          <c:idx val="0"/>
          <c:order val="0"/>
          <c:tx>
            <c:v>Error Rate [%]</c:v>
          </c:tx>
          <c:spPr>
            <a:ln w="19050" cap="rnd">
              <a:solidFill>
                <a:srgbClr val="74B230"/>
              </a:solidFill>
              <a:round/>
            </a:ln>
            <a:effectLst/>
          </c:spPr>
          <c:marker>
            <c:symbol val="circle"/>
            <c:size val="5"/>
            <c:spPr>
              <a:solidFill>
                <a:schemeClr val="accent1"/>
              </a:solidFill>
              <a:ln w="63500">
                <a:solidFill>
                  <a:srgbClr val="74B230"/>
                </a:solidFill>
              </a:ln>
              <a:effectLst/>
            </c:spPr>
          </c:marker>
          <c:dLbls>
            <c:dLbl>
              <c:idx val="0"/>
              <c:tx>
                <c:rich>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r>
                      <a:rPr lang="en-US" sz="2400"/>
                      <a:t>DeepSpeech2</a:t>
                    </a:r>
                  </a:p>
                </c:rich>
              </c:tx>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E9C-1C4E-A185-95A2D71BDE00}"/>
                </c:ext>
              </c:extLst>
            </c:dLbl>
            <c:dLbl>
              <c:idx val="1"/>
              <c:layout>
                <c:manualLayout>
                  <c:x val="-8.3852962639052141E-3"/>
                  <c:y val="-3.1212772910802575E-2"/>
                </c:manualLayout>
              </c:layout>
              <c:tx>
                <c:rich>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r>
                      <a:rPr lang="en-US" sz="2400"/>
                      <a:t>Jasper</a:t>
                    </a:r>
                  </a:p>
                </c:rich>
              </c:tx>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E9C-1C4E-A185-95A2D71BDE00}"/>
                </c:ext>
              </c:extLst>
            </c:dLbl>
            <c:dLbl>
              <c:idx val="2"/>
              <c:layout>
                <c:manualLayout>
                  <c:x val="-8.1774074053442818E-3"/>
                  <c:y val="-2.5257636614732144E-2"/>
                </c:manualLayout>
              </c:layout>
              <c:tx>
                <c:rich>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r>
                      <a:rPr lang="en-US" sz="2400"/>
                      <a:t>Quartznet</a:t>
                    </a:r>
                  </a:p>
                </c:rich>
              </c:tx>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E9C-1C4E-A185-95A2D71BDE00}"/>
                </c:ext>
              </c:extLst>
            </c:dLbl>
            <c:dLbl>
              <c:idx val="3"/>
              <c:layout>
                <c:manualLayout>
                  <c:x val="-5.5198614074276259E-2"/>
                  <c:y val="-6.9705882634817876E-2"/>
                </c:manualLayout>
              </c:layout>
              <c:tx>
                <c:rich>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r>
                      <a:rPr lang="en-US" sz="2400"/>
                      <a:t>Citrinet-1024</a:t>
                    </a:r>
                  </a:p>
                </c:rich>
              </c:tx>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4E9C-1C4E-A185-95A2D71BDE00}"/>
                </c:ext>
              </c:extLst>
            </c:dLbl>
            <c:dLbl>
              <c:idx val="4"/>
              <c:layout>
                <c:manualLayout>
                  <c:x val="-9.50811891777473E-2"/>
                  <c:y val="-4.332861810169758E-2"/>
                </c:manualLayout>
              </c:layout>
              <c:tx>
                <c:rich>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r>
                      <a:rPr lang="en-US" sz="2400"/>
                      <a:t>Conformer-CTC</a:t>
                    </a:r>
                  </a:p>
                </c:rich>
              </c:tx>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4E9C-1C4E-A185-95A2D71BDE00}"/>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'[Chart in Microsoft PowerPoint]yearwise-BestModels'!$M$19:$Q$19</c:f>
              <c:numCache>
                <c:formatCode>General</c:formatCode>
                <c:ptCount val="5"/>
                <c:pt idx="0">
                  <c:v>2018</c:v>
                </c:pt>
                <c:pt idx="1">
                  <c:v>2019</c:v>
                </c:pt>
                <c:pt idx="2">
                  <c:v>2020</c:v>
                </c:pt>
                <c:pt idx="3">
                  <c:v>2021</c:v>
                </c:pt>
                <c:pt idx="4">
                  <c:v>2022</c:v>
                </c:pt>
              </c:numCache>
            </c:numRef>
          </c:cat>
          <c:val>
            <c:numRef>
              <c:f>'[Chart in Microsoft PowerPoint]yearwise-BestModels'!$M$20:$Q$20</c:f>
              <c:numCache>
                <c:formatCode>General</c:formatCode>
                <c:ptCount val="5"/>
                <c:pt idx="0">
                  <c:v>46</c:v>
                </c:pt>
                <c:pt idx="1">
                  <c:v>24</c:v>
                </c:pt>
                <c:pt idx="2">
                  <c:v>23</c:v>
                </c:pt>
                <c:pt idx="3">
                  <c:v>12</c:v>
                </c:pt>
                <c:pt idx="4">
                  <c:v>11</c:v>
                </c:pt>
              </c:numCache>
            </c:numRef>
          </c:val>
          <c:smooth val="0"/>
          <c:extLst>
            <c:ext xmlns:c16="http://schemas.microsoft.com/office/drawing/2014/chart" uri="{C3380CC4-5D6E-409C-BE32-E72D297353CC}">
              <c16:uniqueId val="{00000005-4E9C-1C4E-A185-95A2D71BDE00}"/>
            </c:ext>
          </c:extLst>
        </c:ser>
        <c:dLbls>
          <c:showLegendKey val="0"/>
          <c:showVal val="0"/>
          <c:showCatName val="0"/>
          <c:showSerName val="0"/>
          <c:showPercent val="0"/>
          <c:showBubbleSize val="0"/>
        </c:dLbls>
        <c:marker val="1"/>
        <c:smooth val="0"/>
        <c:axId val="14009792"/>
        <c:axId val="14011440"/>
      </c:lineChart>
      <c:catAx>
        <c:axId val="14009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a:glow>
              <a:schemeClr val="bg1"/>
            </a:glow>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4011440"/>
        <c:crosses val="autoZero"/>
        <c:auto val="1"/>
        <c:lblAlgn val="ctr"/>
        <c:lblOffset val="100"/>
        <c:noMultiLvlLbl val="0"/>
      </c:catAx>
      <c:valAx>
        <c:axId val="14011440"/>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b="0" i="0" baseline="0">
                    <a:solidFill>
                      <a:schemeClr val="bg1"/>
                    </a:solidFill>
                  </a:rPr>
                  <a:t>Error Rate [%]</a:t>
                </a:r>
              </a:p>
            </c:rich>
          </c:tx>
          <c:layout>
            <c:manualLayout>
              <c:xMode val="edge"/>
              <c:yMode val="edge"/>
              <c:x val="3.4197160189172175E-2"/>
              <c:y val="0.3968701212447061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4009792"/>
        <c:crosses val="autoZero"/>
        <c:crossBetween val="between"/>
      </c:valAx>
      <c:spPr>
        <a:noFill/>
        <a:ln w="0">
          <a:noFill/>
        </a:ln>
        <a:effectLst>
          <a:glow>
            <a:schemeClr val="bg1"/>
          </a:glow>
          <a:outerShdw blurRad="63500" sx="102000" sy="102000" algn="ctr" rotWithShape="0">
            <a:schemeClr val="tx1">
              <a:lumMod val="50000"/>
              <a:alpha val="63773"/>
            </a:schemeClr>
          </a:outerShdw>
        </a:effectLst>
      </c:spPr>
    </c:plotArea>
    <c:plotVisOnly val="1"/>
    <c:dispBlanksAs val="gap"/>
    <c:showDLblsOverMax val="0"/>
  </c:chart>
  <c:spPr>
    <a:noFill/>
    <a:ln w="9525" cap="flat" cmpd="sng" algn="ctr">
      <a:noFill/>
      <a:round/>
    </a:ln>
    <a:effectLst>
      <a:glow rad="63500">
        <a:schemeClr val="accent1">
          <a:satMod val="175000"/>
          <a:alpha val="40000"/>
        </a:schemeClr>
      </a:glo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2/17/2023</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nvidia.com/deeplearning/riva/user-guide/docs/model-overview.html#riva-build"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docs.nvidia.com/deeplearning/riva/user-guide/docs/model-overview.html#riva-deploy"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GB" sz="1200" dirty="0">
                <a:solidFill>
                  <a:schemeClr val="lt1"/>
                </a:solidFill>
                <a:latin typeface="Trebuchet MS"/>
                <a:sym typeface="Trebuchet MS"/>
              </a:rPr>
              <a:t>Focus first on the accuracy and latency</a:t>
            </a:r>
          </a:p>
          <a:p>
            <a:pPr marL="0" lvl="0" indent="0" algn="l" rtl="0">
              <a:lnSpc>
                <a:spcPct val="90000"/>
              </a:lnSpc>
              <a:spcBef>
                <a:spcPts val="0"/>
              </a:spcBef>
              <a:spcAft>
                <a:spcPts val="0"/>
              </a:spcAft>
              <a:buNone/>
            </a:pPr>
            <a:endParaRPr dirty="0">
              <a:solidFill>
                <a:schemeClr val="lt1"/>
              </a:solidFill>
              <a:latin typeface="Trebuchet MS"/>
              <a:ea typeface="Trebuchet MS"/>
              <a:cs typeface="Trebuchet MS"/>
              <a:sym typeface="Trebuchet MS"/>
            </a:endParaRPr>
          </a:p>
        </p:txBody>
      </p:sp>
      <p:sp>
        <p:nvSpPr>
          <p:cNvPr id="428" name="Google Shape;42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Trebuchet MS"/>
              <a:buNone/>
              <a:tabLst/>
              <a:defRPr/>
            </a:pPr>
            <a:fld id="{00000000-1234-1234-1234-123412341234}" type="slidenum">
              <a:rPr kumimoji="0" lang="en-US" sz="1100" b="0" i="0" u="none" strike="noStrike" kern="120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ts val="1100"/>
                <a:buFont typeface="Trebuchet MS"/>
                <a:buNone/>
                <a:tabLst/>
                <a:defRPr/>
              </a:pPr>
              <a:t>10</a:t>
            </a:fld>
            <a:endParaRPr kumimoji="0" sz="1100" b="0" i="0" u="none" strike="noStrike" kern="1200" cap="none" spc="0" normalizeH="0" baseline="0" noProof="0">
              <a:ln>
                <a:noFill/>
              </a:ln>
              <a:solidFill>
                <a:srgbClr val="000000"/>
              </a:solidFill>
              <a:effectLst/>
              <a:uLnTx/>
              <a:uFillTx/>
              <a:latin typeface="Trebuchet MS"/>
              <a:ea typeface="Trebuchet MS"/>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1" dirty="0"/>
          </a:p>
          <a:p>
            <a:r>
              <a:rPr lang="en-GB" b="1" dirty="0"/>
              <a:t>external pieces </a:t>
            </a:r>
            <a:r>
              <a:rPr lang="en-GB" dirty="0"/>
              <a:t>of information. For instance knowledge database, the weather cast or news, ..</a:t>
            </a:r>
          </a:p>
          <a:p>
            <a:r>
              <a:rPr lang="en-GB" b="1" dirty="0"/>
              <a:t>Computer vision, Gaze understanding</a:t>
            </a: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r>
              <a:rPr lang="en-GB" b="1" dirty="0"/>
              <a:t>So Flexibility is a key for</a:t>
            </a:r>
            <a:r>
              <a:rPr lang="en-GB" dirty="0"/>
              <a:t> conv AI technologies allowing an easy customization of very heterogeneous pipelines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63D98-418E-4905-B48B-B8DC015BCA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177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1053218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95ad573d8e_0_65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8" name="Google Shape;2478;g95ad573d8e_0_65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r>
              <a:rPr lang="en" dirty="0"/>
              <a:t>example with 1 sota NLP module for sentiment analysis </a:t>
            </a:r>
          </a:p>
        </p:txBody>
      </p:sp>
      <p:sp>
        <p:nvSpPr>
          <p:cNvPr id="2479" name="Google Shape;2479;g95ad573d8e_0_65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0762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95ad573d8e_0_65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8" name="Google Shape;2478;g95ad573d8e_0_65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r>
              <a:rPr lang="en-GB" dirty="0"/>
              <a:t>A</a:t>
            </a:r>
            <a:r>
              <a:rPr lang="en" dirty="0"/>
              <a:t>nd this is the same for the ASR and TTS pipelines </a:t>
            </a:r>
          </a:p>
        </p:txBody>
      </p:sp>
      <p:sp>
        <p:nvSpPr>
          <p:cNvPr id="2479" name="Google Shape;2479;g95ad573d8e_0_65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98868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95ad573d8e_0_65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8" name="Google Shape;2478;g95ad573d8e_0_65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000" dirty="0">
                <a:solidFill>
                  <a:srgbClr val="4472C4"/>
                </a:solidFill>
                <a:effectLst/>
                <a:latin typeface="Calibri" panose="020F0502020204030204" pitchFamily="34" charset="0"/>
                <a:ea typeface="Calibri" panose="020F0502020204030204" pitchFamily="34" charset="0"/>
              </a:rPr>
              <a:t>In commercial setting, we usually deploy several versions of the same product across different regions/domain/ languages or event different products.</a:t>
            </a:r>
          </a:p>
        </p:txBody>
      </p:sp>
      <p:sp>
        <p:nvSpPr>
          <p:cNvPr id="2479" name="Google Shape;2479;g95ad573d8e_0_65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06136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800" dirty="0">
                <a:solidFill>
                  <a:srgbClr val="4472C4"/>
                </a:solidFill>
                <a:effectLst/>
                <a:latin typeface="Calibri" panose="020F0502020204030204" pitchFamily="34" charset="0"/>
                <a:ea typeface="Calibri" panose="020F0502020204030204" pitchFamily="34" charset="0"/>
              </a:rPr>
              <a:t>And each application will have its own request cycle</a:t>
            </a:r>
          </a:p>
          <a:p>
            <a:r>
              <a:rPr lang="en-GB" sz="1800" dirty="0">
                <a:solidFill>
                  <a:srgbClr val="4472C4"/>
                </a:solidFill>
                <a:effectLst/>
                <a:latin typeface="Calibri" panose="020F0502020204030204" pitchFamily="34" charset="0"/>
                <a:ea typeface="Calibri" panose="020F0502020204030204" pitchFamily="34" charset="0"/>
              </a:rPr>
              <a:t>Adding to that, we need flexible tools allowing to easily monitor applications</a:t>
            </a:r>
            <a:endParaRPr lang="en-GB" sz="1800" dirty="0">
              <a:solidFill>
                <a:srgbClr val="4472C4"/>
              </a:solidFill>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63D98-418E-4905-B48B-B8DC015BCA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601975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Some fundamentals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483931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5933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zoo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404604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882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309373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892552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22</a:t>
            </a:fld>
            <a:endParaRPr lang="en-US"/>
          </a:p>
        </p:txBody>
      </p:sp>
    </p:spTree>
    <p:extLst>
      <p:ext uri="{BB962C8B-B14F-4D97-AF65-F5344CB8AC3E}">
        <p14:creationId xmlns:p14="http://schemas.microsoft.com/office/powerpoint/2010/main" val="2777853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highlight>
                  <a:srgbClr val="FFFF00"/>
                </a:highlight>
                <a:uLnTx/>
                <a:uFillTx/>
                <a:latin typeface="Open Sans"/>
                <a:ea typeface="+mn-ea"/>
                <a:cs typeface="+mn-cs"/>
              </a:rPr>
              <a:t>with additional </a:t>
            </a:r>
            <a:r>
              <a:rPr kumimoji="0" lang="en-GB" sz="1200" b="0" i="0" u="none" strike="noStrike" kern="0" cap="none" spc="0" normalizeH="0" baseline="0" noProof="0" dirty="0" err="1">
                <a:ln>
                  <a:noFill/>
                </a:ln>
                <a:solidFill>
                  <a:srgbClr val="000000"/>
                </a:solidFill>
                <a:effectLst/>
                <a:highlight>
                  <a:srgbClr val="FFFF00"/>
                </a:highlight>
                <a:uLnTx/>
                <a:uFillTx/>
                <a:latin typeface="Open Sans"/>
                <a:ea typeface="+mn-ea"/>
                <a:cs typeface="+mn-cs"/>
              </a:rPr>
              <a:t>similarit</a:t>
            </a:r>
            <a:r>
              <a:rPr kumimoji="0" lang="en-GB" sz="1200" b="0" i="0" u="none" strike="noStrike" kern="0" cap="none" spc="0" normalizeH="0" baseline="0" noProof="0" dirty="0">
                <a:ln>
                  <a:noFill/>
                </a:ln>
                <a:solidFill>
                  <a:srgbClr val="000000"/>
                </a:solidFill>
                <a:effectLst/>
                <a:highlight>
                  <a:srgbClr val="FFFF00"/>
                </a:highlight>
                <a:uLnTx/>
                <a:uFillTx/>
                <a:latin typeface="Open Sans"/>
                <a:ea typeface="+mn-ea"/>
                <a:cs typeface="+mn-cs"/>
              </a:rPr>
              <a:t> distance training </a:t>
            </a:r>
            <a:endParaRPr kumimoji="0" lang="fr-FR" sz="1200" b="0" i="0" u="none" strike="noStrike" kern="0" cap="none" spc="0" normalizeH="0" baseline="0" noProof="0" dirty="0">
              <a:ln>
                <a:noFill/>
              </a:ln>
              <a:solidFill>
                <a:srgbClr val="000000"/>
              </a:solidFill>
              <a:effectLst/>
              <a:highlight>
                <a:srgbClr val="FFFF00"/>
              </a:highlight>
              <a:uLnTx/>
              <a:uFillTx/>
              <a:latin typeface="Open Sans"/>
              <a:ea typeface="+mn-ea"/>
              <a:cs typeface="+mn-cs"/>
            </a:endParaRPr>
          </a:p>
        </p:txBody>
      </p:sp>
      <p:sp>
        <p:nvSpPr>
          <p:cNvPr id="4" name="Slide Number Placeholder 3"/>
          <p:cNvSpPr>
            <a:spLocks noGrp="1"/>
          </p:cNvSpPr>
          <p:nvPr>
            <p:ph type="sldNum" sz="quarter" idx="5"/>
          </p:nvPr>
        </p:nvSpPr>
        <p:spPr/>
        <p:txBody>
          <a:bodyPr/>
          <a:lstStyle/>
          <a:p>
            <a:fld id="{A93AD357-0C40-4436-9D38-C47D60C1C9C1}" type="slidenum">
              <a:rPr lang="en-US" smtClean="0"/>
              <a:pPr/>
              <a:t>23</a:t>
            </a:fld>
            <a:endParaRPr lang="en-US"/>
          </a:p>
        </p:txBody>
      </p:sp>
    </p:spTree>
    <p:extLst>
      <p:ext uri="{BB962C8B-B14F-4D97-AF65-F5344CB8AC3E}">
        <p14:creationId xmlns:p14="http://schemas.microsoft.com/office/powerpoint/2010/main" val="1319875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24</a:t>
            </a:fld>
            <a:endParaRPr lang="en-US"/>
          </a:p>
        </p:txBody>
      </p:sp>
    </p:spTree>
    <p:extLst>
      <p:ext uri="{BB962C8B-B14F-4D97-AF65-F5344CB8AC3E}">
        <p14:creationId xmlns:p14="http://schemas.microsoft.com/office/powerpoint/2010/main" val="1186584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3554733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1385412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effectLst/>
              <a:latin typeface="-apple-system"/>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752582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Lets now focus on A S R </a:t>
            </a:r>
            <a:r>
              <a:rPr lang="en-US" sz="1800" dirty="0" err="1"/>
              <a:t>pipline</a:t>
            </a:r>
            <a:r>
              <a:rPr lang="en-US" sz="1800" dirty="0"/>
              <a:t>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1424978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87767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995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30</a:t>
            </a:fld>
            <a:endParaRPr lang="en-US"/>
          </a:p>
        </p:txBody>
      </p:sp>
    </p:spTree>
    <p:extLst>
      <p:ext uri="{BB962C8B-B14F-4D97-AF65-F5344CB8AC3E}">
        <p14:creationId xmlns:p14="http://schemas.microsoft.com/office/powerpoint/2010/main" val="2867215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Basically for WER. We compare the transcriptions with the output of the system and compute 3 type of errors</a:t>
            </a:r>
          </a:p>
          <a:p>
            <a:r>
              <a:rPr lang="en-GB" dirty="0"/>
              <a:t>Insertion </a:t>
            </a:r>
          </a:p>
          <a:p>
            <a:r>
              <a:rPr lang="en-GB" dirty="0"/>
              <a:t>Deletions </a:t>
            </a:r>
          </a:p>
          <a:p>
            <a:r>
              <a:rPr lang="en-GB" dirty="0"/>
              <a:t>Substitutions </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3754940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about AM loss functions?</a:t>
            </a:r>
          </a:p>
        </p:txBody>
      </p:sp>
      <p:sp>
        <p:nvSpPr>
          <p:cNvPr id="4" name="Slide Number Placeholder 3"/>
          <p:cNvSpPr>
            <a:spLocks noGrp="1"/>
          </p:cNvSpPr>
          <p:nvPr>
            <p:ph type="sldNum" sz="quarter" idx="5"/>
          </p:nvPr>
        </p:nvSpPr>
        <p:spPr/>
        <p:txBody>
          <a:bodyPr/>
          <a:lstStyle/>
          <a:p>
            <a:fld id="{A93AD357-0C40-4436-9D38-C47D60C1C9C1}" type="slidenum">
              <a:rPr lang="en-US" smtClean="0"/>
              <a:pPr/>
              <a:t>32</a:t>
            </a:fld>
            <a:endParaRPr lang="en-US"/>
          </a:p>
        </p:txBody>
      </p:sp>
    </p:spTree>
    <p:extLst>
      <p:ext uri="{BB962C8B-B14F-4D97-AF65-F5344CB8AC3E}">
        <p14:creationId xmlns:p14="http://schemas.microsoft.com/office/powerpoint/2010/main" val="838295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To train ASR models, you need audio and transcriptions right.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Connectionist Temporal Classification loss function CTC.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 does not require an alignment between the input and the output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solidFill>
                  <a:schemeClr val="bg1"/>
                </a:solidFill>
              </a:rPr>
              <a:t>To get the probability of an output given an input, CTC, Compute the probability of different sequences, removes the blank and repetitions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solidFill>
                  <a:schemeClr val="bg1"/>
                </a:solidFill>
              </a:rPr>
              <a:t>And sums over the probability of all possible alignments.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1234443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34</a:t>
            </a:fld>
            <a:endParaRPr lang="en-US"/>
          </a:p>
        </p:txBody>
      </p:sp>
    </p:spTree>
    <p:extLst>
      <p:ext uri="{BB962C8B-B14F-4D97-AF65-F5344CB8AC3E}">
        <p14:creationId xmlns:p14="http://schemas.microsoft.com/office/powerpoint/2010/main" val="2457898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err="1"/>
              <a:t>Deepspeeh</a:t>
            </a:r>
            <a:r>
              <a:rPr lang="en-GB" dirty="0"/>
              <a:t> and deepspeech2</a:t>
            </a:r>
          </a:p>
          <a:p>
            <a:r>
              <a:rPr lang="en-GB" dirty="0"/>
              <a:t>This is from Baidu</a:t>
            </a:r>
          </a:p>
          <a:p>
            <a:r>
              <a:rPr lang="en-GB" dirty="0"/>
              <a:t>Languages: English mandarin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 Model: 100M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Input: Spectrograms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Architecture: Bi directional RNN with CTC loss.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character-level transcriptions</a:t>
            </a:r>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3906362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DS2, authors worked on the implementation side where to optimize the compute at training and inference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second: a Special All reduce implementation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First: CTC loss compute ported on the GPU</a:t>
            </a:r>
          </a:p>
          <a:p>
            <a:pPr marL="0" indent="0">
              <a:buFontTx/>
              <a:buNone/>
            </a:pPr>
            <a:endParaRPr lang="en-GB" dirty="0"/>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3889690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800" dirty="0">
                <a:latin typeface="Trebuchet MS"/>
              </a:rPr>
              <a:t>Wave2letter from Facebook (Meta)</a:t>
            </a:r>
          </a:p>
          <a:p>
            <a:endParaRPr lang="en-US" sz="1800" dirty="0">
              <a:latin typeface="Trebuchet M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rebuchet MS"/>
              </a:rPr>
              <a:t>3 type of inputs: raw speech, </a:t>
            </a:r>
            <a:r>
              <a:rPr lang="en-GB" sz="1800" dirty="0"/>
              <a:t>spectrum and MFCC. </a:t>
            </a:r>
            <a:r>
              <a:rPr lang="en-GB" sz="1800" dirty="0">
                <a:latin typeface="Trebuchet MS"/>
              </a:rPr>
              <a:t>Best results were obtained by MFCC</a:t>
            </a:r>
          </a:p>
          <a:p>
            <a:endParaRPr lang="en-US" sz="1800" dirty="0">
              <a:latin typeface="Trebuchet MS"/>
            </a:endParaRPr>
          </a:p>
          <a:p>
            <a:r>
              <a:rPr lang="en-US" sz="1800" dirty="0">
                <a:latin typeface="Trebuchet MS"/>
              </a:rPr>
              <a:t>Architecture: They suggested an architecture with No RNN. 1D convolutional layers, 208M parameters</a:t>
            </a:r>
          </a:p>
          <a:p>
            <a:r>
              <a:rPr lang="en-US" sz="1800" dirty="0">
                <a:latin typeface="Trebuchet MS"/>
              </a:rPr>
              <a:t>Output: Graphemes (char)</a:t>
            </a:r>
            <a:endParaRPr lang="en-GB" sz="28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800" dirty="0"/>
              <a:t>Adding a Greedy or beam-search decoder</a:t>
            </a:r>
          </a:p>
          <a:p>
            <a:endParaRPr lang="en-US" sz="1800" dirty="0">
              <a:latin typeface="Trebuchet M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800" dirty="0"/>
              <a:t>Wave2Letter++: is an </a:t>
            </a:r>
            <a:r>
              <a:rPr lang="en-GB" sz="2800" dirty="0" err="1"/>
              <a:t>nvidia</a:t>
            </a:r>
            <a:r>
              <a:rPr lang="en-GB" sz="2800" dirty="0"/>
              <a:t> implementation with </a:t>
            </a:r>
            <a:r>
              <a:rPr lang="en-US" sz="1800" dirty="0">
                <a:latin typeface="Trebuchet MS"/>
              </a:rPr>
              <a:t>17 1D convolutional layers + 2 FC layers, Output: Graphemes (char)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latin typeface="Trebuchet M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392517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bg1"/>
                </a:solidFill>
              </a:rPr>
              <a:t>Some NVIDIA’s Convolutional Models are Jasper, </a:t>
            </a:r>
            <a:r>
              <a:rPr lang="en-US" dirty="0" err="1">
                <a:solidFill>
                  <a:schemeClr val="bg1"/>
                </a:solidFill>
              </a:rPr>
              <a:t>QuartzNet</a:t>
            </a:r>
            <a:r>
              <a:rPr lang="en-US" dirty="0">
                <a:solidFill>
                  <a:schemeClr val="bg1"/>
                </a:solidFill>
              </a:rPr>
              <a:t> and </a:t>
            </a:r>
            <a:r>
              <a:rPr lang="en-US" dirty="0" err="1">
                <a:solidFill>
                  <a:schemeClr val="bg1"/>
                </a:solidFill>
              </a:rPr>
              <a:t>Citrinet</a:t>
            </a:r>
            <a:r>
              <a:rPr lang="en-US" dirty="0">
                <a:solidFill>
                  <a:schemeClr val="bg1"/>
                </a:solidFill>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solidFill>
                  <a:schemeClr val="bg1"/>
                </a:solidFill>
              </a:rPr>
              <a:t>QuartzNet’s</a:t>
            </a:r>
            <a:r>
              <a:rPr lang="en-US" dirty="0">
                <a:solidFill>
                  <a:schemeClr val="bg1"/>
                </a:solidFill>
              </a:rPr>
              <a:t> : replaced the conventional convolutions with </a:t>
            </a:r>
            <a:r>
              <a:rPr lang="en-GB" dirty="0"/>
              <a:t>Channel Separable Convolution </a:t>
            </a:r>
            <a:r>
              <a:rPr lang="en-US" dirty="0">
                <a:solidFill>
                  <a:schemeClr val="bg1"/>
                </a:solidFill>
              </a:rPr>
              <a:t>to reduce the number of parameters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libri"/>
                <a:cs typeface="Calibri"/>
              </a:rPr>
              <a:t>Quartzenet:19M parameters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Lato"/>
              </a:rPr>
              <a:t>Citrinet</a:t>
            </a:r>
            <a:r>
              <a:rPr lang="en-US" b="0" i="0" dirty="0">
                <a:solidFill>
                  <a:srgbClr val="404040"/>
                </a:solidFill>
                <a:effectLst/>
                <a:latin typeface="Lato"/>
              </a:rPr>
              <a:t> is a version of </a:t>
            </a:r>
            <a:r>
              <a:rPr lang="en-US" b="0" i="0" dirty="0" err="1">
                <a:solidFill>
                  <a:srgbClr val="404040"/>
                </a:solidFill>
                <a:effectLst/>
                <a:latin typeface="Lato"/>
              </a:rPr>
              <a:t>QuartzNet</a:t>
            </a:r>
            <a:r>
              <a:rPr lang="en-US" b="0" i="0" dirty="0">
                <a:solidFill>
                  <a:srgbClr val="404040"/>
                </a:solidFill>
                <a:effectLst/>
                <a:latin typeface="Lato"/>
              </a:rPr>
              <a:t> that extends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0"/>
                </a:solidFill>
                <a:effectLst/>
                <a:latin typeface="Lato"/>
              </a:rPr>
              <a:t>-   use </a:t>
            </a:r>
            <a:r>
              <a:rPr lang="en-US" b="0" i="0" dirty="0" err="1">
                <a:solidFill>
                  <a:srgbClr val="404040"/>
                </a:solidFill>
                <a:effectLst/>
                <a:latin typeface="Lato"/>
              </a:rPr>
              <a:t>subword</a:t>
            </a:r>
            <a:r>
              <a:rPr lang="en-US" b="0" i="0" dirty="0">
                <a:solidFill>
                  <a:srgbClr val="404040"/>
                </a:solidFill>
                <a:effectLst/>
                <a:latin typeface="Lato"/>
              </a:rPr>
              <a:t> encoding (via Word Piece tokenization) instead of char</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b="0" i="0" dirty="0">
                <a:solidFill>
                  <a:srgbClr val="404040"/>
                </a:solidFill>
                <a:effectLst/>
                <a:latin typeface="Lato"/>
              </a:rPr>
              <a:t>Squeeze-and-Excitation mechanism (weights the importance of each channel when computing the output of the conv )</a:t>
            </a:r>
            <a:endParaRPr lang="en-US" dirty="0"/>
          </a:p>
          <a:p>
            <a:endParaRPr lang="en-US" sz="1800" dirty="0">
              <a:latin typeface="Calibri"/>
              <a:cs typeface="Calibri"/>
            </a:endParaRPr>
          </a:p>
          <a:p>
            <a:r>
              <a:rPr lang="en-GB" b="0" i="0" dirty="0">
                <a:solidFill>
                  <a:srgbClr val="333333"/>
                </a:solidFill>
                <a:effectLst/>
                <a:latin typeface="NVIDIA Sans" panose="020B0503020203020204" pitchFamily="34" charset="0"/>
              </a:rPr>
              <a:t>Citrinet-1024 (around 142M parameters) and smaller variant Citrinet-256 (around 9.8M parameters). </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3642435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Classic conv = Depth-</a:t>
            </a:r>
            <a:r>
              <a:rPr lang="en-GB" dirty="0" err="1"/>
              <a:t>whise</a:t>
            </a:r>
            <a:r>
              <a:rPr lang="en-GB" dirty="0"/>
              <a:t> + pointwise </a:t>
            </a:r>
          </a:p>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39</a:t>
            </a:fld>
            <a:endParaRPr lang="en-US"/>
          </a:p>
        </p:txBody>
      </p:sp>
    </p:spTree>
    <p:extLst>
      <p:ext uri="{BB962C8B-B14F-4D97-AF65-F5344CB8AC3E}">
        <p14:creationId xmlns:p14="http://schemas.microsoft.com/office/powerpoint/2010/main" val="519581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GB" b="0" i="0" dirty="0">
                <a:solidFill>
                  <a:srgbClr val="000000"/>
                </a:solidFill>
                <a:effectLst/>
                <a:latin typeface="var(--pst-font-family-heading)"/>
              </a:rPr>
              <a:t>Conformer: Paper from Google </a:t>
            </a:r>
          </a:p>
          <a:p>
            <a:pPr algn="l"/>
            <a:r>
              <a:rPr lang="en-GB" b="0" i="0" dirty="0">
                <a:solidFill>
                  <a:srgbClr val="000000"/>
                </a:solidFill>
                <a:effectLst/>
                <a:latin typeface="var(--pst-font-family-heading)"/>
              </a:rPr>
              <a:t>Combines CNN and transformer models </a:t>
            </a:r>
          </a:p>
          <a:p>
            <a:pPr algn="l"/>
            <a:r>
              <a:rPr lang="en-GB" b="0" i="0" dirty="0">
                <a:solidFill>
                  <a:srgbClr val="050506"/>
                </a:solidFill>
                <a:effectLst/>
                <a:latin typeface="Generator"/>
              </a:rPr>
              <a:t>RNN Transducer models has three modules that are trained jointly: The Encoder, Predictor, and Joint network. </a:t>
            </a:r>
          </a:p>
          <a:p>
            <a:pPr algn="l"/>
            <a:r>
              <a:rPr lang="en-GB" b="0" i="0" dirty="0">
                <a:solidFill>
                  <a:srgbClr val="050506"/>
                </a:solidFill>
                <a:effectLst/>
                <a:latin typeface="Generator"/>
              </a:rPr>
              <a:t> - Encoder models the acoustic features of speech</a:t>
            </a:r>
          </a:p>
          <a:p>
            <a:pPr algn="l"/>
            <a:r>
              <a:rPr lang="en-GB" b="0" i="0" dirty="0">
                <a:solidFill>
                  <a:srgbClr val="050506"/>
                </a:solidFill>
                <a:effectLst/>
                <a:latin typeface="Generator"/>
              </a:rPr>
              <a:t> - Predictor (decoder) acts as a Language Model to learn language information from the training data. </a:t>
            </a:r>
          </a:p>
          <a:p>
            <a:pPr algn="l"/>
            <a:r>
              <a:rPr lang="en-GB" b="0" i="0" dirty="0">
                <a:solidFill>
                  <a:srgbClr val="050506"/>
                </a:solidFill>
                <a:effectLst/>
                <a:latin typeface="Generator"/>
              </a:rPr>
              <a:t> - Joint network takes in the predictions from the Encoder and Predictor to produce a label (</a:t>
            </a:r>
            <a:r>
              <a:rPr lang="en-GB" b="0" i="0" dirty="0" err="1">
                <a:solidFill>
                  <a:srgbClr val="050506"/>
                </a:solidFill>
                <a:effectLst/>
                <a:latin typeface="Generator"/>
              </a:rPr>
              <a:t>proba</a:t>
            </a:r>
            <a:r>
              <a:rPr lang="en-GB" b="0" i="0" dirty="0">
                <a:solidFill>
                  <a:srgbClr val="050506"/>
                </a:solidFill>
                <a:effectLst/>
                <a:latin typeface="Generator"/>
              </a:rPr>
              <a:t> over the vocab)</a:t>
            </a:r>
          </a:p>
          <a:p>
            <a:pPr algn="l"/>
            <a:endParaRPr lang="en-GB" b="0" i="0" dirty="0">
              <a:solidFill>
                <a:srgbClr val="333333"/>
              </a:solidFill>
              <a:effectLst/>
              <a:latin typeface="NVIDIA Sans" panose="020B0503020203020204" pitchFamily="34" charset="0"/>
            </a:endParaRPr>
          </a:p>
          <a:p>
            <a:pPr algn="l"/>
            <a:endParaRPr lang="en-GB" b="0" i="0" dirty="0">
              <a:solidFill>
                <a:srgbClr val="333333"/>
              </a:solidFill>
              <a:effectLst/>
              <a:latin typeface="NVIDIA Sans" panose="020B0503020203020204" pitchFamily="34" charset="0"/>
            </a:endParaRP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2496529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GB" b="0" i="0" dirty="0">
                <a:solidFill>
                  <a:srgbClr val="333333"/>
                </a:solidFill>
                <a:effectLst/>
                <a:latin typeface="Roboto" panose="02000000000000000000" pitchFamily="2" charset="0"/>
              </a:rPr>
              <a:t>Conformer-CTC is a CTC-based variant of the Conformer </a:t>
            </a:r>
          </a:p>
          <a:p>
            <a:pPr algn="l"/>
            <a:r>
              <a:rPr lang="en-GB" b="0" i="0" dirty="0">
                <a:solidFill>
                  <a:srgbClr val="333333"/>
                </a:solidFill>
                <a:effectLst/>
                <a:latin typeface="Roboto" panose="02000000000000000000" pitchFamily="2" charset="0"/>
              </a:rPr>
              <a:t>Making it non-autoregressive model. </a:t>
            </a:r>
          </a:p>
          <a:p>
            <a:pPr algn="l"/>
            <a:endParaRPr lang="en-GB" b="0" i="0" dirty="0">
              <a:solidFill>
                <a:srgbClr val="333333"/>
              </a:solidFill>
              <a:effectLst/>
              <a:latin typeface="Roboto" panose="02000000000000000000" pitchFamily="2" charset="0"/>
            </a:endParaRPr>
          </a:p>
          <a:p>
            <a:pPr algn="l"/>
            <a:r>
              <a:rPr lang="en-GB" b="0" i="0" dirty="0">
                <a:solidFill>
                  <a:srgbClr val="333333"/>
                </a:solidFill>
                <a:effectLst/>
                <a:latin typeface="Roboto" panose="02000000000000000000" pitchFamily="2" charset="0"/>
              </a:rPr>
              <a:t>LSTM decoder is replaced by a linear decoder on the top of the encoder.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333333"/>
              </a:solidFill>
              <a:effectLst/>
              <a:latin typeface="NVIDIA Sans" panose="020B0503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NVIDIA Sans" panose="020B0503020203020204" pitchFamily="34" charset="0"/>
              </a:rPr>
              <a:t>Conformer-CTC (around 120M)</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2565526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3753251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3" name="Google Shape;183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GB"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Wav2vec, From FB (Meta)</a:t>
            </a:r>
          </a:p>
          <a:p>
            <a:r>
              <a:rPr lang="en-GB" dirty="0"/>
              <a:t>2 training phases</a:t>
            </a:r>
          </a:p>
          <a:p>
            <a:r>
              <a:rPr lang="en-GB" dirty="0"/>
              <a:t>Phase1: Self supervised training to learn good speech features representation </a:t>
            </a:r>
          </a:p>
          <a:p>
            <a:r>
              <a:rPr lang="en-GB" dirty="0"/>
              <a:t>Phase2: Finetuning for ASR using a linear projection layer.</a:t>
            </a:r>
          </a:p>
          <a:p>
            <a:endParaRPr lang="en-GB" dirty="0"/>
          </a:p>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44</a:t>
            </a:fld>
            <a:endParaRPr lang="en-US"/>
          </a:p>
        </p:txBody>
      </p:sp>
    </p:spTree>
    <p:extLst>
      <p:ext uri="{BB962C8B-B14F-4D97-AF65-F5344CB8AC3E}">
        <p14:creationId xmlns:p14="http://schemas.microsoft.com/office/powerpoint/2010/main" val="28401669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Architecture:</a:t>
            </a:r>
          </a:p>
          <a:p>
            <a:pPr marL="171450" indent="-171450" algn="l">
              <a:buFont typeface="Arial" panose="020B0604020202020204" pitchFamily="34" charset="0"/>
              <a:buChar char="•"/>
            </a:pPr>
            <a:r>
              <a:rPr lang="en-GB" b="0" i="0" dirty="0">
                <a:solidFill>
                  <a:srgbClr val="292929"/>
                </a:solidFill>
                <a:effectLst/>
                <a:latin typeface="source-serif-pro"/>
              </a:rPr>
              <a:t>Input: raw waveform </a:t>
            </a:r>
          </a:p>
          <a:p>
            <a:pPr marL="171450" indent="-171450" algn="l">
              <a:buFont typeface="Arial" panose="020B0604020202020204" pitchFamily="34" charset="0"/>
              <a:buChar char="•"/>
            </a:pPr>
            <a:r>
              <a:rPr lang="en-GB" b="0" i="0" dirty="0">
                <a:solidFill>
                  <a:srgbClr val="292929"/>
                </a:solidFill>
                <a:effectLst/>
                <a:latin typeface="source-serif-pro"/>
              </a:rPr>
              <a:t>Convolutional layers: to get latent representation </a:t>
            </a:r>
            <a:r>
              <a:rPr lang="en-GB" b="1" i="1" dirty="0">
                <a:solidFill>
                  <a:srgbClr val="292929"/>
                </a:solidFill>
                <a:effectLst/>
                <a:latin typeface="source-serif-pro"/>
              </a:rPr>
              <a:t>Z</a:t>
            </a:r>
            <a:endParaRPr lang="en-GB" b="0" i="0" dirty="0">
              <a:solidFill>
                <a:srgbClr val="292929"/>
              </a:solidFill>
              <a:effectLst/>
              <a:latin typeface="source-serif-pro"/>
            </a:endParaRPr>
          </a:p>
          <a:p>
            <a:pPr marL="171450" indent="-171450" algn="l">
              <a:buFont typeface="Arial" panose="020B0604020202020204" pitchFamily="34" charset="0"/>
              <a:buChar char="•"/>
            </a:pPr>
            <a:r>
              <a:rPr lang="en-GB" b="0" i="0" dirty="0">
                <a:solidFill>
                  <a:srgbClr val="292929"/>
                </a:solidFill>
                <a:effectLst/>
                <a:latin typeface="source-serif-pro"/>
              </a:rPr>
              <a:t>Transformer layers: contextualised representation </a:t>
            </a:r>
            <a:r>
              <a:rPr lang="en-GB" b="1" i="1" dirty="0">
                <a:solidFill>
                  <a:srgbClr val="292929"/>
                </a:solidFill>
                <a:effectLst/>
                <a:latin typeface="source-serif-pro"/>
              </a:rPr>
              <a:t>C</a:t>
            </a:r>
          </a:p>
          <a:p>
            <a:pPr marL="171450" indent="-171450" algn="l">
              <a:buFont typeface="Arial" panose="020B0604020202020204" pitchFamily="34" charset="0"/>
              <a:buChar char="•"/>
            </a:pPr>
            <a:r>
              <a:rPr lang="en-GB" b="0" i="1" dirty="0">
                <a:solidFill>
                  <a:srgbClr val="292929"/>
                </a:solidFill>
                <a:effectLst/>
                <a:latin typeface="source-serif-pro"/>
              </a:rPr>
              <a:t> </a:t>
            </a:r>
            <a:r>
              <a:rPr lang="en-GB" b="0" i="0" dirty="0">
                <a:solidFill>
                  <a:srgbClr val="292929"/>
                </a:solidFill>
                <a:effectLst/>
                <a:latin typeface="sohne"/>
              </a:rPr>
              <a:t>Contrastive Loss: comparing a contextualized representation from the transformer layers and a </a:t>
            </a:r>
            <a:r>
              <a:rPr lang="en-GB" b="0" i="0" dirty="0">
                <a:solidFill>
                  <a:srgbClr val="292929"/>
                </a:solidFill>
                <a:effectLst/>
                <a:latin typeface="source-serif-pro"/>
              </a:rPr>
              <a:t>quantized representation of the speech z</a:t>
            </a:r>
          </a:p>
        </p:txBody>
      </p:sp>
      <p:sp>
        <p:nvSpPr>
          <p:cNvPr id="4" name="Slide Number Placeholder 3"/>
          <p:cNvSpPr>
            <a:spLocks noGrp="1"/>
          </p:cNvSpPr>
          <p:nvPr>
            <p:ph type="sldNum" sz="quarter" idx="5"/>
          </p:nvPr>
        </p:nvSpPr>
        <p:spPr/>
        <p:txBody>
          <a:bodyPr/>
          <a:lstStyle/>
          <a:p>
            <a:fld id="{A93AD357-0C40-4436-9D38-C47D60C1C9C1}" type="slidenum">
              <a:rPr lang="en-US" smtClean="0"/>
              <a:pPr/>
              <a:t>45</a:t>
            </a:fld>
            <a:endParaRPr lang="en-US"/>
          </a:p>
        </p:txBody>
      </p:sp>
    </p:spTree>
    <p:extLst>
      <p:ext uri="{BB962C8B-B14F-4D97-AF65-F5344CB8AC3E}">
        <p14:creationId xmlns:p14="http://schemas.microsoft.com/office/powerpoint/2010/main" val="2079199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Architecture:</a:t>
            </a:r>
          </a:p>
          <a:p>
            <a:pPr marL="171450" indent="-171450" algn="l">
              <a:buFont typeface="Arial" panose="020B0604020202020204" pitchFamily="34" charset="0"/>
              <a:buChar char="•"/>
            </a:pPr>
            <a:r>
              <a:rPr lang="en-GB" b="0" i="0" dirty="0">
                <a:solidFill>
                  <a:srgbClr val="292929"/>
                </a:solidFill>
                <a:effectLst/>
                <a:latin typeface="source-serif-pro"/>
              </a:rPr>
              <a:t>Input: raw waveform </a:t>
            </a:r>
          </a:p>
          <a:p>
            <a:pPr marL="171450" indent="-171450" algn="l">
              <a:buFont typeface="Arial" panose="020B0604020202020204" pitchFamily="34" charset="0"/>
              <a:buChar char="•"/>
            </a:pPr>
            <a:r>
              <a:rPr lang="en-GB" b="0" i="0" dirty="0">
                <a:solidFill>
                  <a:srgbClr val="292929"/>
                </a:solidFill>
                <a:effectLst/>
                <a:latin typeface="source-serif-pro"/>
              </a:rPr>
              <a:t>Convolutional layers to get latent representation </a:t>
            </a:r>
            <a:r>
              <a:rPr lang="en-GB" b="1" i="1" dirty="0">
                <a:solidFill>
                  <a:srgbClr val="292929"/>
                </a:solidFill>
                <a:effectLst/>
                <a:latin typeface="source-serif-pro"/>
              </a:rPr>
              <a:t>Z</a:t>
            </a:r>
            <a:endParaRPr lang="en-GB" b="0" i="0" dirty="0">
              <a:solidFill>
                <a:srgbClr val="292929"/>
              </a:solidFill>
              <a:effectLst/>
              <a:latin typeface="source-serif-pro"/>
            </a:endParaRPr>
          </a:p>
          <a:p>
            <a:pPr marL="171450" indent="-171450" algn="l">
              <a:buFont typeface="Arial" panose="020B0604020202020204" pitchFamily="34" charset="0"/>
              <a:buChar char="•"/>
            </a:pPr>
            <a:r>
              <a:rPr lang="en-GB" b="0" i="0" dirty="0">
                <a:solidFill>
                  <a:srgbClr val="292929"/>
                </a:solidFill>
                <a:effectLst/>
                <a:latin typeface="source-serif-pro"/>
              </a:rPr>
              <a:t>Transformer layers, that creates contextualised representation </a:t>
            </a:r>
            <a:r>
              <a:rPr lang="en-GB" b="1" i="1" dirty="0">
                <a:solidFill>
                  <a:srgbClr val="292929"/>
                </a:solidFill>
                <a:effectLst/>
                <a:latin typeface="source-serif-pro"/>
              </a:rPr>
              <a: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A linear projection layer to get the labels </a:t>
            </a:r>
          </a:p>
          <a:p>
            <a:pPr marL="0" indent="0" algn="l">
              <a:buFont typeface="Arial" panose="020B0604020202020204" pitchFamily="34" charset="0"/>
              <a:buNone/>
            </a:pPr>
            <a:endParaRPr lang="en-GB" b="1" i="1"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A93AD357-0C40-4436-9D38-C47D60C1C9C1}" type="slidenum">
              <a:rPr lang="en-US" smtClean="0"/>
              <a:pPr/>
              <a:t>46</a:t>
            </a:fld>
            <a:endParaRPr lang="en-US"/>
          </a:p>
        </p:txBody>
      </p:sp>
    </p:spTree>
    <p:extLst>
      <p:ext uri="{BB962C8B-B14F-4D97-AF65-F5344CB8AC3E}">
        <p14:creationId xmlns:p14="http://schemas.microsoft.com/office/powerpoint/2010/main" val="1993445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SSL, they demonstrated the feasibility of training ASR with limited data </a:t>
            </a:r>
          </a:p>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47</a:t>
            </a:fld>
            <a:endParaRPr lang="en-US"/>
          </a:p>
        </p:txBody>
      </p:sp>
    </p:spTree>
    <p:extLst>
      <p:ext uri="{BB962C8B-B14F-4D97-AF65-F5344CB8AC3E}">
        <p14:creationId xmlns:p14="http://schemas.microsoft.com/office/powerpoint/2010/main" val="1056270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A1A1A"/>
              </a:solidFill>
              <a:effectLst/>
              <a:latin typeface="NVIDIA Sans" panose="020B0503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A1A1A"/>
                </a:solidFill>
                <a:effectLst/>
                <a:latin typeface="NVIDIA Sans" panose="020B0503020203020204" pitchFamily="34" charset="0"/>
              </a:rPr>
              <a:t>Multilingual models can have their advantages: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solidFill>
                  <a:srgbClr val="1A1A1A"/>
                </a:solidFill>
                <a:effectLst/>
                <a:latin typeface="NVIDIA Sans" panose="020B0503020203020204" pitchFamily="34" charset="0"/>
              </a:rPr>
              <a:t>Serve several languages with 1 model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solidFill>
                  <a:srgbClr val="1A1A1A"/>
                </a:solidFill>
                <a:effectLst/>
                <a:latin typeface="NVIDIA Sans" panose="020B0503020203020204" pitchFamily="34" charset="0"/>
              </a:rPr>
              <a:t>In the context of mixing different languages in the same sentence.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A1A1A"/>
                </a:solidFill>
                <a:effectLst/>
                <a:latin typeface="NVIDIA Sans" panose="020B0503020203020204" pitchFamily="34" charset="0"/>
              </a:rPr>
              <a:t>Code-switching refers to changing between different languages during a conversation.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A1A1A"/>
              </a:solidFill>
              <a:effectLst/>
              <a:latin typeface="NVIDIA Sans" panose="020B0503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A1A1A"/>
                </a:solidFill>
                <a:effectLst/>
                <a:latin typeface="NVIDIA Sans" panose="020B0503020203020204" pitchFamily="34" charset="0"/>
              </a:rPr>
              <a:t>Any AM we have seen before can be trained in multilingual context.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A1A1A"/>
                </a:solidFill>
                <a:effectLst/>
                <a:latin typeface="NVIDIA Sans" panose="020B0503020203020204" pitchFamily="34" charset="0"/>
              </a:rPr>
              <a:t>pure multilingual training and cod switching differ on the data preparation and tokenization.</a:t>
            </a:r>
          </a:p>
        </p:txBody>
      </p:sp>
      <p:sp>
        <p:nvSpPr>
          <p:cNvPr id="4" name="Slide Number Placeholder 3"/>
          <p:cNvSpPr>
            <a:spLocks noGrp="1"/>
          </p:cNvSpPr>
          <p:nvPr>
            <p:ph type="sldNum" sz="quarter" idx="5"/>
          </p:nvPr>
        </p:nvSpPr>
        <p:spPr/>
        <p:txBody>
          <a:bodyPr/>
          <a:lstStyle/>
          <a:p>
            <a:fld id="{A93AD357-0C40-4436-9D38-C47D60C1C9C1}" type="slidenum">
              <a:rPr lang="en-US" smtClean="0"/>
              <a:pPr/>
              <a:t>48</a:t>
            </a:fld>
            <a:endParaRPr lang="en-US"/>
          </a:p>
        </p:txBody>
      </p:sp>
    </p:spTree>
    <p:extLst>
      <p:ext uri="{BB962C8B-B14F-4D97-AF65-F5344CB8AC3E}">
        <p14:creationId xmlns:p14="http://schemas.microsoft.com/office/powerpoint/2010/main" val="1256533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Whisper model from </a:t>
            </a:r>
            <a:r>
              <a:rPr lang="en-GB" dirty="0" err="1"/>
              <a:t>OpenAI</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Multilinguality</a:t>
            </a:r>
            <a:r>
              <a:rPr lang="en-GB" dirty="0"/>
              <a:t> ( almost </a:t>
            </a:r>
            <a:r>
              <a:rPr lang="en-GB" b="0" i="0" dirty="0">
                <a:solidFill>
                  <a:srgbClr val="4B5563"/>
                </a:solidFill>
                <a:effectLst/>
                <a:latin typeface="Source Sans Pro" panose="020B0503030403020204" pitchFamily="34" charset="0"/>
              </a:rPr>
              <a:t>100 languages)</a:t>
            </a:r>
            <a:endParaRPr lang="en-GB" dirty="0"/>
          </a:p>
          <a:p>
            <a:endParaRPr lang="en-GB" dirty="0"/>
          </a:p>
          <a:p>
            <a:r>
              <a:rPr lang="en-GB" dirty="0"/>
              <a:t>It is a encoder decoder transformer model (sequence 2 sequence) </a:t>
            </a:r>
          </a:p>
          <a:p>
            <a:pPr marL="171450" indent="-171450">
              <a:buFontTx/>
              <a:buChar char="-"/>
            </a:pPr>
            <a:r>
              <a:rPr lang="en-GB" dirty="0"/>
              <a:t>Input: spectrogram</a:t>
            </a:r>
          </a:p>
          <a:p>
            <a:pPr marL="171450" indent="-171450" algn="l" fontAlgn="base">
              <a:buFontTx/>
              <a:buChar char="-"/>
            </a:pPr>
            <a:r>
              <a:rPr lang="en-GB" b="0" i="0" dirty="0">
                <a:solidFill>
                  <a:srgbClr val="000000"/>
                </a:solidFill>
                <a:effectLst/>
                <a:latin typeface="Charter"/>
              </a:rPr>
              <a:t>Encoder: transformer</a:t>
            </a:r>
          </a:p>
          <a:p>
            <a:pPr marL="171450" indent="-171450" algn="l" fontAlgn="base">
              <a:buFontTx/>
              <a:buChar char="-"/>
            </a:pPr>
            <a:r>
              <a:rPr lang="en-GB" b="0" i="0" dirty="0">
                <a:solidFill>
                  <a:srgbClr val="000000"/>
                </a:solidFill>
                <a:effectLst/>
                <a:latin typeface="Charter"/>
              </a:rPr>
              <a:t>Decoder: transformer conditioned </a:t>
            </a:r>
            <a:r>
              <a:rPr lang="en-GB" b="0" i="0" dirty="0">
                <a:solidFill>
                  <a:srgbClr val="6B7280"/>
                </a:solidFill>
                <a:effectLst/>
                <a:latin typeface="Charter"/>
              </a:rPr>
              <a:t>on the encoder hidden states and previously predicted tokens</a:t>
            </a:r>
            <a:endParaRPr lang="en-GB" b="0" i="0" dirty="0">
              <a:solidFill>
                <a:srgbClr val="000000"/>
              </a:solidFill>
              <a:effectLst/>
              <a:latin typeface="Charter"/>
            </a:endParaRPr>
          </a:p>
          <a:p>
            <a:pPr marL="171450" indent="-171450">
              <a:buFontTx/>
              <a:buChar char="-"/>
            </a:pPr>
            <a:r>
              <a:rPr lang="en-GB" dirty="0"/>
              <a:t>Output trained for next token prediction</a:t>
            </a:r>
          </a:p>
          <a:p>
            <a:pPr marL="0" indent="0">
              <a:buFontTx/>
              <a:buNone/>
            </a:pPr>
            <a:endParaRPr lang="en-GB" dirty="0"/>
          </a:p>
          <a:p>
            <a:pPr marL="0" indent="0">
              <a:buFontTx/>
              <a:buNone/>
            </a:pPr>
            <a:r>
              <a:rPr lang="en-GB" dirty="0"/>
              <a:t>Several versions: </a:t>
            </a:r>
            <a:r>
              <a:rPr lang="en-GB" b="0" i="0" dirty="0">
                <a:solidFill>
                  <a:srgbClr val="4B5563"/>
                </a:solidFill>
                <a:effectLst/>
                <a:latin typeface="Source Sans Pro" panose="020B0503030403020204" pitchFamily="34" charset="0"/>
              </a:rPr>
              <a:t>39 M to 1.5B </a:t>
            </a:r>
          </a:p>
          <a:p>
            <a:pPr marL="0" indent="0">
              <a:buFontTx/>
              <a:buNone/>
            </a:pPr>
            <a:endParaRPr lang="en-GB" dirty="0"/>
          </a:p>
          <a:p>
            <a:pPr marL="0" indent="0">
              <a:buFontTx/>
              <a:buNone/>
            </a:pPr>
            <a:r>
              <a:rPr lang="en-GB" b="0" i="0" dirty="0">
                <a:solidFill>
                  <a:srgbClr val="4B5563"/>
                </a:solidFill>
                <a:effectLst/>
                <a:latin typeface="Source Sans Pro" panose="020B0503030403020204" pitchFamily="34" charset="0"/>
              </a:rPr>
              <a:t>Data: 680,000 hours of audio and the corresponding transcripts collected from the internet. </a:t>
            </a:r>
          </a:p>
          <a:p>
            <a:pPr marL="171450" indent="-171450">
              <a:buFontTx/>
              <a:buChar char="-"/>
            </a:pPr>
            <a:r>
              <a:rPr lang="en-GB" b="0" i="0" dirty="0">
                <a:solidFill>
                  <a:srgbClr val="4B5563"/>
                </a:solidFill>
                <a:effectLst/>
                <a:latin typeface="Source Sans Pro" panose="020B0503030403020204" pitchFamily="34" charset="0"/>
              </a:rPr>
              <a:t>65% English-language audio and matched English transcripts,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solidFill>
                  <a:srgbClr val="4B5563"/>
                </a:solidFill>
                <a:effectLst/>
                <a:latin typeface="Source Sans Pro" panose="020B0503030403020204" pitchFamily="34" charset="0"/>
              </a:rPr>
              <a:t>17% non-English audio and the corresponding transcript.</a:t>
            </a:r>
          </a:p>
          <a:p>
            <a:pPr marL="171450" indent="-171450">
              <a:buFontTx/>
              <a:buChar char="-"/>
            </a:pPr>
            <a:r>
              <a:rPr lang="en-GB" b="0" i="0" dirty="0">
                <a:solidFill>
                  <a:srgbClr val="4B5563"/>
                </a:solidFill>
                <a:effectLst/>
                <a:latin typeface="Source Sans Pro" panose="020B0503030403020204" pitchFamily="34" charset="0"/>
              </a:rPr>
              <a:t>18% represents non-English audio to English transcripts</a:t>
            </a:r>
          </a:p>
          <a:p>
            <a:pPr marL="0" indent="0" algn="l" fontAlgn="base">
              <a:buFontTx/>
              <a:buNone/>
            </a:pPr>
            <a:endParaRPr lang="en-GB" b="0" i="0" dirty="0">
              <a:solidFill>
                <a:srgbClr val="000000"/>
              </a:solidFill>
              <a:effectLst/>
              <a:latin typeface="Charter"/>
            </a:endParaRPr>
          </a:p>
          <a:p>
            <a:pPr marL="0" indent="0" algn="l" fontAlgn="base">
              <a:buFontTx/>
              <a:buNone/>
            </a:pPr>
            <a:r>
              <a:rPr lang="en-GB" b="0" i="0" dirty="0">
                <a:solidFill>
                  <a:srgbClr val="000000"/>
                </a:solidFill>
                <a:effectLst/>
                <a:latin typeface="Charter"/>
              </a:rPr>
              <a:t>multitask training format taking advantage of available labels</a:t>
            </a:r>
          </a:p>
          <a:p>
            <a:pPr marL="0" indent="0" algn="l" fontAlgn="base">
              <a:buFontTx/>
              <a:buNone/>
            </a:pPr>
            <a:endParaRPr lang="en-GB" b="0" i="0" dirty="0">
              <a:solidFill>
                <a:srgbClr val="000000"/>
              </a:solidFill>
              <a:effectLst/>
              <a:latin typeface="Charter"/>
            </a:endParaRPr>
          </a:p>
          <a:p>
            <a:pPr marL="0" indent="0" algn="l" fontAlgn="base">
              <a:buFontTx/>
              <a:buNone/>
            </a:pPr>
            <a:endParaRPr lang="en-GB" b="0" i="0" dirty="0">
              <a:solidFill>
                <a:srgbClr val="000000"/>
              </a:solidFill>
              <a:effectLst/>
              <a:latin typeface="Charter"/>
            </a:endParaRPr>
          </a:p>
          <a:p>
            <a:pPr marL="0" indent="0" algn="l" fontAlgn="base">
              <a:buFontTx/>
              <a:buNone/>
            </a:pPr>
            <a:r>
              <a:rPr lang="en-GB" b="0" i="0" dirty="0">
                <a:solidFill>
                  <a:srgbClr val="4B5563"/>
                </a:solidFill>
                <a:effectLst/>
                <a:latin typeface="Source Sans Pro" panose="020B0503030403020204" pitchFamily="34" charset="0"/>
              </a:rPr>
              <a:t>improved robustness to accents, background noise, technical language, as well as zero shot translation from multiple languages into English; and that accuracy on speech recognition and translation is near the state-of-the-art level.</a:t>
            </a:r>
            <a:endParaRPr lang="en-GB" b="0" i="0" dirty="0">
              <a:solidFill>
                <a:srgbClr val="000000"/>
              </a:solidFill>
              <a:effectLst/>
              <a:latin typeface="Charter"/>
            </a:endParaRPr>
          </a:p>
          <a:p>
            <a:br>
              <a:rPr lang="en-GB" dirty="0"/>
            </a:br>
            <a:r>
              <a:rPr lang="en-GB" dirty="0"/>
              <a:t>Limitations: </a:t>
            </a:r>
          </a:p>
          <a:p>
            <a:r>
              <a:rPr lang="en-GB" b="0" i="0" dirty="0">
                <a:solidFill>
                  <a:srgbClr val="4B5563"/>
                </a:solidFill>
                <a:effectLst/>
                <a:latin typeface="Source Sans Pro" panose="020B0503030403020204" pitchFamily="34" charset="0"/>
              </a:rPr>
              <a:t>- hallucination (outputting something completely different from the speech). This might be due to the loss that is combining audio transcription prediction and next word prediction in general.  </a:t>
            </a:r>
          </a:p>
          <a:p>
            <a:r>
              <a:rPr lang="en-GB" b="0" i="0" dirty="0">
                <a:solidFill>
                  <a:srgbClr val="4B5563"/>
                </a:solidFill>
                <a:effectLst/>
                <a:latin typeface="Source Sans Pro" panose="020B0503030403020204" pitchFamily="34" charset="0"/>
              </a:rPr>
              <a:t>- autoregressive</a:t>
            </a:r>
          </a:p>
        </p:txBody>
      </p:sp>
      <p:sp>
        <p:nvSpPr>
          <p:cNvPr id="4" name="Slide Number Placeholder 3"/>
          <p:cNvSpPr>
            <a:spLocks noGrp="1"/>
          </p:cNvSpPr>
          <p:nvPr>
            <p:ph type="sldNum" sz="quarter" idx="5"/>
          </p:nvPr>
        </p:nvSpPr>
        <p:spPr/>
        <p:txBody>
          <a:bodyPr/>
          <a:lstStyle/>
          <a:p>
            <a:fld id="{A93AD357-0C40-4436-9D38-C47D60C1C9C1}" type="slidenum">
              <a:rPr lang="en-US" smtClean="0"/>
              <a:pPr/>
              <a:t>49</a:t>
            </a:fld>
            <a:endParaRPr lang="en-US"/>
          </a:p>
        </p:txBody>
      </p:sp>
    </p:spTree>
    <p:extLst>
      <p:ext uri="{BB962C8B-B14F-4D97-AF65-F5344CB8AC3E}">
        <p14:creationId xmlns:p14="http://schemas.microsoft.com/office/powerpoint/2010/main" val="1191140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770192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50</a:t>
            </a:fld>
            <a:endParaRPr lang="en-US"/>
          </a:p>
        </p:txBody>
      </p:sp>
    </p:spTree>
    <p:extLst>
      <p:ext uri="{BB962C8B-B14F-4D97-AF65-F5344CB8AC3E}">
        <p14:creationId xmlns:p14="http://schemas.microsoft.com/office/powerpoint/2010/main" val="3303960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51</a:t>
            </a:fld>
            <a:endParaRPr lang="en-US"/>
          </a:p>
        </p:txBody>
      </p:sp>
    </p:spTree>
    <p:extLst>
      <p:ext uri="{BB962C8B-B14F-4D97-AF65-F5344CB8AC3E}">
        <p14:creationId xmlns:p14="http://schemas.microsoft.com/office/powerpoint/2010/main" val="3927800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52</a:t>
            </a:fld>
            <a:endParaRPr lang="en-US"/>
          </a:p>
        </p:txBody>
      </p:sp>
    </p:spTree>
    <p:extLst>
      <p:ext uri="{BB962C8B-B14F-4D97-AF65-F5344CB8AC3E}">
        <p14:creationId xmlns:p14="http://schemas.microsoft.com/office/powerpoint/2010/main" val="21766366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53</a:t>
            </a:fld>
            <a:endParaRPr lang="en-US"/>
          </a:p>
        </p:txBody>
      </p:sp>
    </p:spTree>
    <p:extLst>
      <p:ext uri="{BB962C8B-B14F-4D97-AF65-F5344CB8AC3E}">
        <p14:creationId xmlns:p14="http://schemas.microsoft.com/office/powerpoint/2010/main" val="2253226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54</a:t>
            </a:fld>
            <a:endParaRPr lang="en-US"/>
          </a:p>
        </p:txBody>
      </p:sp>
    </p:spTree>
    <p:extLst>
      <p:ext uri="{BB962C8B-B14F-4D97-AF65-F5344CB8AC3E}">
        <p14:creationId xmlns:p14="http://schemas.microsoft.com/office/powerpoint/2010/main" val="4255251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55</a:t>
            </a:fld>
            <a:endParaRPr lang="en-US"/>
          </a:p>
        </p:txBody>
      </p:sp>
    </p:spTree>
    <p:extLst>
      <p:ext uri="{BB962C8B-B14F-4D97-AF65-F5344CB8AC3E}">
        <p14:creationId xmlns:p14="http://schemas.microsoft.com/office/powerpoint/2010/main" val="3871648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56</a:t>
            </a:fld>
            <a:endParaRPr lang="en-US"/>
          </a:p>
        </p:txBody>
      </p:sp>
    </p:spTree>
    <p:extLst>
      <p:ext uri="{BB962C8B-B14F-4D97-AF65-F5344CB8AC3E}">
        <p14:creationId xmlns:p14="http://schemas.microsoft.com/office/powerpoint/2010/main" val="31452759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58</a:t>
            </a:fld>
            <a:endParaRPr lang="en-US"/>
          </a:p>
        </p:txBody>
      </p:sp>
    </p:spTree>
    <p:extLst>
      <p:ext uri="{BB962C8B-B14F-4D97-AF65-F5344CB8AC3E}">
        <p14:creationId xmlns:p14="http://schemas.microsoft.com/office/powerpoint/2010/main" val="13673985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59</a:t>
            </a:fld>
            <a:endParaRPr lang="en-US"/>
          </a:p>
        </p:txBody>
      </p:sp>
    </p:spTree>
    <p:extLst>
      <p:ext uri="{BB962C8B-B14F-4D97-AF65-F5344CB8AC3E}">
        <p14:creationId xmlns:p14="http://schemas.microsoft.com/office/powerpoint/2010/main" val="1125436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95ad573d8e_0_119:notes"/>
          <p:cNvSpPr txBox="1">
            <a:spLocks noGrp="1"/>
          </p:cNvSpPr>
          <p:nvPr>
            <p:ph type="body" idx="1"/>
          </p:nvPr>
        </p:nvSpPr>
        <p:spPr>
          <a:xfrm>
            <a:off x="685800" y="4343400"/>
            <a:ext cx="5486400" cy="41148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dirty="0"/>
          </a:p>
        </p:txBody>
      </p:sp>
      <p:sp>
        <p:nvSpPr>
          <p:cNvPr id="1884" name="Google Shape;1884;g95ad573d8e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err="1"/>
              <a:t>Tokkio</a:t>
            </a:r>
            <a:r>
              <a:rPr lang="en-GB" dirty="0"/>
              <a:t> for Talking Kiosk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rebuchet MS" panose="020B0603020202020204" pitchFamily="34" charset="0"/>
              </a:rPr>
              <a:t>https://www.nvidia.com/en-us/on-demand/session/gtcfall21-d31017/</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65508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0d3850047e_0_4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05" name="Google Shape;505;g10d3850047e_0_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74822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0" name="Google Shape;123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dirty="0"/>
          </a:p>
        </p:txBody>
      </p:sp>
      <p:sp>
        <p:nvSpPr>
          <p:cNvPr id="1231" name="Google Shape;123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t>62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000215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52" name="Google Shape;115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1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0" name="Google Shape;1230;p19: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Tx/>
              <a:buNone/>
              <a:tabLst/>
              <a:defRPr/>
            </a:pPr>
            <a:endParaRPr lang="en-US" dirty="0"/>
          </a:p>
        </p:txBody>
      </p:sp>
      <p:sp>
        <p:nvSpPr>
          <p:cNvPr id="1231" name="Google Shape;1231;p19:notes"/>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l" defTabSz="966612">
              <a:buClr>
                <a:srgbClr val="000000"/>
              </a:buClr>
              <a:buSzPts val="1200"/>
              <a:defRPr/>
            </a:pPr>
            <a:fld id="{00000000-1234-1234-1234-123412341234}" type="slidenum">
              <a:rPr lang="en-US" kern="0">
                <a:solidFill>
                  <a:srgbClr val="000000"/>
                </a:solidFill>
                <a:latin typeface="Calibri"/>
                <a:ea typeface="Calibri"/>
                <a:cs typeface="Calibri"/>
                <a:sym typeface="Calibri"/>
              </a:rPr>
              <a:pPr algn="l" defTabSz="966612">
                <a:buClr>
                  <a:srgbClr val="000000"/>
                </a:buClr>
                <a:buSzPts val="1200"/>
                <a:defRPr/>
              </a:pPr>
              <a:t>64</a:t>
            </a:fld>
            <a:endParaRPr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71463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8" name="Google Shape;1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66</a:t>
            </a:fld>
            <a:endParaRPr lang="en-US"/>
          </a:p>
        </p:txBody>
      </p:sp>
    </p:spTree>
    <p:extLst>
      <p:ext uri="{BB962C8B-B14F-4D97-AF65-F5344CB8AC3E}">
        <p14:creationId xmlns:p14="http://schemas.microsoft.com/office/powerpoint/2010/main" val="20504255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67</a:t>
            </a:fld>
            <a:endParaRPr lang="en-US"/>
          </a:p>
        </p:txBody>
      </p:sp>
    </p:spTree>
    <p:extLst>
      <p:ext uri="{BB962C8B-B14F-4D97-AF65-F5344CB8AC3E}">
        <p14:creationId xmlns:p14="http://schemas.microsoft.com/office/powerpoint/2010/main" val="17294307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b="0" dirty="0"/>
          </a:p>
        </p:txBody>
      </p:sp>
      <p:sp>
        <p:nvSpPr>
          <p:cNvPr id="641" name="Google Shape;64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581225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b="0" dirty="0"/>
          </a:p>
        </p:txBody>
      </p:sp>
      <p:sp>
        <p:nvSpPr>
          <p:cNvPr id="641" name="Google Shape;64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268322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AutoNum type="arabicPeriod"/>
            </a:pPr>
            <a:endParaRPr lang="en-US" dirty="0"/>
          </a:p>
          <a:p>
            <a:pPr marL="285750" indent="-285750">
              <a:buFont typeface="Arial" panose="020B0604020202020204" pitchFamily="34" charset="0"/>
              <a:buChar char="•"/>
            </a:pPr>
            <a:r>
              <a:rPr lang="en-GB" b="1" dirty="0">
                <a:solidFill>
                  <a:srgbClr val="333333"/>
                </a:solidFill>
                <a:latin typeface="-apple-system"/>
              </a:rPr>
              <a:t>Phase 1: </a:t>
            </a:r>
            <a:r>
              <a:rPr lang="en-GB" dirty="0">
                <a:solidFill>
                  <a:srgbClr val="333333"/>
                </a:solidFill>
                <a:latin typeface="-apple-system"/>
              </a:rPr>
              <a:t>The development phase. To create a model in Riva, the model checkpoints must be converted to .</a:t>
            </a:r>
            <a:r>
              <a:rPr lang="en-GB" dirty="0" err="1">
                <a:solidFill>
                  <a:srgbClr val="333333"/>
                </a:solidFill>
                <a:latin typeface="-apple-system"/>
              </a:rPr>
              <a:t>riva</a:t>
            </a:r>
            <a:r>
              <a:rPr lang="en-GB" dirty="0">
                <a:solidFill>
                  <a:srgbClr val="333333"/>
                </a:solidFill>
                <a:latin typeface="-apple-system"/>
              </a:rPr>
              <a:t> format. </a:t>
            </a:r>
          </a:p>
          <a:p>
            <a:pPr marL="742950" lvl="1" indent="-285750">
              <a:buFont typeface="Arial" panose="020B0604020202020204" pitchFamily="34" charset="0"/>
              <a:buChar char="•"/>
            </a:pPr>
            <a:r>
              <a:rPr lang="en-GB" dirty="0">
                <a:solidFill>
                  <a:srgbClr val="333333"/>
                </a:solidFill>
                <a:latin typeface="-apple-system"/>
              </a:rPr>
              <a:t>You can further develop these .</a:t>
            </a:r>
            <a:r>
              <a:rPr lang="en-GB" dirty="0" err="1">
                <a:solidFill>
                  <a:srgbClr val="333333"/>
                </a:solidFill>
                <a:latin typeface="-apple-system"/>
              </a:rPr>
              <a:t>riva</a:t>
            </a:r>
            <a:r>
              <a:rPr lang="en-GB" dirty="0">
                <a:solidFill>
                  <a:srgbClr val="333333"/>
                </a:solidFill>
                <a:latin typeface="-apple-system"/>
              </a:rPr>
              <a:t> models using TAO Toolkit or NeMo. </a:t>
            </a:r>
          </a:p>
          <a:p>
            <a:pPr marL="285750" indent="-285750">
              <a:buFont typeface="Arial" panose="020B0604020202020204" pitchFamily="34" charset="0"/>
              <a:buChar char="•"/>
            </a:pPr>
            <a:r>
              <a:rPr lang="en-GB" b="1" dirty="0">
                <a:solidFill>
                  <a:srgbClr val="333333"/>
                </a:solidFill>
                <a:latin typeface="-apple-system"/>
              </a:rPr>
              <a:t>Phase 2: </a:t>
            </a:r>
            <a:r>
              <a:rPr lang="en-GB" dirty="0">
                <a:solidFill>
                  <a:srgbClr val="333333"/>
                </a:solidFill>
                <a:latin typeface="-apple-system"/>
              </a:rPr>
              <a:t>The build phase. During the build phase, all the </a:t>
            </a:r>
            <a:r>
              <a:rPr lang="en-GB" b="0" i="0" dirty="0">
                <a:solidFill>
                  <a:srgbClr val="333333"/>
                </a:solidFill>
                <a:effectLst/>
                <a:latin typeface="-apple-system"/>
              </a:rPr>
              <a:t>necessary artifacts (models, files, configurations, and user settings) required to deploy a Riva service are gathered together into an intermediate file called RMIR (Riva Model Intermediate Representation). For more information, refer to the </a:t>
            </a:r>
            <a:r>
              <a:rPr lang="en-GB" b="0" i="0" u="none" strike="noStrike" dirty="0">
                <a:effectLst/>
                <a:latin typeface="-apple-system"/>
                <a:hlinkClick r:id="rId3"/>
              </a:rPr>
              <a:t>Riva Build</a:t>
            </a:r>
            <a:r>
              <a:rPr lang="en-GB" b="0" i="0" dirty="0">
                <a:solidFill>
                  <a:srgbClr val="333333"/>
                </a:solidFill>
                <a:effectLst/>
                <a:latin typeface="-apple-system"/>
              </a:rPr>
              <a:t> section.</a:t>
            </a:r>
            <a:endParaRPr lang="en-GB" dirty="0">
              <a:solidFill>
                <a:srgbClr val="333333"/>
              </a:solidFill>
              <a:latin typeface="-apple-system"/>
            </a:endParaRPr>
          </a:p>
          <a:p>
            <a:pPr marL="285750" indent="-285750">
              <a:buFont typeface="Arial" panose="020B0604020202020204" pitchFamily="34" charset="0"/>
              <a:buChar char="•"/>
            </a:pPr>
            <a:r>
              <a:rPr lang="en-GB" b="1" i="0" dirty="0">
                <a:solidFill>
                  <a:srgbClr val="333333"/>
                </a:solidFill>
                <a:effectLst/>
                <a:latin typeface="-apple-system"/>
              </a:rPr>
              <a:t>Phase 3:</a:t>
            </a:r>
            <a:r>
              <a:rPr lang="en-GB" b="0" i="0" dirty="0">
                <a:solidFill>
                  <a:srgbClr val="333333"/>
                </a:solidFill>
                <a:effectLst/>
                <a:latin typeface="-apple-system"/>
              </a:rPr>
              <a:t> The deploy phase. During the deploy phase, the RMIR file is converted into the Riva model repository and the neural networks in TAO Toolkit or NeMo format are exported and optimized to run on the target platform. The deploy phase should be executed on the physical cluster on which the Riva server is deployed. For more information, refer to the </a:t>
            </a:r>
            <a:r>
              <a:rPr lang="en-GB" b="0" i="0" u="none" strike="noStrike" dirty="0">
                <a:effectLst/>
                <a:latin typeface="-apple-system"/>
                <a:hlinkClick r:id="rId4"/>
              </a:rPr>
              <a:t>Riva Deploy</a:t>
            </a:r>
            <a:r>
              <a:rPr lang="en-GB" b="0" i="0" dirty="0">
                <a:solidFill>
                  <a:srgbClr val="333333"/>
                </a:solidFill>
                <a:effectLst/>
                <a:latin typeface="-apple-system"/>
              </a:rPr>
              <a:t> section.</a:t>
            </a:r>
            <a:endParaRPr lang="en-GB" dirty="0"/>
          </a:p>
          <a:p>
            <a:pPr marL="228600" lvl="0" indent="-228600" algn="l" rtl="0">
              <a:lnSpc>
                <a:spcPct val="100000"/>
              </a:lnSpc>
              <a:spcBef>
                <a:spcPts val="0"/>
              </a:spcBef>
              <a:spcAft>
                <a:spcPts val="0"/>
              </a:spcAft>
              <a:buSzPts val="1400"/>
              <a:buAutoNum type="arabicPeriod"/>
            </a:pPr>
            <a:endParaRPr dirty="0"/>
          </a:p>
        </p:txBody>
      </p:sp>
      <p:sp>
        <p:nvSpPr>
          <p:cNvPr id="1395" name="Google Shape;139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4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0ba581e959_0_4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g10ba581e959_0_4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en-US" dirty="0"/>
          </a:p>
        </p:txBody>
      </p:sp>
      <p:sp>
        <p:nvSpPr>
          <p:cNvPr id="453" name="Google Shape;453;g10ba581e959_0_4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t>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b="0" dirty="0"/>
          </a:p>
        </p:txBody>
      </p:sp>
      <p:sp>
        <p:nvSpPr>
          <p:cNvPr id="641" name="Google Shape;64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9498841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72</a:t>
            </a:fld>
            <a:endParaRPr lang="en-US"/>
          </a:p>
        </p:txBody>
      </p:sp>
    </p:spTree>
    <p:extLst>
      <p:ext uri="{BB962C8B-B14F-4D97-AF65-F5344CB8AC3E}">
        <p14:creationId xmlns:p14="http://schemas.microsoft.com/office/powerpoint/2010/main" val="23833334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AD357-0C40-4436-9D38-C47D60C1C9C1}" type="slidenum">
              <a:rPr lang="en-US" smtClean="0"/>
              <a:pPr/>
              <a:t>73</a:t>
            </a:fld>
            <a:endParaRPr lang="en-US"/>
          </a:p>
        </p:txBody>
      </p:sp>
    </p:spTree>
    <p:extLst>
      <p:ext uri="{BB962C8B-B14F-4D97-AF65-F5344CB8AC3E}">
        <p14:creationId xmlns:p14="http://schemas.microsoft.com/office/powerpoint/2010/main" val="11382303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74</a:t>
            </a:fld>
            <a:endParaRPr lang="en-US"/>
          </a:p>
        </p:txBody>
      </p:sp>
    </p:spTree>
    <p:extLst>
      <p:ext uri="{BB962C8B-B14F-4D97-AF65-F5344CB8AC3E}">
        <p14:creationId xmlns:p14="http://schemas.microsoft.com/office/powerpoint/2010/main" val="2507883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0551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GB" b="1" dirty="0"/>
              <a:t>Accuracy</a:t>
            </a:r>
            <a:r>
              <a:rPr lang="en-GB" dirty="0"/>
              <a:t> and </a:t>
            </a:r>
            <a:r>
              <a:rPr lang="en-GB" b="1" dirty="0"/>
              <a:t>latency</a:t>
            </a:r>
            <a:endParaRPr lang="en-GB" dirty="0"/>
          </a:p>
          <a:p>
            <a:pPr marL="0" lvl="0" indent="0" algn="l" rtl="0">
              <a:lnSpc>
                <a:spcPct val="90000"/>
              </a:lnSpc>
              <a:spcBef>
                <a:spcPts val="0"/>
              </a:spcBef>
              <a:spcAft>
                <a:spcPts val="0"/>
              </a:spcAft>
              <a:buNone/>
            </a:pPr>
            <a:r>
              <a:rPr lang="en-GB" b="1" dirty="0"/>
              <a:t>customization</a:t>
            </a:r>
            <a:endParaRPr lang="en-GB" dirty="0"/>
          </a:p>
          <a:p>
            <a:pPr marL="0" marR="0" lvl="0" indent="0" algn="l" defTabSz="914400" rtl="0" eaLnBrk="1" fontAlgn="auto" latinLnBrk="0" hangingPunct="1">
              <a:lnSpc>
                <a:spcPct val="90000"/>
              </a:lnSpc>
              <a:spcBef>
                <a:spcPts val="0"/>
              </a:spcBef>
              <a:spcAft>
                <a:spcPts val="0"/>
              </a:spcAft>
              <a:buClrTx/>
              <a:buSzTx/>
              <a:buFontTx/>
              <a:buNone/>
              <a:tabLst/>
              <a:defRPr/>
            </a:pPr>
            <a:r>
              <a:rPr lang="en-GB" b="1" dirty="0"/>
              <a:t>Scaling</a:t>
            </a:r>
            <a:r>
              <a:rPr lang="en-GB" dirty="0"/>
              <a:t>:</a:t>
            </a:r>
          </a:p>
          <a:p>
            <a:pPr marL="0" lvl="0" indent="0" algn="l" rtl="0">
              <a:lnSpc>
                <a:spcPct val="90000"/>
              </a:lnSpc>
              <a:spcBef>
                <a:spcPts val="0"/>
              </a:spcBef>
              <a:spcAft>
                <a:spcPts val="0"/>
              </a:spcAft>
              <a:buNone/>
            </a:pPr>
            <a:r>
              <a:rPr lang="en-GB" sz="1200" b="1" i="0" u="none" strike="noStrike" cap="none" dirty="0">
                <a:solidFill>
                  <a:schemeClr val="lt1"/>
                </a:solidFill>
                <a:latin typeface="Trebuchet MS"/>
                <a:ea typeface="Trebuchet MS"/>
                <a:cs typeface="Trebuchet MS"/>
                <a:sym typeface="Trebuchet MS"/>
              </a:rPr>
              <a:t>Control on private data</a:t>
            </a:r>
            <a:endParaRPr lang="en-GB" sz="1200" b="0" i="0" u="none" strike="noStrike" cap="none" dirty="0">
              <a:solidFill>
                <a:schemeClr val="lt1"/>
              </a:solidFill>
              <a:latin typeface="Trebuchet MS"/>
              <a:sym typeface="Trebuchet MS"/>
            </a:endParaRPr>
          </a:p>
        </p:txBody>
      </p:sp>
      <p:sp>
        <p:nvSpPr>
          <p:cNvPr id="490" name="Google Shape;49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7DB07-2DFA-CD40-73FF-A82805405FA4}"/>
              </a:ext>
            </a:extLst>
          </p:cNvPr>
          <p:cNvPicPr>
            <a:picLocks noChangeAspect="1"/>
          </p:cNvPicPr>
          <p:nvPr/>
        </p:nvPicPr>
        <p:blipFill>
          <a:blip r:embed="rId2"/>
          <a:srcRect/>
          <a:stretch/>
        </p:blipFill>
        <p:spPr>
          <a:xfrm>
            <a:off x="-1" y="0"/>
            <a:ext cx="36576001" cy="20574000"/>
          </a:xfrm>
          <a:prstGeom prst="rect">
            <a:avLst/>
          </a:prstGeom>
        </p:spPr>
      </p:pic>
      <p:sp>
        <p:nvSpPr>
          <p:cNvPr id="12" name="Rectangle 11">
            <a:extLst>
              <a:ext uri="{FF2B5EF4-FFF2-40B4-BE49-F238E27FC236}">
                <a16:creationId xmlns:a16="http://schemas.microsoft.com/office/drawing/2014/main" id="{59B04279-0FA3-FC91-70E4-DA84533BEBED}"/>
              </a:ext>
            </a:extLst>
          </p:cNvPr>
          <p:cNvSpPr/>
          <p:nvPr/>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79A531-D51E-87A0-429F-341D04DB76DB}"/>
              </a:ext>
            </a:extLst>
          </p:cNvPr>
          <p:cNvSpPr/>
          <p:nvPr/>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latin typeface="NVIDIA Sans Light" panose="020B0303020203020204" pitchFamily="34" charset="0"/>
              <a:cs typeface="NVIDIA Sans Light" panose="020B0303020203020204" pitchFamily="34" charset="0"/>
            </a:endParaRPr>
          </a:p>
        </p:txBody>
      </p:sp>
      <p:sp>
        <p:nvSpPr>
          <p:cNvPr id="8" name="Title 1">
            <a:extLst>
              <a:ext uri="{FF2B5EF4-FFF2-40B4-BE49-F238E27FC236}">
                <a16:creationId xmlns:a16="http://schemas.microsoft.com/office/drawing/2014/main" id="{A82DC8E3-390F-72BE-ED9D-3183C9E64100}"/>
              </a:ext>
            </a:extLst>
          </p:cNvPr>
          <p:cNvSpPr>
            <a:spLocks noGrp="1"/>
          </p:cNvSpPr>
          <p:nvPr>
            <p:ph type="ctrTitle" hasCustomPrompt="1"/>
          </p:nvPr>
        </p:nvSpPr>
        <p:spPr>
          <a:xfrm>
            <a:off x="1513012" y="13704917"/>
            <a:ext cx="27432000" cy="4937760"/>
          </a:xfrm>
        </p:spPr>
        <p:txBody>
          <a:bodyPr anchor="b">
            <a:normAutofit/>
          </a:bodyPr>
          <a:lstStyle>
            <a:lvl1pPr algn="l">
              <a:defRPr sz="8800" b="1" cap="none" baseline="0">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9" name="Subtitle 2">
            <a:extLst>
              <a:ext uri="{FF2B5EF4-FFF2-40B4-BE49-F238E27FC236}">
                <a16:creationId xmlns:a16="http://schemas.microsoft.com/office/drawing/2014/main" id="{6447EE54-7C0B-4DC2-E9D5-B1B5DE7EC458}"/>
              </a:ext>
            </a:extLst>
          </p:cNvPr>
          <p:cNvSpPr>
            <a:spLocks noGrp="1"/>
          </p:cNvSpPr>
          <p:nvPr>
            <p:ph type="subTitle" idx="1" hasCustomPrompt="1"/>
          </p:nvPr>
        </p:nvSpPr>
        <p:spPr>
          <a:xfrm>
            <a:off x="1513012" y="18663067"/>
            <a:ext cx="27432000" cy="1703832"/>
          </a:xfrm>
          <a:prstGeom prst="rect">
            <a:avLst/>
          </a:prstGeom>
        </p:spPr>
        <p:txBody>
          <a:bodyPr>
            <a:normAutofit/>
          </a:bodyPr>
          <a:lstStyle>
            <a:lvl1pPr marL="0" indent="0" algn="l">
              <a:buNone/>
              <a:defRPr sz="4400" b="0" cap="none" baseline="0">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Add Subtitle/Name/Date</a:t>
            </a:r>
          </a:p>
        </p:txBody>
      </p:sp>
      <p:pic>
        <p:nvPicPr>
          <p:cNvPr id="10" name="Picture 9" descr="Logo&#10;&#10;Description automatically generated">
            <a:extLst>
              <a:ext uri="{FF2B5EF4-FFF2-40B4-BE49-F238E27FC236}">
                <a16:creationId xmlns:a16="http://schemas.microsoft.com/office/drawing/2014/main" id="{24366ACC-A61F-36E5-53FC-C102A67A7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pic>
        <p:nvPicPr>
          <p:cNvPr id="2" name="Picture 1">
            <a:extLst>
              <a:ext uri="{FF2B5EF4-FFF2-40B4-BE49-F238E27FC236}">
                <a16:creationId xmlns:a16="http://schemas.microsoft.com/office/drawing/2014/main" id="{000FC601-5524-D99D-F3AE-A2A02BCE7E1A}"/>
              </a:ext>
            </a:extLst>
          </p:cNvPr>
          <p:cNvPicPr>
            <a:picLocks noChangeAspect="1"/>
          </p:cNvPicPr>
          <p:nvPr userDrawn="1"/>
        </p:nvPicPr>
        <p:blipFill>
          <a:blip r:embed="rId2"/>
          <a:srcRect/>
          <a:stretch/>
        </p:blipFill>
        <p:spPr>
          <a:xfrm>
            <a:off x="-1" y="0"/>
            <a:ext cx="36576001" cy="20574000"/>
          </a:xfrm>
          <a:prstGeom prst="rect">
            <a:avLst/>
          </a:prstGeom>
        </p:spPr>
      </p:pic>
      <p:sp>
        <p:nvSpPr>
          <p:cNvPr id="3" name="Rectangle 2">
            <a:extLst>
              <a:ext uri="{FF2B5EF4-FFF2-40B4-BE49-F238E27FC236}">
                <a16:creationId xmlns:a16="http://schemas.microsoft.com/office/drawing/2014/main" id="{9C37E140-EDB1-E9B0-1CEF-F6E0AB4B9587}"/>
              </a:ext>
            </a:extLst>
          </p:cNvPr>
          <p:cNvSpPr/>
          <p:nvPr userDrawn="1"/>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4728379-3D20-931F-C003-E508615B1E27}"/>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latin typeface="NVIDIA Sans Light" panose="020B0303020203020204" pitchFamily="34" charset="0"/>
              <a:cs typeface="NVIDIA Sans Light" panose="020B0303020203020204" pitchFamily="34" charset="0"/>
            </a:endParaRPr>
          </a:p>
        </p:txBody>
      </p:sp>
      <p:pic>
        <p:nvPicPr>
          <p:cNvPr id="5" name="Picture 4" descr="Logo&#10;&#10;Description automatically generated">
            <a:extLst>
              <a:ext uri="{FF2B5EF4-FFF2-40B4-BE49-F238E27FC236}">
                <a16:creationId xmlns:a16="http://schemas.microsoft.com/office/drawing/2014/main" id="{5F24F1DC-409E-EE1E-315E-EA7C9750D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2550478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cxnSp>
        <p:nvCxnSpPr>
          <p:cNvPr id="2" name="Straight Connector 1">
            <a:extLst>
              <a:ext uri="{FF2B5EF4-FFF2-40B4-BE49-F238E27FC236}">
                <a16:creationId xmlns:a16="http://schemas.microsoft.com/office/drawing/2014/main" id="{18CAEE7B-08CE-B04A-8712-DB15EEE55C6B}"/>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181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429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A1D50A8-0FC1-459D-543E-8E0823BAA999}"/>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3" name="Group 2">
            <a:extLst>
              <a:ext uri="{FF2B5EF4-FFF2-40B4-BE49-F238E27FC236}">
                <a16:creationId xmlns:a16="http://schemas.microsoft.com/office/drawing/2014/main" id="{5C200C18-79E2-D763-29B4-CDD09FB24802}"/>
              </a:ext>
            </a:extLst>
          </p:cNvPr>
          <p:cNvGrpSpPr/>
          <p:nvPr userDrawn="1"/>
        </p:nvGrpSpPr>
        <p:grpSpPr>
          <a:xfrm>
            <a:off x="0" y="19504414"/>
            <a:ext cx="2330569" cy="1082936"/>
            <a:chOff x="0" y="19504414"/>
            <a:chExt cx="2330569" cy="1082936"/>
          </a:xfrm>
        </p:grpSpPr>
        <p:sp>
          <p:nvSpPr>
            <p:cNvPr id="4" name="Rectangle 3">
              <a:extLst>
                <a:ext uri="{FF2B5EF4-FFF2-40B4-BE49-F238E27FC236}">
                  <a16:creationId xmlns:a16="http://schemas.microsoft.com/office/drawing/2014/main" id="{887A3850-06E5-B9AA-4E96-EED4DA4A059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descr="A picture containing shape&#10;&#10;Description automatically generated">
              <a:extLst>
                <a:ext uri="{FF2B5EF4-FFF2-40B4-BE49-F238E27FC236}">
                  <a16:creationId xmlns:a16="http://schemas.microsoft.com/office/drawing/2014/main" id="{00A3366C-5A80-40DF-3A9A-C97C103301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6" name="Straight Connector 5">
            <a:extLst>
              <a:ext uri="{FF2B5EF4-FFF2-40B4-BE49-F238E27FC236}">
                <a16:creationId xmlns:a16="http://schemas.microsoft.com/office/drawing/2014/main" id="{0B7A85DD-1736-215A-B47D-CF0E13741E1B}"/>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15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Rt - Text L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429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A1D50A8-0FC1-459D-543E-8E0823BAA999}"/>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3" name="Group 2">
            <a:extLst>
              <a:ext uri="{FF2B5EF4-FFF2-40B4-BE49-F238E27FC236}">
                <a16:creationId xmlns:a16="http://schemas.microsoft.com/office/drawing/2014/main" id="{5C200C18-79E2-D763-29B4-CDD09FB24802}"/>
              </a:ext>
            </a:extLst>
          </p:cNvPr>
          <p:cNvGrpSpPr/>
          <p:nvPr userDrawn="1"/>
        </p:nvGrpSpPr>
        <p:grpSpPr>
          <a:xfrm>
            <a:off x="0" y="19504414"/>
            <a:ext cx="2330569" cy="1082936"/>
            <a:chOff x="0" y="19504414"/>
            <a:chExt cx="2330569" cy="1082936"/>
          </a:xfrm>
        </p:grpSpPr>
        <p:sp>
          <p:nvSpPr>
            <p:cNvPr id="4" name="Rectangle 3">
              <a:extLst>
                <a:ext uri="{FF2B5EF4-FFF2-40B4-BE49-F238E27FC236}">
                  <a16:creationId xmlns:a16="http://schemas.microsoft.com/office/drawing/2014/main" id="{887A3850-06E5-B9AA-4E96-EED4DA4A059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descr="A picture containing shape&#10;&#10;Description automatically generated">
              <a:extLst>
                <a:ext uri="{FF2B5EF4-FFF2-40B4-BE49-F238E27FC236}">
                  <a16:creationId xmlns:a16="http://schemas.microsoft.com/office/drawing/2014/main" id="{00A3366C-5A80-40DF-3A9A-C97C103301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6" name="Straight Connector 5">
            <a:extLst>
              <a:ext uri="{FF2B5EF4-FFF2-40B4-BE49-F238E27FC236}">
                <a16:creationId xmlns:a16="http://schemas.microsoft.com/office/drawing/2014/main" id="{0B7A85DD-1736-215A-B47D-CF0E13741E1B}"/>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F27F3C5-0EB5-CD12-6916-C6711FDC05FE}"/>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Trebuchet MS" panose="020B0603020202020204" pitchFamily="34" charset="0"/>
            </a:endParaRPr>
          </a:p>
        </p:txBody>
      </p:sp>
    </p:spTree>
    <p:extLst>
      <p:ext uri="{BB962C8B-B14F-4D97-AF65-F5344CB8AC3E}">
        <p14:creationId xmlns:p14="http://schemas.microsoft.com/office/powerpoint/2010/main" val="1598554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429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sp>
        <p:nvSpPr>
          <p:cNvPr id="14" name="Rectangle 13">
            <a:extLst>
              <a:ext uri="{FF2B5EF4-FFF2-40B4-BE49-F238E27FC236}">
                <a16:creationId xmlns:a16="http://schemas.microsoft.com/office/drawing/2014/main" id="{6265C1B2-04C0-DFB7-6EBD-AB040BF7DEFF}"/>
              </a:ext>
            </a:extLst>
          </p:cNvPr>
          <p:cNvSpPr/>
          <p:nvPr/>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Trebuchet MS" panose="020B0603020202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BA85065-0173-8DF6-7CC5-8CEC68262D7E}"/>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 name="Rectangle 2">
            <a:extLst>
              <a:ext uri="{FF2B5EF4-FFF2-40B4-BE49-F238E27FC236}">
                <a16:creationId xmlns:a16="http://schemas.microsoft.com/office/drawing/2014/main" id="{CE80F000-287E-C5B6-5AA8-AAF65733DFF5}"/>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Trebuchet MS" panose="020B0603020202020204" pitchFamily="34" charset="0"/>
            </a:endParaRPr>
          </a:p>
        </p:txBody>
      </p:sp>
      <p:grpSp>
        <p:nvGrpSpPr>
          <p:cNvPr id="5" name="Group 4">
            <a:extLst>
              <a:ext uri="{FF2B5EF4-FFF2-40B4-BE49-F238E27FC236}">
                <a16:creationId xmlns:a16="http://schemas.microsoft.com/office/drawing/2014/main" id="{94203CD8-AB06-D712-6B27-88D7B28D78B5}"/>
              </a:ext>
            </a:extLst>
          </p:cNvPr>
          <p:cNvGrpSpPr/>
          <p:nvPr userDrawn="1"/>
        </p:nvGrpSpPr>
        <p:grpSpPr>
          <a:xfrm>
            <a:off x="0" y="19504414"/>
            <a:ext cx="2330569" cy="1082936"/>
            <a:chOff x="0" y="19504414"/>
            <a:chExt cx="2330569" cy="1082936"/>
          </a:xfrm>
        </p:grpSpPr>
        <p:sp>
          <p:nvSpPr>
            <p:cNvPr id="6" name="Rectangle 5">
              <a:extLst>
                <a:ext uri="{FF2B5EF4-FFF2-40B4-BE49-F238E27FC236}">
                  <a16:creationId xmlns:a16="http://schemas.microsoft.com/office/drawing/2014/main" id="{4ED50198-72E7-B20C-5E80-8EDD7C00753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7" name="Picture 6" descr="A picture containing shape&#10;&#10;Description automatically generated">
              <a:extLst>
                <a:ext uri="{FF2B5EF4-FFF2-40B4-BE49-F238E27FC236}">
                  <a16:creationId xmlns:a16="http://schemas.microsoft.com/office/drawing/2014/main" id="{5840D075-0F70-0ED5-3FE0-CF87C14EBC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3" name="Straight Connector 12">
            <a:extLst>
              <a:ext uri="{FF2B5EF4-FFF2-40B4-BE49-F238E27FC236}">
                <a16:creationId xmlns:a16="http://schemas.microsoft.com/office/drawing/2014/main" id="{49E407CE-F317-9C9A-C485-B4DBF6903944}"/>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018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A3C3B833-0169-9942-0C34-3173DDB88C15}"/>
              </a:ext>
            </a:extLst>
          </p:cNvPr>
          <p:cNvGrpSpPr/>
          <p:nvPr/>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2" name="Rectangle 1">
            <a:extLst>
              <a:ext uri="{FF2B5EF4-FFF2-40B4-BE49-F238E27FC236}">
                <a16:creationId xmlns:a16="http://schemas.microsoft.com/office/drawing/2014/main" id="{D2741EE5-1054-9A4F-2966-C1225D2F3E9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3" name="Group 2">
            <a:extLst>
              <a:ext uri="{FF2B5EF4-FFF2-40B4-BE49-F238E27FC236}">
                <a16:creationId xmlns:a16="http://schemas.microsoft.com/office/drawing/2014/main" id="{930F6C8D-6F7B-9487-F437-2F9623A636EE}"/>
              </a:ext>
            </a:extLst>
          </p:cNvPr>
          <p:cNvGrpSpPr/>
          <p:nvPr userDrawn="1"/>
        </p:nvGrpSpPr>
        <p:grpSpPr>
          <a:xfrm>
            <a:off x="0" y="19504414"/>
            <a:ext cx="2330569" cy="1082936"/>
            <a:chOff x="0" y="19504414"/>
            <a:chExt cx="2330569" cy="1082936"/>
          </a:xfrm>
        </p:grpSpPr>
        <p:sp>
          <p:nvSpPr>
            <p:cNvPr id="4" name="Rectangle 3">
              <a:extLst>
                <a:ext uri="{FF2B5EF4-FFF2-40B4-BE49-F238E27FC236}">
                  <a16:creationId xmlns:a16="http://schemas.microsoft.com/office/drawing/2014/main" id="{B6B9742C-D628-FBAE-E5C9-4367E9F1007E}"/>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descr="A picture containing shape&#10;&#10;Description automatically generated">
              <a:extLst>
                <a:ext uri="{FF2B5EF4-FFF2-40B4-BE49-F238E27FC236}">
                  <a16:creationId xmlns:a16="http://schemas.microsoft.com/office/drawing/2014/main" id="{E9650B65-056C-F593-2219-5E37B21A9B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9" name="Straight Connector 8">
            <a:extLst>
              <a:ext uri="{FF2B5EF4-FFF2-40B4-BE49-F238E27FC236}">
                <a16:creationId xmlns:a16="http://schemas.microsoft.com/office/drawing/2014/main" id="{2D30AB44-9935-4560-6113-6320E5AA882E}"/>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312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grpSp>
        <p:nvGrpSpPr>
          <p:cNvPr id="6" name="Group 5">
            <a:extLst>
              <a:ext uri="{FF2B5EF4-FFF2-40B4-BE49-F238E27FC236}">
                <a16:creationId xmlns:a16="http://schemas.microsoft.com/office/drawing/2014/main" id="{5E137DE7-1D7A-32A3-A88D-722BA52766C9}"/>
              </a:ext>
            </a:extLst>
          </p:cNvPr>
          <p:cNvGrpSpPr/>
          <p:nvPr/>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2" name="Rectangle 1">
            <a:extLst>
              <a:ext uri="{FF2B5EF4-FFF2-40B4-BE49-F238E27FC236}">
                <a16:creationId xmlns:a16="http://schemas.microsoft.com/office/drawing/2014/main" id="{44F36A3C-7F1A-0709-27DA-736385AA9602}"/>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3" name="Group 2">
            <a:extLst>
              <a:ext uri="{FF2B5EF4-FFF2-40B4-BE49-F238E27FC236}">
                <a16:creationId xmlns:a16="http://schemas.microsoft.com/office/drawing/2014/main" id="{16183AAA-A355-F889-5D27-79126F961571}"/>
              </a:ext>
            </a:extLst>
          </p:cNvPr>
          <p:cNvGrpSpPr/>
          <p:nvPr userDrawn="1"/>
        </p:nvGrpSpPr>
        <p:grpSpPr>
          <a:xfrm>
            <a:off x="0" y="19504414"/>
            <a:ext cx="2330569" cy="1082936"/>
            <a:chOff x="0" y="19504414"/>
            <a:chExt cx="2330569" cy="1082936"/>
          </a:xfrm>
        </p:grpSpPr>
        <p:sp>
          <p:nvSpPr>
            <p:cNvPr id="4" name="Rectangle 3">
              <a:extLst>
                <a:ext uri="{FF2B5EF4-FFF2-40B4-BE49-F238E27FC236}">
                  <a16:creationId xmlns:a16="http://schemas.microsoft.com/office/drawing/2014/main" id="{F526E6D9-D3A2-2DE2-EF7E-252A67F84D9B}"/>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8" name="Picture 7" descr="A picture containing shape&#10;&#10;Description automatically generated">
              <a:extLst>
                <a:ext uri="{FF2B5EF4-FFF2-40B4-BE49-F238E27FC236}">
                  <a16:creationId xmlns:a16="http://schemas.microsoft.com/office/drawing/2014/main" id="{94E52BF6-9E7A-FE82-51B3-EB7E8A8EB3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228882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2" name="Group 1">
            <a:extLst>
              <a:ext uri="{FF2B5EF4-FFF2-40B4-BE49-F238E27FC236}">
                <a16:creationId xmlns:a16="http://schemas.microsoft.com/office/drawing/2014/main" id="{34FD8965-93AC-C44D-A13A-AA1A59E48E89}"/>
              </a:ext>
            </a:extLst>
          </p:cNvPr>
          <p:cNvGrpSpPr/>
          <p:nvPr/>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3" name="Rectangle 2">
            <a:extLst>
              <a:ext uri="{FF2B5EF4-FFF2-40B4-BE49-F238E27FC236}">
                <a16:creationId xmlns:a16="http://schemas.microsoft.com/office/drawing/2014/main" id="{FBF091CE-542A-6880-9B69-7754BC882498}"/>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6590BB19-B6AA-045D-323F-A911CF6F2D24}"/>
              </a:ext>
            </a:extLst>
          </p:cNvPr>
          <p:cNvGrpSpPr/>
          <p:nvPr userDrawn="1"/>
        </p:nvGrpSpPr>
        <p:grpSpPr>
          <a:xfrm>
            <a:off x="0" y="19504414"/>
            <a:ext cx="2330569" cy="1082936"/>
            <a:chOff x="0" y="19504414"/>
            <a:chExt cx="2330569" cy="1082936"/>
          </a:xfrm>
        </p:grpSpPr>
        <p:sp>
          <p:nvSpPr>
            <p:cNvPr id="5" name="Rectangle 4">
              <a:extLst>
                <a:ext uri="{FF2B5EF4-FFF2-40B4-BE49-F238E27FC236}">
                  <a16:creationId xmlns:a16="http://schemas.microsoft.com/office/drawing/2014/main" id="{E64E4B7D-1600-0084-B72D-DDBFB882AC28}"/>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7" name="Picture 6" descr="A picture containing shape&#10;&#10;Description automatically generated">
              <a:extLst>
                <a:ext uri="{FF2B5EF4-FFF2-40B4-BE49-F238E27FC236}">
                  <a16:creationId xmlns:a16="http://schemas.microsoft.com/office/drawing/2014/main" id="{ABB46ACA-DC37-7426-4AA1-8883840F65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2842419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ngle Image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FCCF0B-2DC2-8E57-3E7D-FFCF707D3339}"/>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4" name="Text Placeholder 7">
            <a:extLst>
              <a:ext uri="{FF2B5EF4-FFF2-40B4-BE49-F238E27FC236}">
                <a16:creationId xmlns:a16="http://schemas.microsoft.com/office/drawing/2014/main" id="{CB360914-09CF-7A4F-B58D-BFEBFBC3C19C}"/>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5" name="Straight Connector 14">
            <a:extLst>
              <a:ext uri="{FF2B5EF4-FFF2-40B4-BE49-F238E27FC236}">
                <a16:creationId xmlns:a16="http://schemas.microsoft.com/office/drawing/2014/main" id="{CF09FACE-5941-27B5-DA6F-38C6C2C95C9C}"/>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Picture Placeholder 2">
            <a:extLst>
              <a:ext uri="{FF2B5EF4-FFF2-40B4-BE49-F238E27FC236}">
                <a16:creationId xmlns:a16="http://schemas.microsoft.com/office/drawing/2014/main" id="{91D45BCD-7536-17AE-6159-40CEA184028D}"/>
              </a:ext>
            </a:extLst>
          </p:cNvPr>
          <p:cNvSpPr>
            <a:spLocks noGrp="1"/>
          </p:cNvSpPr>
          <p:nvPr>
            <p:ph type="pic" sz="quarter" idx="41"/>
          </p:nvPr>
        </p:nvSpPr>
        <p:spPr>
          <a:xfrm>
            <a:off x="6515718" y="-6973"/>
            <a:ext cx="24450701" cy="1375197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7" name="Text Placeholder 7">
            <a:extLst>
              <a:ext uri="{FF2B5EF4-FFF2-40B4-BE49-F238E27FC236}">
                <a16:creationId xmlns:a16="http://schemas.microsoft.com/office/drawing/2014/main" id="{D20C828A-0BA5-C2EA-BE2F-12A3E14E3F19}"/>
              </a:ext>
            </a:extLst>
          </p:cNvPr>
          <p:cNvSpPr>
            <a:spLocks noGrp="1"/>
          </p:cNvSpPr>
          <p:nvPr>
            <p:ph type="body" sz="quarter" idx="42" hasCustomPrompt="1"/>
          </p:nvPr>
        </p:nvSpPr>
        <p:spPr>
          <a:xfrm>
            <a:off x="11155680" y="14299678"/>
            <a:ext cx="14264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18" name="Text Placeholder 7">
            <a:extLst>
              <a:ext uri="{FF2B5EF4-FFF2-40B4-BE49-F238E27FC236}">
                <a16:creationId xmlns:a16="http://schemas.microsoft.com/office/drawing/2014/main" id="{4AD3C280-9A62-60E7-B49C-93320A3076B0}"/>
              </a:ext>
            </a:extLst>
          </p:cNvPr>
          <p:cNvSpPr>
            <a:spLocks noGrp="1"/>
          </p:cNvSpPr>
          <p:nvPr>
            <p:ph type="body" sz="quarter" idx="45" hasCustomPrompt="1"/>
          </p:nvPr>
        </p:nvSpPr>
        <p:spPr>
          <a:xfrm>
            <a:off x="11155680" y="14967612"/>
            <a:ext cx="14264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19" name="Rectangle 18">
            <a:extLst>
              <a:ext uri="{FF2B5EF4-FFF2-40B4-BE49-F238E27FC236}">
                <a16:creationId xmlns:a16="http://schemas.microsoft.com/office/drawing/2014/main" id="{2CB5230C-B98E-9B1A-08FC-0F47344BE841}"/>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0" name="Group 9">
            <a:extLst>
              <a:ext uri="{FF2B5EF4-FFF2-40B4-BE49-F238E27FC236}">
                <a16:creationId xmlns:a16="http://schemas.microsoft.com/office/drawing/2014/main" id="{CD4E1FDB-3F2E-4D8C-4A5E-5DF87A96EC4C}"/>
              </a:ext>
            </a:extLst>
          </p:cNvPr>
          <p:cNvGrpSpPr/>
          <p:nvPr/>
        </p:nvGrpSpPr>
        <p:grpSpPr>
          <a:xfrm>
            <a:off x="34061399" y="0"/>
            <a:ext cx="2514601" cy="1084107"/>
            <a:chOff x="34061399" y="0"/>
            <a:chExt cx="2514601" cy="1084107"/>
          </a:xfrm>
        </p:grpSpPr>
        <p:sp>
          <p:nvSpPr>
            <p:cNvPr id="11" name="Rectangle 10">
              <a:extLst>
                <a:ext uri="{FF2B5EF4-FFF2-40B4-BE49-F238E27FC236}">
                  <a16:creationId xmlns:a16="http://schemas.microsoft.com/office/drawing/2014/main" id="{ADA4EC41-7CAD-A7F1-B139-1857CD0B2A6B}"/>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2" name="Picture 11" descr="A picture containing shape&#10;&#10;Description automatically generated">
              <a:extLst>
                <a:ext uri="{FF2B5EF4-FFF2-40B4-BE49-F238E27FC236}">
                  <a16:creationId xmlns:a16="http://schemas.microsoft.com/office/drawing/2014/main" id="{CA7A7D99-07FF-5E23-13B2-F53CB256E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F92CEEAD-C25C-3529-2739-451C02B63BBF}"/>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DCEA62-734D-BB34-4026-81CF6D8F0E9E}"/>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F9E719EA-39E4-5E5E-C866-43BE4E28E4AC}"/>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4EBE57C1-7485-30C4-57BC-F897E3A25B33}"/>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4F37628C-DEE2-A500-C57B-E6DA33087C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443822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EBB3409B-948A-8773-9D70-9DF741067BDC}"/>
              </a:ext>
            </a:extLst>
          </p:cNvPr>
          <p:cNvSpPr>
            <a:spLocks noGrp="1"/>
          </p:cNvSpPr>
          <p:nvPr>
            <p:ph type="body" sz="quarter" idx="26" hasCustomPrompt="1"/>
          </p:nvPr>
        </p:nvSpPr>
        <p:spPr>
          <a:xfrm>
            <a:off x="18534608" y="1897024"/>
            <a:ext cx="1640377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4" name="Text Placeholder 7">
            <a:extLst>
              <a:ext uri="{FF2B5EF4-FFF2-40B4-BE49-F238E27FC236}">
                <a16:creationId xmlns:a16="http://schemas.microsoft.com/office/drawing/2014/main" id="{AAE8E4BF-9A9B-5A4F-9849-F0B50DFBE916}"/>
              </a:ext>
            </a:extLst>
          </p:cNvPr>
          <p:cNvSpPr>
            <a:spLocks noGrp="1"/>
          </p:cNvSpPr>
          <p:nvPr>
            <p:ph type="body" sz="quarter" idx="23" hasCustomPrompt="1"/>
          </p:nvPr>
        </p:nvSpPr>
        <p:spPr>
          <a:xfrm>
            <a:off x="18534607" y="2608931"/>
            <a:ext cx="16403781"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5" name="Picture Placeholder 2">
            <a:extLst>
              <a:ext uri="{FF2B5EF4-FFF2-40B4-BE49-F238E27FC236}">
                <a16:creationId xmlns:a16="http://schemas.microsoft.com/office/drawing/2014/main" id="{49000E6D-6B24-C699-A4D7-C6A67A047060}"/>
              </a:ext>
            </a:extLst>
          </p:cNvPr>
          <p:cNvSpPr>
            <a:spLocks noGrp="1"/>
          </p:cNvSpPr>
          <p:nvPr>
            <p:ph type="pic" sz="quarter" idx="11"/>
          </p:nvPr>
        </p:nvSpPr>
        <p:spPr>
          <a:xfrm>
            <a:off x="1637605" y="3380124"/>
            <a:ext cx="16403781"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6" name="Text Placeholder 7">
            <a:extLst>
              <a:ext uri="{FF2B5EF4-FFF2-40B4-BE49-F238E27FC236}">
                <a16:creationId xmlns:a16="http://schemas.microsoft.com/office/drawing/2014/main" id="{B65844D6-1D11-DE03-3650-0FC43C252DA0}"/>
              </a:ext>
            </a:extLst>
          </p:cNvPr>
          <p:cNvSpPr>
            <a:spLocks noGrp="1"/>
          </p:cNvSpPr>
          <p:nvPr>
            <p:ph type="body" sz="quarter" idx="12" hasCustomPrompt="1"/>
          </p:nvPr>
        </p:nvSpPr>
        <p:spPr>
          <a:xfrm>
            <a:off x="1637606" y="1897024"/>
            <a:ext cx="16403780"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7" name="Picture Placeholder 2">
            <a:extLst>
              <a:ext uri="{FF2B5EF4-FFF2-40B4-BE49-F238E27FC236}">
                <a16:creationId xmlns:a16="http://schemas.microsoft.com/office/drawing/2014/main" id="{90DDE339-71F0-387D-2A82-F08F851FE754}"/>
              </a:ext>
            </a:extLst>
          </p:cNvPr>
          <p:cNvSpPr>
            <a:spLocks noGrp="1"/>
          </p:cNvSpPr>
          <p:nvPr>
            <p:ph type="pic" sz="quarter" idx="28"/>
          </p:nvPr>
        </p:nvSpPr>
        <p:spPr>
          <a:xfrm>
            <a:off x="18534607" y="3380124"/>
            <a:ext cx="16403786"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8" name="Text Placeholder 7">
            <a:extLst>
              <a:ext uri="{FF2B5EF4-FFF2-40B4-BE49-F238E27FC236}">
                <a16:creationId xmlns:a16="http://schemas.microsoft.com/office/drawing/2014/main" id="{15204A9C-2ECE-6E0F-A214-51C0653021EE}"/>
              </a:ext>
            </a:extLst>
          </p:cNvPr>
          <p:cNvSpPr>
            <a:spLocks noGrp="1"/>
          </p:cNvSpPr>
          <p:nvPr>
            <p:ph type="body" sz="quarter" idx="30" hasCustomPrompt="1"/>
          </p:nvPr>
        </p:nvSpPr>
        <p:spPr>
          <a:xfrm>
            <a:off x="1637605" y="2608929"/>
            <a:ext cx="16403782"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6" name="Group 15">
            <a:extLst>
              <a:ext uri="{FF2B5EF4-FFF2-40B4-BE49-F238E27FC236}">
                <a16:creationId xmlns:a16="http://schemas.microsoft.com/office/drawing/2014/main" id="{08C00550-9561-AB3F-FF3D-CACAE14FB625}"/>
              </a:ext>
            </a:extLst>
          </p:cNvPr>
          <p:cNvGrpSpPr/>
          <p:nvPr/>
        </p:nvGrpSpPr>
        <p:grpSpPr>
          <a:xfrm>
            <a:off x="34061399" y="0"/>
            <a:ext cx="2514601" cy="1084107"/>
            <a:chOff x="34061399" y="0"/>
            <a:chExt cx="2514601" cy="1084107"/>
          </a:xfrm>
        </p:grpSpPr>
        <p:sp>
          <p:nvSpPr>
            <p:cNvPr id="17" name="Rectangle 16">
              <a:extLst>
                <a:ext uri="{FF2B5EF4-FFF2-40B4-BE49-F238E27FC236}">
                  <a16:creationId xmlns:a16="http://schemas.microsoft.com/office/drawing/2014/main" id="{FBC8987C-6CBA-E598-1DC0-516A58378A5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8" name="Picture 17" descr="A picture containing shape&#10;&#10;Description automatically generated">
              <a:extLst>
                <a:ext uri="{FF2B5EF4-FFF2-40B4-BE49-F238E27FC236}">
                  <a16:creationId xmlns:a16="http://schemas.microsoft.com/office/drawing/2014/main" id="{51FD6E5B-1579-9C71-7BFE-9A98B87AED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C00F3415-414F-2162-429E-CE1477F63B48}"/>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0025092-AA12-C574-E7A2-A3D985948582}"/>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CEA7EFBE-3E85-0C14-3C53-5004B5689D14}"/>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3F11BAC3-7F40-AC6A-DAF3-6CA7E06F03BA}"/>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9549E8DC-4242-1D52-45ED-6637946BAA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167667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 Image Layout with Bullets">
    <p:spTree>
      <p:nvGrpSpPr>
        <p:cNvPr id="1" name=""/>
        <p:cNvGrpSpPr/>
        <p:nvPr/>
      </p:nvGrpSpPr>
      <p:grpSpPr>
        <a:xfrm>
          <a:off x="0" y="0"/>
          <a:ext cx="0" cy="0"/>
          <a:chOff x="0" y="0"/>
          <a:chExt cx="0" cy="0"/>
        </a:xfrm>
      </p:grpSpPr>
      <p:sp>
        <p:nvSpPr>
          <p:cNvPr id="34" name="Picture Placeholder 2">
            <a:extLst>
              <a:ext uri="{FF2B5EF4-FFF2-40B4-BE49-F238E27FC236}">
                <a16:creationId xmlns:a16="http://schemas.microsoft.com/office/drawing/2014/main" id="{DB0827C7-03A8-FFEC-9067-CAF7E673BA58}"/>
              </a:ext>
            </a:extLst>
          </p:cNvPr>
          <p:cNvSpPr>
            <a:spLocks noGrp="1"/>
          </p:cNvSpPr>
          <p:nvPr>
            <p:ph type="pic" sz="quarter" idx="34"/>
          </p:nvPr>
        </p:nvSpPr>
        <p:spPr>
          <a:xfrm>
            <a:off x="18534607" y="3380124"/>
            <a:ext cx="7955280"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5" name="Text Placeholder 38">
            <a:extLst>
              <a:ext uri="{FF2B5EF4-FFF2-40B4-BE49-F238E27FC236}">
                <a16:creationId xmlns:a16="http://schemas.microsoft.com/office/drawing/2014/main" id="{8505BD07-F6AC-F09A-0AD7-67B45123EA9E}"/>
              </a:ext>
            </a:extLst>
          </p:cNvPr>
          <p:cNvSpPr>
            <a:spLocks noGrp="1"/>
          </p:cNvSpPr>
          <p:nvPr>
            <p:ph type="body" sz="quarter" idx="35"/>
          </p:nvPr>
        </p:nvSpPr>
        <p:spPr>
          <a:xfrm>
            <a:off x="18534607" y="1897024"/>
            <a:ext cx="7955279" cy="795528"/>
          </a:xfrm>
          <a:prstGeom prst="rect">
            <a:avLst/>
          </a:prstGeom>
        </p:spPr>
        <p:txBody>
          <a:bodyPr anchor="b"/>
          <a:lstStyle>
            <a:lvl1pPr marL="0" indent="0" algn="ctr">
              <a:buFontTx/>
              <a:buNone/>
              <a:defRPr sz="4000">
                <a:solidFill>
                  <a:schemeClr val="bg1"/>
                </a:solidFill>
              </a:defRPr>
            </a:lvl1pPr>
          </a:lstStyle>
          <a:p>
            <a:pPr lvl="0"/>
            <a:r>
              <a:rPr lang="en-US"/>
              <a:t>Click to edit Master text styles</a:t>
            </a:r>
          </a:p>
        </p:txBody>
      </p:sp>
      <p:sp>
        <p:nvSpPr>
          <p:cNvPr id="36" name="Text Placeholder 42">
            <a:extLst>
              <a:ext uri="{FF2B5EF4-FFF2-40B4-BE49-F238E27FC236}">
                <a16:creationId xmlns:a16="http://schemas.microsoft.com/office/drawing/2014/main" id="{C961C021-F0B4-07F4-16E8-24724F21C3BA}"/>
              </a:ext>
            </a:extLst>
          </p:cNvPr>
          <p:cNvSpPr>
            <a:spLocks noGrp="1"/>
          </p:cNvSpPr>
          <p:nvPr>
            <p:ph type="body" sz="quarter" idx="36"/>
          </p:nvPr>
        </p:nvSpPr>
        <p:spPr>
          <a:xfrm>
            <a:off x="18534606" y="2608929"/>
            <a:ext cx="7955280" cy="679755"/>
          </a:xfrm>
          <a:prstGeom prst="rect">
            <a:avLst/>
          </a:prstGeom>
        </p:spPr>
        <p:txBody>
          <a:bodyPr/>
          <a:lstStyle>
            <a:lvl1pPr marL="0" indent="0" algn="ctr">
              <a:buFontTx/>
              <a:buNone/>
              <a:defRPr sz="2800">
                <a:solidFill>
                  <a:schemeClr val="bg1"/>
                </a:solidFill>
              </a:defRPr>
            </a:lvl1pPr>
          </a:lstStyle>
          <a:p>
            <a:pPr lvl="0"/>
            <a:r>
              <a:rPr lang="en-US"/>
              <a:t>Click to edit Master text styles</a:t>
            </a:r>
          </a:p>
        </p:txBody>
      </p:sp>
      <p:sp>
        <p:nvSpPr>
          <p:cNvPr id="37" name="Content Placeholder 21">
            <a:extLst>
              <a:ext uri="{FF2B5EF4-FFF2-40B4-BE49-F238E27FC236}">
                <a16:creationId xmlns:a16="http://schemas.microsoft.com/office/drawing/2014/main" id="{A38D7412-F4FC-A7B1-44EB-ED75FD8E0E1C}"/>
              </a:ext>
            </a:extLst>
          </p:cNvPr>
          <p:cNvSpPr>
            <a:spLocks noGrp="1"/>
          </p:cNvSpPr>
          <p:nvPr>
            <p:ph idx="37" hasCustomPrompt="1"/>
          </p:nvPr>
        </p:nvSpPr>
        <p:spPr>
          <a:xfrm>
            <a:off x="27162377" y="4646144"/>
            <a:ext cx="7651149" cy="7879524"/>
          </a:xfrm>
          <a:prstGeom prst="rect">
            <a:avLst/>
          </a:prstGeom>
        </p:spPr>
        <p:txBody>
          <a:bodyPr anchor="ctr"/>
          <a:lstStyle>
            <a:lvl1pPr>
              <a:buClr>
                <a:schemeClr val="tx2"/>
              </a:buClr>
              <a:defRPr sz="4400">
                <a:solidFill>
                  <a:schemeClr val="bg1"/>
                </a:solidFill>
              </a:defRPr>
            </a:lvl1pPr>
          </a:lstStyle>
          <a:p>
            <a:r>
              <a:rPr lang="en-US" dirty="0"/>
              <a:t>Text goes here</a:t>
            </a:r>
          </a:p>
          <a:p>
            <a:r>
              <a:rPr lang="en-US" dirty="0"/>
              <a:t>Text goes here</a:t>
            </a:r>
          </a:p>
          <a:p>
            <a:r>
              <a:rPr lang="en-US" dirty="0"/>
              <a:t>Text goes here</a:t>
            </a:r>
          </a:p>
          <a:p>
            <a:r>
              <a:rPr lang="en-US" dirty="0"/>
              <a:t>Text goes here</a:t>
            </a:r>
          </a:p>
          <a:p>
            <a:r>
              <a:rPr lang="en-US" dirty="0"/>
              <a:t>Text goes here</a:t>
            </a:r>
          </a:p>
          <a:p>
            <a:r>
              <a:rPr lang="en-US" dirty="0"/>
              <a:t>Text goes here</a:t>
            </a:r>
          </a:p>
        </p:txBody>
      </p:sp>
      <p:sp>
        <p:nvSpPr>
          <p:cNvPr id="33" name="Picture Placeholder 2">
            <a:extLst>
              <a:ext uri="{FF2B5EF4-FFF2-40B4-BE49-F238E27FC236}">
                <a16:creationId xmlns:a16="http://schemas.microsoft.com/office/drawing/2014/main" id="{245A0BE4-BE1D-E546-EFC5-A5DC427E085B}"/>
              </a:ext>
            </a:extLst>
          </p:cNvPr>
          <p:cNvSpPr>
            <a:spLocks noGrp="1"/>
          </p:cNvSpPr>
          <p:nvPr>
            <p:ph type="pic" sz="quarter" idx="33"/>
          </p:nvPr>
        </p:nvSpPr>
        <p:spPr>
          <a:xfrm>
            <a:off x="1637606" y="3380124"/>
            <a:ext cx="7955280"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6" name="Group 15">
            <a:extLst>
              <a:ext uri="{FF2B5EF4-FFF2-40B4-BE49-F238E27FC236}">
                <a16:creationId xmlns:a16="http://schemas.microsoft.com/office/drawing/2014/main" id="{08C00550-9561-AB3F-FF3D-CACAE14FB625}"/>
              </a:ext>
            </a:extLst>
          </p:cNvPr>
          <p:cNvGrpSpPr/>
          <p:nvPr/>
        </p:nvGrpSpPr>
        <p:grpSpPr>
          <a:xfrm>
            <a:off x="34061399" y="0"/>
            <a:ext cx="2514601" cy="1084107"/>
            <a:chOff x="34061399" y="0"/>
            <a:chExt cx="2514601" cy="1084107"/>
          </a:xfrm>
        </p:grpSpPr>
        <p:sp>
          <p:nvSpPr>
            <p:cNvPr id="17" name="Rectangle 16">
              <a:extLst>
                <a:ext uri="{FF2B5EF4-FFF2-40B4-BE49-F238E27FC236}">
                  <a16:creationId xmlns:a16="http://schemas.microsoft.com/office/drawing/2014/main" id="{FBC8987C-6CBA-E598-1DC0-516A58378A5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8" name="Picture 17" descr="A picture containing shape&#10;&#10;Description automatically generated">
              <a:extLst>
                <a:ext uri="{FF2B5EF4-FFF2-40B4-BE49-F238E27FC236}">
                  <a16:creationId xmlns:a16="http://schemas.microsoft.com/office/drawing/2014/main" id="{51FD6E5B-1579-9C71-7BFE-9A98B87AED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
        <p:nvSpPr>
          <p:cNvPr id="23" name="Text Placeholder 38">
            <a:extLst>
              <a:ext uri="{FF2B5EF4-FFF2-40B4-BE49-F238E27FC236}">
                <a16:creationId xmlns:a16="http://schemas.microsoft.com/office/drawing/2014/main" id="{C5B1FF2B-2094-6982-A04B-C86DF6BFCE8E}"/>
              </a:ext>
            </a:extLst>
          </p:cNvPr>
          <p:cNvSpPr>
            <a:spLocks noGrp="1"/>
          </p:cNvSpPr>
          <p:nvPr>
            <p:ph type="body" sz="quarter" idx="12"/>
          </p:nvPr>
        </p:nvSpPr>
        <p:spPr>
          <a:xfrm>
            <a:off x="1637606" y="1897024"/>
            <a:ext cx="7955279" cy="795528"/>
          </a:xfrm>
          <a:prstGeom prst="rect">
            <a:avLst/>
          </a:prstGeom>
        </p:spPr>
        <p:txBody>
          <a:bodyPr anchor="b"/>
          <a:lstStyle>
            <a:lvl1pPr marL="0" indent="0" algn="ctr">
              <a:buFontTx/>
              <a:buNone/>
              <a:defRPr sz="4000">
                <a:solidFill>
                  <a:schemeClr val="bg1"/>
                </a:solidFill>
              </a:defRPr>
            </a:lvl1pPr>
          </a:lstStyle>
          <a:p>
            <a:pPr lvl="0"/>
            <a:r>
              <a:rPr lang="en-US"/>
              <a:t>Click to edit Master text styles</a:t>
            </a:r>
          </a:p>
        </p:txBody>
      </p:sp>
      <p:sp>
        <p:nvSpPr>
          <p:cNvPr id="30" name="Text Placeholder 42">
            <a:extLst>
              <a:ext uri="{FF2B5EF4-FFF2-40B4-BE49-F238E27FC236}">
                <a16:creationId xmlns:a16="http://schemas.microsoft.com/office/drawing/2014/main" id="{4CC31822-FAF9-836E-1239-AC1F279BBD7F}"/>
              </a:ext>
            </a:extLst>
          </p:cNvPr>
          <p:cNvSpPr>
            <a:spLocks noGrp="1"/>
          </p:cNvSpPr>
          <p:nvPr>
            <p:ph type="body" sz="quarter" idx="30"/>
          </p:nvPr>
        </p:nvSpPr>
        <p:spPr>
          <a:xfrm>
            <a:off x="1637605" y="2608929"/>
            <a:ext cx="7955280" cy="679755"/>
          </a:xfrm>
          <a:prstGeom prst="rect">
            <a:avLst/>
          </a:prstGeom>
        </p:spPr>
        <p:txBody>
          <a:bodyPr/>
          <a:lstStyle>
            <a:lvl1pPr marL="0" indent="0" algn="ctr">
              <a:buFontTx/>
              <a:buNone/>
              <a:defRPr sz="2800">
                <a:solidFill>
                  <a:schemeClr val="bg1"/>
                </a:solidFill>
              </a:defRPr>
            </a:lvl1pPr>
          </a:lstStyle>
          <a:p>
            <a:pPr lvl="0"/>
            <a:r>
              <a:rPr lang="en-US"/>
              <a:t>Click to edit Master text styles</a:t>
            </a:r>
          </a:p>
        </p:txBody>
      </p:sp>
      <p:sp>
        <p:nvSpPr>
          <p:cNvPr id="31" name="Content Placeholder 21">
            <a:extLst>
              <a:ext uri="{FF2B5EF4-FFF2-40B4-BE49-F238E27FC236}">
                <a16:creationId xmlns:a16="http://schemas.microsoft.com/office/drawing/2014/main" id="{8288EAAC-25D2-AFB3-752E-5932BDC6FA66}"/>
              </a:ext>
            </a:extLst>
          </p:cNvPr>
          <p:cNvSpPr>
            <a:spLocks noGrp="1"/>
          </p:cNvSpPr>
          <p:nvPr>
            <p:ph idx="31" hasCustomPrompt="1"/>
          </p:nvPr>
        </p:nvSpPr>
        <p:spPr>
          <a:xfrm>
            <a:off x="10265376" y="4646144"/>
            <a:ext cx="7651149" cy="7879524"/>
          </a:xfrm>
          <a:prstGeom prst="rect">
            <a:avLst/>
          </a:prstGeom>
        </p:spPr>
        <p:txBody>
          <a:bodyPr anchor="ctr"/>
          <a:lstStyle>
            <a:lvl1pPr>
              <a:buClr>
                <a:schemeClr val="tx2"/>
              </a:buClr>
              <a:defRPr sz="4400">
                <a:solidFill>
                  <a:schemeClr val="bg1"/>
                </a:solidFill>
              </a:defRPr>
            </a:lvl1pPr>
          </a:lstStyle>
          <a:p>
            <a:r>
              <a:rPr lang="en-US" dirty="0"/>
              <a:t>Text goes here</a:t>
            </a:r>
          </a:p>
          <a:p>
            <a:r>
              <a:rPr lang="en-US" dirty="0"/>
              <a:t>Text goes here</a:t>
            </a:r>
          </a:p>
          <a:p>
            <a:r>
              <a:rPr lang="en-US" dirty="0"/>
              <a:t>Text goes here</a:t>
            </a:r>
          </a:p>
          <a:p>
            <a:r>
              <a:rPr lang="en-US" dirty="0"/>
              <a:t>Text goes here</a:t>
            </a:r>
          </a:p>
          <a:p>
            <a:r>
              <a:rPr lang="en-US" dirty="0"/>
              <a:t>Text goes here</a:t>
            </a:r>
          </a:p>
          <a:p>
            <a:r>
              <a:rPr lang="en-US" dirty="0"/>
              <a:t>Text goes here</a:t>
            </a:r>
          </a:p>
        </p:txBody>
      </p:sp>
      <p:cxnSp>
        <p:nvCxnSpPr>
          <p:cNvPr id="2" name="Straight Connector 1">
            <a:extLst>
              <a:ext uri="{FF2B5EF4-FFF2-40B4-BE49-F238E27FC236}">
                <a16:creationId xmlns:a16="http://schemas.microsoft.com/office/drawing/2014/main" id="{552BEABD-47D8-9E15-3B74-91A4CB9E5B44}"/>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ECF4F88-7C7D-37C7-7E75-6718101C6F91}"/>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0879A64D-0D79-1D9D-6E77-1EAF4B9D84AC}"/>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A9022B72-2943-1F0C-9658-811B3C9F2C14}"/>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34D15396-F59B-3EAD-D525-27F762B0BA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054540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4847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w/ Text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FCCF0B-2DC2-8E57-3E7D-FFCF707D3339}"/>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4" name="Text Placeholder 7">
            <a:extLst>
              <a:ext uri="{FF2B5EF4-FFF2-40B4-BE49-F238E27FC236}">
                <a16:creationId xmlns:a16="http://schemas.microsoft.com/office/drawing/2014/main" id="{CB360914-09CF-7A4F-B58D-BFEBFBC3C19C}"/>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5" name="Straight Connector 14">
            <a:extLst>
              <a:ext uri="{FF2B5EF4-FFF2-40B4-BE49-F238E27FC236}">
                <a16:creationId xmlns:a16="http://schemas.microsoft.com/office/drawing/2014/main" id="{CF09FACE-5941-27B5-DA6F-38C6C2C95C9C}"/>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CB5230C-B98E-9B1A-08FC-0F47344BE841}"/>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5" name="Text Placeholder 7">
            <a:extLst>
              <a:ext uri="{FF2B5EF4-FFF2-40B4-BE49-F238E27FC236}">
                <a16:creationId xmlns:a16="http://schemas.microsoft.com/office/drawing/2014/main" id="{E7C9A394-5B31-995C-EC81-F154FE470FC0}"/>
              </a:ext>
            </a:extLst>
          </p:cNvPr>
          <p:cNvSpPr>
            <a:spLocks noGrp="1"/>
          </p:cNvSpPr>
          <p:nvPr>
            <p:ph type="body" sz="quarter" idx="12" hasCustomPrompt="1"/>
          </p:nvPr>
        </p:nvSpPr>
        <p:spPr>
          <a:xfrm>
            <a:off x="1637606" y="1897024"/>
            <a:ext cx="16403780"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6" name="Text Placeholder 7">
            <a:extLst>
              <a:ext uri="{FF2B5EF4-FFF2-40B4-BE49-F238E27FC236}">
                <a16:creationId xmlns:a16="http://schemas.microsoft.com/office/drawing/2014/main" id="{66C97B3F-B8D2-376D-DF5F-216E153504DB}"/>
              </a:ext>
            </a:extLst>
          </p:cNvPr>
          <p:cNvSpPr>
            <a:spLocks noGrp="1"/>
          </p:cNvSpPr>
          <p:nvPr>
            <p:ph type="body" sz="quarter" idx="30" hasCustomPrompt="1"/>
          </p:nvPr>
        </p:nvSpPr>
        <p:spPr>
          <a:xfrm>
            <a:off x="1637605" y="2608929"/>
            <a:ext cx="16403782"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7" name="Picture Placeholder 2">
            <a:extLst>
              <a:ext uri="{FF2B5EF4-FFF2-40B4-BE49-F238E27FC236}">
                <a16:creationId xmlns:a16="http://schemas.microsoft.com/office/drawing/2014/main" id="{A7F69E00-DF3B-AA2A-8D68-7F906F227A51}"/>
              </a:ext>
            </a:extLst>
          </p:cNvPr>
          <p:cNvSpPr>
            <a:spLocks noGrp="1"/>
          </p:cNvSpPr>
          <p:nvPr>
            <p:ph type="pic" sz="quarter" idx="11"/>
          </p:nvPr>
        </p:nvSpPr>
        <p:spPr>
          <a:xfrm>
            <a:off x="1637605" y="3380124"/>
            <a:ext cx="16403781"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grpSp>
        <p:nvGrpSpPr>
          <p:cNvPr id="11" name="Group 10">
            <a:extLst>
              <a:ext uri="{FF2B5EF4-FFF2-40B4-BE49-F238E27FC236}">
                <a16:creationId xmlns:a16="http://schemas.microsoft.com/office/drawing/2014/main" id="{B4BD106A-FCAD-7B67-8A95-BDAEF5E8440E}"/>
              </a:ext>
            </a:extLst>
          </p:cNvPr>
          <p:cNvGrpSpPr/>
          <p:nvPr/>
        </p:nvGrpSpPr>
        <p:grpSpPr>
          <a:xfrm>
            <a:off x="34061399" y="0"/>
            <a:ext cx="2514601" cy="1084107"/>
            <a:chOff x="34061399" y="0"/>
            <a:chExt cx="2514601" cy="1084107"/>
          </a:xfrm>
        </p:grpSpPr>
        <p:sp>
          <p:nvSpPr>
            <p:cNvPr id="12" name="Rectangle 11">
              <a:extLst>
                <a:ext uri="{FF2B5EF4-FFF2-40B4-BE49-F238E27FC236}">
                  <a16:creationId xmlns:a16="http://schemas.microsoft.com/office/drawing/2014/main" id="{F692579A-9CA0-D7A1-ACDC-46243FA5EC8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6" name="Picture 15" descr="A picture containing shape&#10;&#10;Description automatically generated">
              <a:extLst>
                <a:ext uri="{FF2B5EF4-FFF2-40B4-BE49-F238E27FC236}">
                  <a16:creationId xmlns:a16="http://schemas.microsoft.com/office/drawing/2014/main" id="{644A4D3A-B3C1-22B6-B3C5-C785640B44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
        <p:nvSpPr>
          <p:cNvPr id="17" name="Content Placeholder 2">
            <a:extLst>
              <a:ext uri="{FF2B5EF4-FFF2-40B4-BE49-F238E27FC236}">
                <a16:creationId xmlns:a16="http://schemas.microsoft.com/office/drawing/2014/main" id="{571E9602-C598-4D1D-3181-F05064FD872E}"/>
              </a:ext>
            </a:extLst>
          </p:cNvPr>
          <p:cNvSpPr>
            <a:spLocks noGrp="1"/>
          </p:cNvSpPr>
          <p:nvPr>
            <p:ph idx="31" hasCustomPrompt="1"/>
          </p:nvPr>
        </p:nvSpPr>
        <p:spPr>
          <a:xfrm>
            <a:off x="20438076" y="4646144"/>
            <a:ext cx="13623324"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 name="Straight Connector 1">
            <a:extLst>
              <a:ext uri="{FF2B5EF4-FFF2-40B4-BE49-F238E27FC236}">
                <a16:creationId xmlns:a16="http://schemas.microsoft.com/office/drawing/2014/main" id="{0E75375A-7095-3E75-89F4-2E9AC9807F96}"/>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C754C8F-D2F7-0C5B-D863-4D5756018661}"/>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35ACFD6D-C7B5-4574-4E4C-9B1B1D6C9E40}"/>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92BA6A32-55E9-FD31-A7B1-C9DB54C22792}"/>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01E41DC3-891D-A336-1792-93393BFEA1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579550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Picture Placeholder 2">
            <a:extLst>
              <a:ext uri="{FF2B5EF4-FFF2-40B4-BE49-F238E27FC236}">
                <a16:creationId xmlns:a16="http://schemas.microsoft.com/office/drawing/2014/main" id="{FF110588-B13B-C741-B147-3C46EDBD9FCE}"/>
              </a:ext>
            </a:extLst>
          </p:cNvPr>
          <p:cNvSpPr>
            <a:spLocks noGrp="1"/>
          </p:cNvSpPr>
          <p:nvPr>
            <p:ph type="pic" sz="quarter" idx="24"/>
          </p:nvPr>
        </p:nvSpPr>
        <p:spPr>
          <a:xfrm>
            <a:off x="24148473" y="3389852"/>
            <a:ext cx="10789920" cy="1036861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89119C4A-8539-DC5B-CFAB-E5CAB9978984}"/>
              </a:ext>
            </a:extLst>
          </p:cNvPr>
          <p:cNvSpPr>
            <a:spLocks noGrp="1"/>
          </p:cNvSpPr>
          <p:nvPr>
            <p:ph type="pic" sz="quarter" idx="20"/>
          </p:nvPr>
        </p:nvSpPr>
        <p:spPr>
          <a:xfrm>
            <a:off x="12893038" y="3389852"/>
            <a:ext cx="10789920" cy="1036861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8" name="Picture Placeholder 2">
            <a:extLst>
              <a:ext uri="{FF2B5EF4-FFF2-40B4-BE49-F238E27FC236}">
                <a16:creationId xmlns:a16="http://schemas.microsoft.com/office/drawing/2014/main" id="{39D4796D-8A1F-09E1-E761-F04C25C7B4E3}"/>
              </a:ext>
            </a:extLst>
          </p:cNvPr>
          <p:cNvSpPr>
            <a:spLocks noGrp="1"/>
          </p:cNvSpPr>
          <p:nvPr>
            <p:ph type="pic" sz="quarter" idx="11"/>
          </p:nvPr>
        </p:nvSpPr>
        <p:spPr>
          <a:xfrm>
            <a:off x="1637604" y="3389852"/>
            <a:ext cx="10789920" cy="1036861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9" name="Text Placeholder 7">
            <a:extLst>
              <a:ext uri="{FF2B5EF4-FFF2-40B4-BE49-F238E27FC236}">
                <a16:creationId xmlns:a16="http://schemas.microsoft.com/office/drawing/2014/main" id="{33DADA86-366B-F98B-D1A6-8903DA28E662}"/>
              </a:ext>
            </a:extLst>
          </p:cNvPr>
          <p:cNvSpPr>
            <a:spLocks noGrp="1"/>
          </p:cNvSpPr>
          <p:nvPr>
            <p:ph type="body" sz="quarter" idx="12" hasCustomPrompt="1"/>
          </p:nvPr>
        </p:nvSpPr>
        <p:spPr>
          <a:xfrm>
            <a:off x="1637606"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0" name="Text Placeholder 7">
            <a:extLst>
              <a:ext uri="{FF2B5EF4-FFF2-40B4-BE49-F238E27FC236}">
                <a16:creationId xmlns:a16="http://schemas.microsoft.com/office/drawing/2014/main" id="{72D8BE52-61A2-8538-2DBF-3059892511B5}"/>
              </a:ext>
            </a:extLst>
          </p:cNvPr>
          <p:cNvSpPr>
            <a:spLocks noGrp="1"/>
          </p:cNvSpPr>
          <p:nvPr>
            <p:ph type="body" sz="quarter" idx="30" hasCustomPrompt="1"/>
          </p:nvPr>
        </p:nvSpPr>
        <p:spPr>
          <a:xfrm>
            <a:off x="1637604"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1" name="Text Placeholder 7">
            <a:extLst>
              <a:ext uri="{FF2B5EF4-FFF2-40B4-BE49-F238E27FC236}">
                <a16:creationId xmlns:a16="http://schemas.microsoft.com/office/drawing/2014/main" id="{2FC2095B-60CB-E46E-7E6A-9C36A8C0C6A6}"/>
              </a:ext>
            </a:extLst>
          </p:cNvPr>
          <p:cNvSpPr>
            <a:spLocks noGrp="1"/>
          </p:cNvSpPr>
          <p:nvPr>
            <p:ph type="body" sz="quarter" idx="52" hasCustomPrompt="1"/>
          </p:nvPr>
        </p:nvSpPr>
        <p:spPr>
          <a:xfrm>
            <a:off x="12893037"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D830A9F1-365F-65E0-6C72-F1B9EF21D0E4}"/>
              </a:ext>
            </a:extLst>
          </p:cNvPr>
          <p:cNvSpPr>
            <a:spLocks noGrp="1"/>
          </p:cNvSpPr>
          <p:nvPr>
            <p:ph type="body" sz="quarter" idx="53" hasCustomPrompt="1"/>
          </p:nvPr>
        </p:nvSpPr>
        <p:spPr>
          <a:xfrm>
            <a:off x="12893035"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3" name="Text Placeholder 7">
            <a:extLst>
              <a:ext uri="{FF2B5EF4-FFF2-40B4-BE49-F238E27FC236}">
                <a16:creationId xmlns:a16="http://schemas.microsoft.com/office/drawing/2014/main" id="{B54671A2-6D7C-EEB9-8629-CB9EAE897F49}"/>
              </a:ext>
            </a:extLst>
          </p:cNvPr>
          <p:cNvSpPr>
            <a:spLocks noGrp="1"/>
          </p:cNvSpPr>
          <p:nvPr>
            <p:ph type="body" sz="quarter" idx="54" hasCustomPrompt="1"/>
          </p:nvPr>
        </p:nvSpPr>
        <p:spPr>
          <a:xfrm>
            <a:off x="24148471"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1" name="Text Placeholder 7">
            <a:extLst>
              <a:ext uri="{FF2B5EF4-FFF2-40B4-BE49-F238E27FC236}">
                <a16:creationId xmlns:a16="http://schemas.microsoft.com/office/drawing/2014/main" id="{3AD8A245-CADF-AA26-2EE4-6400212E2231}"/>
              </a:ext>
            </a:extLst>
          </p:cNvPr>
          <p:cNvSpPr>
            <a:spLocks noGrp="1"/>
          </p:cNvSpPr>
          <p:nvPr>
            <p:ph type="body" sz="quarter" idx="55" hasCustomPrompt="1"/>
          </p:nvPr>
        </p:nvSpPr>
        <p:spPr>
          <a:xfrm>
            <a:off x="24148469"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4" name="Group 23">
            <a:extLst>
              <a:ext uri="{FF2B5EF4-FFF2-40B4-BE49-F238E27FC236}">
                <a16:creationId xmlns:a16="http://schemas.microsoft.com/office/drawing/2014/main" id="{5E6311AB-1837-3D35-E157-08952A923728}"/>
              </a:ext>
            </a:extLst>
          </p:cNvPr>
          <p:cNvGrpSpPr/>
          <p:nvPr/>
        </p:nvGrpSpPr>
        <p:grpSpPr>
          <a:xfrm>
            <a:off x="34061399" y="0"/>
            <a:ext cx="2514601" cy="1084107"/>
            <a:chOff x="34061399" y="0"/>
            <a:chExt cx="2514601" cy="1084107"/>
          </a:xfrm>
        </p:grpSpPr>
        <p:sp>
          <p:nvSpPr>
            <p:cNvPr id="25" name="Rectangle 24">
              <a:extLst>
                <a:ext uri="{FF2B5EF4-FFF2-40B4-BE49-F238E27FC236}">
                  <a16:creationId xmlns:a16="http://schemas.microsoft.com/office/drawing/2014/main" id="{D9FF92DA-E50F-8779-8C55-1D98D47844C5}"/>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87076A11-18EF-2807-24FC-43F02AFD0D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F103FF00-55FC-CEE3-D030-CD225CFF0CF9}"/>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5F7B463-EA25-F723-54FC-747AE91873FB}"/>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C6493A5A-88A7-5C87-B5D6-4B5000C29A72}"/>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A9C799AC-9E8D-F829-0392-981C182484D8}"/>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35287D0D-6FAE-C57E-D568-2620F7C118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818465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4" name="Picture Placeholder 2">
            <a:extLst>
              <a:ext uri="{FF2B5EF4-FFF2-40B4-BE49-F238E27FC236}">
                <a16:creationId xmlns:a16="http://schemas.microsoft.com/office/drawing/2014/main" id="{269C86E0-2323-B69E-8A89-94DFEA8CBCED}"/>
              </a:ext>
            </a:extLst>
          </p:cNvPr>
          <p:cNvSpPr>
            <a:spLocks noGrp="1"/>
          </p:cNvSpPr>
          <p:nvPr>
            <p:ph type="pic" sz="quarter" idx="24"/>
          </p:nvPr>
        </p:nvSpPr>
        <p:spPr>
          <a:xfrm>
            <a:off x="18520757" y="3380124"/>
            <a:ext cx="7982985"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5" name="Text Placeholder 7">
            <a:extLst>
              <a:ext uri="{FF2B5EF4-FFF2-40B4-BE49-F238E27FC236}">
                <a16:creationId xmlns:a16="http://schemas.microsoft.com/office/drawing/2014/main" id="{C4812205-69C9-3824-AE6E-33CD22A12381}"/>
              </a:ext>
            </a:extLst>
          </p:cNvPr>
          <p:cNvSpPr>
            <a:spLocks noGrp="1"/>
          </p:cNvSpPr>
          <p:nvPr>
            <p:ph type="body" sz="quarter" idx="26" hasCustomPrompt="1"/>
          </p:nvPr>
        </p:nvSpPr>
        <p:spPr>
          <a:xfrm>
            <a:off x="18534609" y="1942193"/>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6" name="Text Placeholder 7">
            <a:extLst>
              <a:ext uri="{FF2B5EF4-FFF2-40B4-BE49-F238E27FC236}">
                <a16:creationId xmlns:a16="http://schemas.microsoft.com/office/drawing/2014/main" id="{F76CAF2D-6C43-8615-59D7-D8E3CA41DB52}"/>
              </a:ext>
            </a:extLst>
          </p:cNvPr>
          <p:cNvSpPr>
            <a:spLocks noGrp="1"/>
          </p:cNvSpPr>
          <p:nvPr>
            <p:ph type="body" sz="quarter" idx="27" hasCustomPrompt="1"/>
          </p:nvPr>
        </p:nvSpPr>
        <p:spPr>
          <a:xfrm>
            <a:off x="26986922" y="2608931"/>
            <a:ext cx="7958998" cy="679754"/>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7" name="Picture Placeholder 2">
            <a:extLst>
              <a:ext uri="{FF2B5EF4-FFF2-40B4-BE49-F238E27FC236}">
                <a16:creationId xmlns:a16="http://schemas.microsoft.com/office/drawing/2014/main" id="{E098469A-E2E6-3DE0-237C-7858A297FD9E}"/>
              </a:ext>
            </a:extLst>
          </p:cNvPr>
          <p:cNvSpPr>
            <a:spLocks noGrp="1"/>
          </p:cNvSpPr>
          <p:nvPr>
            <p:ph type="pic" sz="quarter" idx="20"/>
          </p:nvPr>
        </p:nvSpPr>
        <p:spPr>
          <a:xfrm>
            <a:off x="10072254" y="3380124"/>
            <a:ext cx="7982985"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8" name="Text Placeholder 7">
            <a:extLst>
              <a:ext uri="{FF2B5EF4-FFF2-40B4-BE49-F238E27FC236}">
                <a16:creationId xmlns:a16="http://schemas.microsoft.com/office/drawing/2014/main" id="{AF3AB81B-BDE5-817F-9B3C-EF7569D6AC94}"/>
              </a:ext>
            </a:extLst>
          </p:cNvPr>
          <p:cNvSpPr>
            <a:spLocks noGrp="1"/>
          </p:cNvSpPr>
          <p:nvPr>
            <p:ph type="body" sz="quarter" idx="22" hasCustomPrompt="1"/>
          </p:nvPr>
        </p:nvSpPr>
        <p:spPr>
          <a:xfrm>
            <a:off x="10086109" y="1942193"/>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7AAFD019-7259-A1D3-7BF3-AAE99A346A2C}"/>
              </a:ext>
            </a:extLst>
          </p:cNvPr>
          <p:cNvSpPr>
            <a:spLocks noGrp="1"/>
          </p:cNvSpPr>
          <p:nvPr>
            <p:ph type="body" sz="quarter" idx="23" hasCustomPrompt="1"/>
          </p:nvPr>
        </p:nvSpPr>
        <p:spPr>
          <a:xfrm>
            <a:off x="18534607" y="2608931"/>
            <a:ext cx="7955279"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3" name="Picture Placeholder 2">
            <a:extLst>
              <a:ext uri="{FF2B5EF4-FFF2-40B4-BE49-F238E27FC236}">
                <a16:creationId xmlns:a16="http://schemas.microsoft.com/office/drawing/2014/main" id="{C49DB811-72C5-843B-137D-3262D62230AC}"/>
              </a:ext>
            </a:extLst>
          </p:cNvPr>
          <p:cNvSpPr>
            <a:spLocks noGrp="1"/>
          </p:cNvSpPr>
          <p:nvPr>
            <p:ph type="pic" sz="quarter" idx="11"/>
          </p:nvPr>
        </p:nvSpPr>
        <p:spPr>
          <a:xfrm>
            <a:off x="1637606" y="3380124"/>
            <a:ext cx="7969130"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4" name="Text Placeholder 7">
            <a:extLst>
              <a:ext uri="{FF2B5EF4-FFF2-40B4-BE49-F238E27FC236}">
                <a16:creationId xmlns:a16="http://schemas.microsoft.com/office/drawing/2014/main" id="{CC7F9AB8-4F4C-710D-9FFC-8F5B897B42E6}"/>
              </a:ext>
            </a:extLst>
          </p:cNvPr>
          <p:cNvSpPr>
            <a:spLocks noGrp="1"/>
          </p:cNvSpPr>
          <p:nvPr>
            <p:ph type="body" sz="quarter" idx="12" hasCustomPrompt="1"/>
          </p:nvPr>
        </p:nvSpPr>
        <p:spPr>
          <a:xfrm>
            <a:off x="1637606" y="1897024"/>
            <a:ext cx="795527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835045C8-E17B-3B50-E227-7B2A5F66903D}"/>
              </a:ext>
            </a:extLst>
          </p:cNvPr>
          <p:cNvSpPr>
            <a:spLocks noGrp="1"/>
          </p:cNvSpPr>
          <p:nvPr>
            <p:ph type="body" sz="quarter" idx="13" hasCustomPrompt="1"/>
          </p:nvPr>
        </p:nvSpPr>
        <p:spPr>
          <a:xfrm>
            <a:off x="10086108" y="2608929"/>
            <a:ext cx="7951463"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Picture Placeholder 2">
            <a:extLst>
              <a:ext uri="{FF2B5EF4-FFF2-40B4-BE49-F238E27FC236}">
                <a16:creationId xmlns:a16="http://schemas.microsoft.com/office/drawing/2014/main" id="{1C81A433-AC68-FE7D-1026-0D9333A68D31}"/>
              </a:ext>
            </a:extLst>
          </p:cNvPr>
          <p:cNvSpPr>
            <a:spLocks noGrp="1"/>
          </p:cNvSpPr>
          <p:nvPr>
            <p:ph type="pic" sz="quarter" idx="28"/>
          </p:nvPr>
        </p:nvSpPr>
        <p:spPr>
          <a:xfrm>
            <a:off x="26969260" y="3380124"/>
            <a:ext cx="7969133"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7" name="Text Placeholder 7">
            <a:extLst>
              <a:ext uri="{FF2B5EF4-FFF2-40B4-BE49-F238E27FC236}">
                <a16:creationId xmlns:a16="http://schemas.microsoft.com/office/drawing/2014/main" id="{E594CCBA-A024-2388-2CD9-1C62485EAAB3}"/>
              </a:ext>
            </a:extLst>
          </p:cNvPr>
          <p:cNvSpPr>
            <a:spLocks noGrp="1"/>
          </p:cNvSpPr>
          <p:nvPr>
            <p:ph type="body" sz="quarter" idx="29" hasCustomPrompt="1"/>
          </p:nvPr>
        </p:nvSpPr>
        <p:spPr>
          <a:xfrm>
            <a:off x="26986923" y="1942193"/>
            <a:ext cx="795146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8" name="Text Placeholder 7">
            <a:extLst>
              <a:ext uri="{FF2B5EF4-FFF2-40B4-BE49-F238E27FC236}">
                <a16:creationId xmlns:a16="http://schemas.microsoft.com/office/drawing/2014/main" id="{8F946440-FA4D-FCC7-79B3-E090EA7C4EAC}"/>
              </a:ext>
            </a:extLst>
          </p:cNvPr>
          <p:cNvSpPr>
            <a:spLocks noGrp="1"/>
          </p:cNvSpPr>
          <p:nvPr>
            <p:ph type="body" sz="quarter" idx="30" hasCustomPrompt="1"/>
          </p:nvPr>
        </p:nvSpPr>
        <p:spPr>
          <a:xfrm>
            <a:off x="1637605" y="2608929"/>
            <a:ext cx="795528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19" name="Group 18">
            <a:extLst>
              <a:ext uri="{FF2B5EF4-FFF2-40B4-BE49-F238E27FC236}">
                <a16:creationId xmlns:a16="http://schemas.microsoft.com/office/drawing/2014/main" id="{BE382478-6B82-B9F2-FF25-E37AC2D94005}"/>
              </a:ext>
            </a:extLst>
          </p:cNvPr>
          <p:cNvGrpSpPr/>
          <p:nvPr/>
        </p:nvGrpSpPr>
        <p:grpSpPr>
          <a:xfrm>
            <a:off x="34061399" y="0"/>
            <a:ext cx="2514601" cy="1084107"/>
            <a:chOff x="34061399" y="0"/>
            <a:chExt cx="2514601" cy="1084107"/>
          </a:xfrm>
        </p:grpSpPr>
        <p:sp>
          <p:nvSpPr>
            <p:cNvPr id="20" name="Rectangle 19">
              <a:extLst>
                <a:ext uri="{FF2B5EF4-FFF2-40B4-BE49-F238E27FC236}">
                  <a16:creationId xmlns:a16="http://schemas.microsoft.com/office/drawing/2014/main" id="{65CECF1B-2DBC-078C-6FAD-B9620BD31F42}"/>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21" name="Picture 20" descr="A picture containing shape&#10;&#10;Description automatically generated">
              <a:extLst>
                <a:ext uri="{FF2B5EF4-FFF2-40B4-BE49-F238E27FC236}">
                  <a16:creationId xmlns:a16="http://schemas.microsoft.com/office/drawing/2014/main" id="{B87D224A-7AFF-61C3-CF8E-F7F113B138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87505455-2482-A5D2-8AF9-548AAB100B0B}"/>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9609643-7990-BAED-3CEB-BCB10AD361E7}"/>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C9F2CDFA-857E-BBC8-1F97-311D10900530}"/>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AF1CC179-E108-8517-C3F6-A6325942A835}"/>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78A13F93-AD6E-1931-F27C-4CF7B0C999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601872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9" name="Picture Placeholder 2">
            <a:extLst>
              <a:ext uri="{FF2B5EF4-FFF2-40B4-BE49-F238E27FC236}">
                <a16:creationId xmlns:a16="http://schemas.microsoft.com/office/drawing/2014/main" id="{F3220B4A-2DE8-C7C8-5BD2-67862F9F9761}"/>
              </a:ext>
            </a:extLst>
          </p:cNvPr>
          <p:cNvSpPr>
            <a:spLocks noGrp="1"/>
          </p:cNvSpPr>
          <p:nvPr>
            <p:ph type="pic" sz="quarter" idx="24"/>
          </p:nvPr>
        </p:nvSpPr>
        <p:spPr>
          <a:xfrm>
            <a:off x="24148473"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82E26082-FDC3-0248-EABB-B639E817B6B2}"/>
              </a:ext>
            </a:extLst>
          </p:cNvPr>
          <p:cNvSpPr>
            <a:spLocks noGrp="1"/>
          </p:cNvSpPr>
          <p:nvPr>
            <p:ph type="pic" sz="quarter" idx="20"/>
          </p:nvPr>
        </p:nvSpPr>
        <p:spPr>
          <a:xfrm>
            <a:off x="12893038"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09C85188-15C7-E71C-BFFA-620CB7A33CB6}"/>
              </a:ext>
            </a:extLst>
          </p:cNvPr>
          <p:cNvSpPr>
            <a:spLocks noGrp="1"/>
          </p:cNvSpPr>
          <p:nvPr>
            <p:ph type="pic" sz="quarter" idx="11"/>
          </p:nvPr>
        </p:nvSpPr>
        <p:spPr>
          <a:xfrm>
            <a:off x="1637604"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D46CB3C0-176E-2429-E2F8-3285F8577712}"/>
              </a:ext>
            </a:extLst>
          </p:cNvPr>
          <p:cNvSpPr>
            <a:spLocks noGrp="1"/>
          </p:cNvSpPr>
          <p:nvPr>
            <p:ph type="body" sz="quarter" idx="12" hasCustomPrompt="1"/>
          </p:nvPr>
        </p:nvSpPr>
        <p:spPr>
          <a:xfrm>
            <a:off x="1637606"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CD4D1BD6-A498-90C9-3C68-6DF97AACEA76}"/>
              </a:ext>
            </a:extLst>
          </p:cNvPr>
          <p:cNvSpPr>
            <a:spLocks noGrp="1"/>
          </p:cNvSpPr>
          <p:nvPr>
            <p:ph type="body" sz="quarter" idx="30" hasCustomPrompt="1"/>
          </p:nvPr>
        </p:nvSpPr>
        <p:spPr>
          <a:xfrm>
            <a:off x="1637604"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1" name="Text Placeholder 7">
            <a:extLst>
              <a:ext uri="{FF2B5EF4-FFF2-40B4-BE49-F238E27FC236}">
                <a16:creationId xmlns:a16="http://schemas.microsoft.com/office/drawing/2014/main" id="{5933C1F5-A925-FE9C-CDD7-07DD8E3C7770}"/>
              </a:ext>
            </a:extLst>
          </p:cNvPr>
          <p:cNvSpPr>
            <a:spLocks noGrp="1"/>
          </p:cNvSpPr>
          <p:nvPr>
            <p:ph type="body" sz="quarter" idx="52" hasCustomPrompt="1"/>
          </p:nvPr>
        </p:nvSpPr>
        <p:spPr>
          <a:xfrm>
            <a:off x="12893037"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3641A8C3-6DE2-D9CB-0ED5-42340C514BD7}"/>
              </a:ext>
            </a:extLst>
          </p:cNvPr>
          <p:cNvSpPr>
            <a:spLocks noGrp="1"/>
          </p:cNvSpPr>
          <p:nvPr>
            <p:ph type="body" sz="quarter" idx="53" hasCustomPrompt="1"/>
          </p:nvPr>
        </p:nvSpPr>
        <p:spPr>
          <a:xfrm>
            <a:off x="12893035"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0" name="Text Placeholder 7">
            <a:extLst>
              <a:ext uri="{FF2B5EF4-FFF2-40B4-BE49-F238E27FC236}">
                <a16:creationId xmlns:a16="http://schemas.microsoft.com/office/drawing/2014/main" id="{321759C0-BB4D-F0CA-288C-32A6112E4156}"/>
              </a:ext>
            </a:extLst>
          </p:cNvPr>
          <p:cNvSpPr>
            <a:spLocks noGrp="1"/>
          </p:cNvSpPr>
          <p:nvPr>
            <p:ph type="body" sz="quarter" idx="54" hasCustomPrompt="1"/>
          </p:nvPr>
        </p:nvSpPr>
        <p:spPr>
          <a:xfrm>
            <a:off x="24148471"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1" name="Text Placeholder 7">
            <a:extLst>
              <a:ext uri="{FF2B5EF4-FFF2-40B4-BE49-F238E27FC236}">
                <a16:creationId xmlns:a16="http://schemas.microsoft.com/office/drawing/2014/main" id="{FDB3FD17-FCCC-0B41-514C-C2A1D8E7910B}"/>
              </a:ext>
            </a:extLst>
          </p:cNvPr>
          <p:cNvSpPr>
            <a:spLocks noGrp="1"/>
          </p:cNvSpPr>
          <p:nvPr>
            <p:ph type="body" sz="quarter" idx="55" hasCustomPrompt="1"/>
          </p:nvPr>
        </p:nvSpPr>
        <p:spPr>
          <a:xfrm>
            <a:off x="24148469"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2" name="Picture Placeholder 2">
            <a:extLst>
              <a:ext uri="{FF2B5EF4-FFF2-40B4-BE49-F238E27FC236}">
                <a16:creationId xmlns:a16="http://schemas.microsoft.com/office/drawing/2014/main" id="{7AA17CB0-04A4-C7F5-113D-0C9EC6FE5D5D}"/>
              </a:ext>
            </a:extLst>
          </p:cNvPr>
          <p:cNvSpPr>
            <a:spLocks noGrp="1"/>
          </p:cNvSpPr>
          <p:nvPr>
            <p:ph type="pic" sz="quarter" idx="56"/>
          </p:nvPr>
        </p:nvSpPr>
        <p:spPr>
          <a:xfrm>
            <a:off x="18517941"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3" name="Picture Placeholder 2">
            <a:extLst>
              <a:ext uri="{FF2B5EF4-FFF2-40B4-BE49-F238E27FC236}">
                <a16:creationId xmlns:a16="http://schemas.microsoft.com/office/drawing/2014/main" id="{FCF8D9BB-4A2A-D3F8-F041-3A264242F61A}"/>
              </a:ext>
            </a:extLst>
          </p:cNvPr>
          <p:cNvSpPr>
            <a:spLocks noGrp="1"/>
          </p:cNvSpPr>
          <p:nvPr>
            <p:ph type="pic" sz="quarter" idx="57"/>
          </p:nvPr>
        </p:nvSpPr>
        <p:spPr>
          <a:xfrm>
            <a:off x="7262506"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4" name="Text Placeholder 7">
            <a:extLst>
              <a:ext uri="{FF2B5EF4-FFF2-40B4-BE49-F238E27FC236}">
                <a16:creationId xmlns:a16="http://schemas.microsoft.com/office/drawing/2014/main" id="{7C119637-32C6-3DD6-824B-70BDBDB8CA63}"/>
              </a:ext>
            </a:extLst>
          </p:cNvPr>
          <p:cNvSpPr>
            <a:spLocks noGrp="1"/>
          </p:cNvSpPr>
          <p:nvPr>
            <p:ph type="body" sz="quarter" idx="61" hasCustomPrompt="1"/>
          </p:nvPr>
        </p:nvSpPr>
        <p:spPr>
          <a:xfrm>
            <a:off x="7262505"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5" name="Text Placeholder 7">
            <a:extLst>
              <a:ext uri="{FF2B5EF4-FFF2-40B4-BE49-F238E27FC236}">
                <a16:creationId xmlns:a16="http://schemas.microsoft.com/office/drawing/2014/main" id="{F0067BB8-EE02-FB55-8981-DE0214C87FE9}"/>
              </a:ext>
            </a:extLst>
          </p:cNvPr>
          <p:cNvSpPr>
            <a:spLocks noGrp="1"/>
          </p:cNvSpPr>
          <p:nvPr>
            <p:ph type="body" sz="quarter" idx="62" hasCustomPrompt="1"/>
          </p:nvPr>
        </p:nvSpPr>
        <p:spPr>
          <a:xfrm>
            <a:off x="7262503"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6" name="Text Placeholder 7">
            <a:extLst>
              <a:ext uri="{FF2B5EF4-FFF2-40B4-BE49-F238E27FC236}">
                <a16:creationId xmlns:a16="http://schemas.microsoft.com/office/drawing/2014/main" id="{52B79920-C479-D5DF-3828-F0491BDBFD2D}"/>
              </a:ext>
            </a:extLst>
          </p:cNvPr>
          <p:cNvSpPr>
            <a:spLocks noGrp="1"/>
          </p:cNvSpPr>
          <p:nvPr>
            <p:ph type="body" sz="quarter" idx="63" hasCustomPrompt="1"/>
          </p:nvPr>
        </p:nvSpPr>
        <p:spPr>
          <a:xfrm>
            <a:off x="18517939"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7" name="Text Placeholder 7">
            <a:extLst>
              <a:ext uri="{FF2B5EF4-FFF2-40B4-BE49-F238E27FC236}">
                <a16:creationId xmlns:a16="http://schemas.microsoft.com/office/drawing/2014/main" id="{936D194A-8B6D-7F08-659B-7148118DD9AF}"/>
              </a:ext>
            </a:extLst>
          </p:cNvPr>
          <p:cNvSpPr>
            <a:spLocks noGrp="1"/>
          </p:cNvSpPr>
          <p:nvPr>
            <p:ph type="body" sz="quarter" idx="64" hasCustomPrompt="1"/>
          </p:nvPr>
        </p:nvSpPr>
        <p:spPr>
          <a:xfrm>
            <a:off x="18517937"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4" name="Group 23">
            <a:extLst>
              <a:ext uri="{FF2B5EF4-FFF2-40B4-BE49-F238E27FC236}">
                <a16:creationId xmlns:a16="http://schemas.microsoft.com/office/drawing/2014/main" id="{93EE5157-7832-4132-B602-5C2559EEB00D}"/>
              </a:ext>
            </a:extLst>
          </p:cNvPr>
          <p:cNvGrpSpPr/>
          <p:nvPr/>
        </p:nvGrpSpPr>
        <p:grpSpPr>
          <a:xfrm>
            <a:off x="34061399" y="0"/>
            <a:ext cx="2514601" cy="1084107"/>
            <a:chOff x="34061399" y="0"/>
            <a:chExt cx="2514601" cy="1084107"/>
          </a:xfrm>
        </p:grpSpPr>
        <p:sp>
          <p:nvSpPr>
            <p:cNvPr id="25" name="Rectangle 24">
              <a:extLst>
                <a:ext uri="{FF2B5EF4-FFF2-40B4-BE49-F238E27FC236}">
                  <a16:creationId xmlns:a16="http://schemas.microsoft.com/office/drawing/2014/main" id="{F781B12A-3115-29C2-9AF1-1FF76B35D1A1}"/>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596C91CE-694D-26EC-4B23-9A360DEB7A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C1A4D59B-A596-7219-0580-C2902390907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8A16D4E-AB5E-BC05-2276-C5EECA52A756}"/>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E56FE19C-4706-08F6-EF4A-2B4086E19C66}"/>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5AD77390-3B5C-1E02-6C41-5FC9192BDCCD}"/>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B01C9418-6F1C-E743-24E7-CF31B9539B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4229361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6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4" name="Picture Placeholder 2">
            <a:extLst>
              <a:ext uri="{FF2B5EF4-FFF2-40B4-BE49-F238E27FC236}">
                <a16:creationId xmlns:a16="http://schemas.microsoft.com/office/drawing/2014/main" id="{BEC7FA17-7AA0-9D5F-61F4-FD47A0C65B57}"/>
              </a:ext>
            </a:extLst>
          </p:cNvPr>
          <p:cNvSpPr>
            <a:spLocks noGrp="1"/>
          </p:cNvSpPr>
          <p:nvPr>
            <p:ph type="pic" sz="quarter" idx="24"/>
          </p:nvPr>
        </p:nvSpPr>
        <p:spPr>
          <a:xfrm>
            <a:off x="24148473"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5" name="Picture Placeholder 2">
            <a:extLst>
              <a:ext uri="{FF2B5EF4-FFF2-40B4-BE49-F238E27FC236}">
                <a16:creationId xmlns:a16="http://schemas.microsoft.com/office/drawing/2014/main" id="{674781F9-2937-9C4C-CA55-37EBFE441279}"/>
              </a:ext>
            </a:extLst>
          </p:cNvPr>
          <p:cNvSpPr>
            <a:spLocks noGrp="1"/>
          </p:cNvSpPr>
          <p:nvPr>
            <p:ph type="pic" sz="quarter" idx="20"/>
          </p:nvPr>
        </p:nvSpPr>
        <p:spPr>
          <a:xfrm>
            <a:off x="12893038"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6" name="Picture Placeholder 2">
            <a:extLst>
              <a:ext uri="{FF2B5EF4-FFF2-40B4-BE49-F238E27FC236}">
                <a16:creationId xmlns:a16="http://schemas.microsoft.com/office/drawing/2014/main" id="{FF847389-CCB9-9147-36D5-05A8A04493BB}"/>
              </a:ext>
            </a:extLst>
          </p:cNvPr>
          <p:cNvSpPr>
            <a:spLocks noGrp="1"/>
          </p:cNvSpPr>
          <p:nvPr>
            <p:ph type="pic" sz="quarter" idx="11"/>
          </p:nvPr>
        </p:nvSpPr>
        <p:spPr>
          <a:xfrm>
            <a:off x="1637604"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7" name="Text Placeholder 7">
            <a:extLst>
              <a:ext uri="{FF2B5EF4-FFF2-40B4-BE49-F238E27FC236}">
                <a16:creationId xmlns:a16="http://schemas.microsoft.com/office/drawing/2014/main" id="{B19A43C7-DC5A-774B-7F6D-9F1FB6EA8B9E}"/>
              </a:ext>
            </a:extLst>
          </p:cNvPr>
          <p:cNvSpPr>
            <a:spLocks noGrp="1"/>
          </p:cNvSpPr>
          <p:nvPr>
            <p:ph type="body" sz="quarter" idx="12" hasCustomPrompt="1"/>
          </p:nvPr>
        </p:nvSpPr>
        <p:spPr>
          <a:xfrm>
            <a:off x="1637606"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8" name="Text Placeholder 7">
            <a:extLst>
              <a:ext uri="{FF2B5EF4-FFF2-40B4-BE49-F238E27FC236}">
                <a16:creationId xmlns:a16="http://schemas.microsoft.com/office/drawing/2014/main" id="{423D92DA-CD45-9A67-D371-1CBB71846060}"/>
              </a:ext>
            </a:extLst>
          </p:cNvPr>
          <p:cNvSpPr>
            <a:spLocks noGrp="1"/>
          </p:cNvSpPr>
          <p:nvPr>
            <p:ph type="body" sz="quarter" idx="30" hasCustomPrompt="1"/>
          </p:nvPr>
        </p:nvSpPr>
        <p:spPr>
          <a:xfrm>
            <a:off x="1637604"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2" name="Text Placeholder 7">
            <a:extLst>
              <a:ext uri="{FF2B5EF4-FFF2-40B4-BE49-F238E27FC236}">
                <a16:creationId xmlns:a16="http://schemas.microsoft.com/office/drawing/2014/main" id="{5D79C779-858E-51EB-BEF7-775C8267411A}"/>
              </a:ext>
            </a:extLst>
          </p:cNvPr>
          <p:cNvSpPr>
            <a:spLocks noGrp="1"/>
          </p:cNvSpPr>
          <p:nvPr>
            <p:ph type="body" sz="quarter" idx="52" hasCustomPrompt="1"/>
          </p:nvPr>
        </p:nvSpPr>
        <p:spPr>
          <a:xfrm>
            <a:off x="12893037"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0D3CA9AB-18EE-003A-696A-ECD85CF85269}"/>
              </a:ext>
            </a:extLst>
          </p:cNvPr>
          <p:cNvSpPr>
            <a:spLocks noGrp="1"/>
          </p:cNvSpPr>
          <p:nvPr>
            <p:ph type="body" sz="quarter" idx="53" hasCustomPrompt="1"/>
          </p:nvPr>
        </p:nvSpPr>
        <p:spPr>
          <a:xfrm>
            <a:off x="12893035"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4" name="Text Placeholder 7">
            <a:extLst>
              <a:ext uri="{FF2B5EF4-FFF2-40B4-BE49-F238E27FC236}">
                <a16:creationId xmlns:a16="http://schemas.microsoft.com/office/drawing/2014/main" id="{4DF2B724-290D-357D-54BA-7A4BF972C2A4}"/>
              </a:ext>
            </a:extLst>
          </p:cNvPr>
          <p:cNvSpPr>
            <a:spLocks noGrp="1"/>
          </p:cNvSpPr>
          <p:nvPr>
            <p:ph type="body" sz="quarter" idx="54" hasCustomPrompt="1"/>
          </p:nvPr>
        </p:nvSpPr>
        <p:spPr>
          <a:xfrm>
            <a:off x="24148471"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DF69B3FC-6E5E-4BD0-2408-F70347158A9A}"/>
              </a:ext>
            </a:extLst>
          </p:cNvPr>
          <p:cNvSpPr>
            <a:spLocks noGrp="1"/>
          </p:cNvSpPr>
          <p:nvPr>
            <p:ph type="body" sz="quarter" idx="55" hasCustomPrompt="1"/>
          </p:nvPr>
        </p:nvSpPr>
        <p:spPr>
          <a:xfrm>
            <a:off x="24148469"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Picture Placeholder 2">
            <a:extLst>
              <a:ext uri="{FF2B5EF4-FFF2-40B4-BE49-F238E27FC236}">
                <a16:creationId xmlns:a16="http://schemas.microsoft.com/office/drawing/2014/main" id="{942255B7-7696-2E49-2013-0708F8D92ED6}"/>
              </a:ext>
            </a:extLst>
          </p:cNvPr>
          <p:cNvSpPr>
            <a:spLocks noGrp="1"/>
          </p:cNvSpPr>
          <p:nvPr>
            <p:ph type="pic" sz="quarter" idx="56"/>
          </p:nvPr>
        </p:nvSpPr>
        <p:spPr>
          <a:xfrm>
            <a:off x="24148473"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7" name="Picture Placeholder 2">
            <a:extLst>
              <a:ext uri="{FF2B5EF4-FFF2-40B4-BE49-F238E27FC236}">
                <a16:creationId xmlns:a16="http://schemas.microsoft.com/office/drawing/2014/main" id="{771EEA33-6105-1ED5-C867-C898134C0250}"/>
              </a:ext>
            </a:extLst>
          </p:cNvPr>
          <p:cNvSpPr>
            <a:spLocks noGrp="1"/>
          </p:cNvSpPr>
          <p:nvPr>
            <p:ph type="pic" sz="quarter" idx="57"/>
          </p:nvPr>
        </p:nvSpPr>
        <p:spPr>
          <a:xfrm>
            <a:off x="12893038"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8" name="Picture Placeholder 2">
            <a:extLst>
              <a:ext uri="{FF2B5EF4-FFF2-40B4-BE49-F238E27FC236}">
                <a16:creationId xmlns:a16="http://schemas.microsoft.com/office/drawing/2014/main" id="{79A98296-2273-2DA9-52ED-B4FB43995445}"/>
              </a:ext>
            </a:extLst>
          </p:cNvPr>
          <p:cNvSpPr>
            <a:spLocks noGrp="1"/>
          </p:cNvSpPr>
          <p:nvPr>
            <p:ph type="pic" sz="quarter" idx="58"/>
          </p:nvPr>
        </p:nvSpPr>
        <p:spPr>
          <a:xfrm>
            <a:off x="1637604"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8" name="Text Placeholder 7">
            <a:extLst>
              <a:ext uri="{FF2B5EF4-FFF2-40B4-BE49-F238E27FC236}">
                <a16:creationId xmlns:a16="http://schemas.microsoft.com/office/drawing/2014/main" id="{7B42F65E-2A72-B1FD-32C2-3913ED5B1480}"/>
              </a:ext>
            </a:extLst>
          </p:cNvPr>
          <p:cNvSpPr>
            <a:spLocks noGrp="1"/>
          </p:cNvSpPr>
          <p:nvPr>
            <p:ph type="body" sz="quarter" idx="59" hasCustomPrompt="1"/>
          </p:nvPr>
        </p:nvSpPr>
        <p:spPr>
          <a:xfrm>
            <a:off x="1637606"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9" name="Text Placeholder 7">
            <a:extLst>
              <a:ext uri="{FF2B5EF4-FFF2-40B4-BE49-F238E27FC236}">
                <a16:creationId xmlns:a16="http://schemas.microsoft.com/office/drawing/2014/main" id="{6B616C39-6227-353D-5EC7-74C969DF2305}"/>
              </a:ext>
            </a:extLst>
          </p:cNvPr>
          <p:cNvSpPr>
            <a:spLocks noGrp="1"/>
          </p:cNvSpPr>
          <p:nvPr>
            <p:ph type="body" sz="quarter" idx="60" hasCustomPrompt="1"/>
          </p:nvPr>
        </p:nvSpPr>
        <p:spPr>
          <a:xfrm>
            <a:off x="1637604"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0" name="Text Placeholder 7">
            <a:extLst>
              <a:ext uri="{FF2B5EF4-FFF2-40B4-BE49-F238E27FC236}">
                <a16:creationId xmlns:a16="http://schemas.microsoft.com/office/drawing/2014/main" id="{37E45CB3-26EE-B579-7C58-7019ECD136C9}"/>
              </a:ext>
            </a:extLst>
          </p:cNvPr>
          <p:cNvSpPr>
            <a:spLocks noGrp="1"/>
          </p:cNvSpPr>
          <p:nvPr>
            <p:ph type="body" sz="quarter" idx="61" hasCustomPrompt="1"/>
          </p:nvPr>
        </p:nvSpPr>
        <p:spPr>
          <a:xfrm>
            <a:off x="12893037"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1" name="Text Placeholder 7">
            <a:extLst>
              <a:ext uri="{FF2B5EF4-FFF2-40B4-BE49-F238E27FC236}">
                <a16:creationId xmlns:a16="http://schemas.microsoft.com/office/drawing/2014/main" id="{680DDE3C-B9DA-81A7-2242-8DB27B61A507}"/>
              </a:ext>
            </a:extLst>
          </p:cNvPr>
          <p:cNvSpPr>
            <a:spLocks noGrp="1"/>
          </p:cNvSpPr>
          <p:nvPr>
            <p:ph type="body" sz="quarter" idx="62" hasCustomPrompt="1"/>
          </p:nvPr>
        </p:nvSpPr>
        <p:spPr>
          <a:xfrm>
            <a:off x="12893035"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2" name="Text Placeholder 7">
            <a:extLst>
              <a:ext uri="{FF2B5EF4-FFF2-40B4-BE49-F238E27FC236}">
                <a16:creationId xmlns:a16="http://schemas.microsoft.com/office/drawing/2014/main" id="{1E2C54E9-5E4E-54D2-2A7E-46DA81CE3F56}"/>
              </a:ext>
            </a:extLst>
          </p:cNvPr>
          <p:cNvSpPr>
            <a:spLocks noGrp="1"/>
          </p:cNvSpPr>
          <p:nvPr>
            <p:ph type="body" sz="quarter" idx="63" hasCustomPrompt="1"/>
          </p:nvPr>
        </p:nvSpPr>
        <p:spPr>
          <a:xfrm>
            <a:off x="24148471"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3" name="Text Placeholder 7">
            <a:extLst>
              <a:ext uri="{FF2B5EF4-FFF2-40B4-BE49-F238E27FC236}">
                <a16:creationId xmlns:a16="http://schemas.microsoft.com/office/drawing/2014/main" id="{0D8D7B06-A1F0-906B-EF98-6A7FFC4C1EB5}"/>
              </a:ext>
            </a:extLst>
          </p:cNvPr>
          <p:cNvSpPr>
            <a:spLocks noGrp="1"/>
          </p:cNvSpPr>
          <p:nvPr>
            <p:ph type="body" sz="quarter" idx="64" hasCustomPrompt="1"/>
          </p:nvPr>
        </p:nvSpPr>
        <p:spPr>
          <a:xfrm>
            <a:off x="24148469"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31" name="Group 30">
            <a:extLst>
              <a:ext uri="{FF2B5EF4-FFF2-40B4-BE49-F238E27FC236}">
                <a16:creationId xmlns:a16="http://schemas.microsoft.com/office/drawing/2014/main" id="{AF083FC0-D77C-A731-3C9A-D4F57F528D7D}"/>
              </a:ext>
            </a:extLst>
          </p:cNvPr>
          <p:cNvGrpSpPr/>
          <p:nvPr/>
        </p:nvGrpSpPr>
        <p:grpSpPr>
          <a:xfrm>
            <a:off x="34061399" y="0"/>
            <a:ext cx="2514601" cy="1084107"/>
            <a:chOff x="34061399" y="0"/>
            <a:chExt cx="2514601" cy="1084107"/>
          </a:xfrm>
        </p:grpSpPr>
        <p:sp>
          <p:nvSpPr>
            <p:cNvPr id="39" name="Rectangle 38">
              <a:extLst>
                <a:ext uri="{FF2B5EF4-FFF2-40B4-BE49-F238E27FC236}">
                  <a16:creationId xmlns:a16="http://schemas.microsoft.com/office/drawing/2014/main" id="{278B8BAD-FA78-9BC4-5294-F2722BBAEF8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0" name="Picture 39" descr="A picture containing shape&#10;&#10;Description automatically generated">
              <a:extLst>
                <a:ext uri="{FF2B5EF4-FFF2-40B4-BE49-F238E27FC236}">
                  <a16:creationId xmlns:a16="http://schemas.microsoft.com/office/drawing/2014/main" id="{FC7B78F3-9B94-0848-470D-C555BE193C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ACB501A6-C025-02D8-79ED-1882C42D5082}"/>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528C566-6E16-24B9-CC7E-4C4C8A7065C0}"/>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1D6E3987-B62A-6474-C636-65313D827EE9}"/>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F66DCACC-2B33-72B2-EE59-037BD512C4FB}"/>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28698E30-0D0D-15D3-B3A0-0C37FA7789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99157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1" name="Text Placeholder 7">
            <a:extLst>
              <a:ext uri="{FF2B5EF4-FFF2-40B4-BE49-F238E27FC236}">
                <a16:creationId xmlns:a16="http://schemas.microsoft.com/office/drawing/2014/main" id="{D1ABC8A1-B78A-4957-D446-40D99D2E7981}"/>
              </a:ext>
            </a:extLst>
          </p:cNvPr>
          <p:cNvSpPr>
            <a:spLocks noGrp="1"/>
          </p:cNvSpPr>
          <p:nvPr>
            <p:ph type="body" sz="quarter" idx="37" hasCustomPrompt="1"/>
          </p:nvPr>
        </p:nvSpPr>
        <p:spPr>
          <a:xfrm>
            <a:off x="14335071" y="14299678"/>
            <a:ext cx="795528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326FF180-7037-794C-C4B8-784F12DF058A}"/>
              </a:ext>
            </a:extLst>
          </p:cNvPr>
          <p:cNvSpPr>
            <a:spLocks noGrp="1"/>
          </p:cNvSpPr>
          <p:nvPr>
            <p:ph type="body" sz="quarter" idx="39" hasCustomPrompt="1"/>
          </p:nvPr>
        </p:nvSpPr>
        <p:spPr>
          <a:xfrm>
            <a:off x="5886573" y="14299678"/>
            <a:ext cx="797033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7A43CC03-D7BC-FAFF-D64F-23C2B3140457}"/>
              </a:ext>
            </a:extLst>
          </p:cNvPr>
          <p:cNvSpPr>
            <a:spLocks noGrp="1"/>
          </p:cNvSpPr>
          <p:nvPr>
            <p:ph type="body" sz="quarter" idx="40" hasCustomPrompt="1"/>
          </p:nvPr>
        </p:nvSpPr>
        <p:spPr>
          <a:xfrm>
            <a:off x="14335071" y="14967612"/>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1" name="Text Placeholder 7">
            <a:extLst>
              <a:ext uri="{FF2B5EF4-FFF2-40B4-BE49-F238E27FC236}">
                <a16:creationId xmlns:a16="http://schemas.microsoft.com/office/drawing/2014/main" id="{436D388C-C609-42BD-0FA3-9224DEC2DCF5}"/>
              </a:ext>
            </a:extLst>
          </p:cNvPr>
          <p:cNvSpPr>
            <a:spLocks noGrp="1"/>
          </p:cNvSpPr>
          <p:nvPr>
            <p:ph type="body" sz="quarter" idx="43" hasCustomPrompt="1"/>
          </p:nvPr>
        </p:nvSpPr>
        <p:spPr>
          <a:xfrm>
            <a:off x="5886573" y="14967612"/>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2" name="Picture Placeholder 2">
            <a:extLst>
              <a:ext uri="{FF2B5EF4-FFF2-40B4-BE49-F238E27FC236}">
                <a16:creationId xmlns:a16="http://schemas.microsoft.com/office/drawing/2014/main" id="{33F4E18C-A255-9883-C35C-11B57464FEE4}"/>
              </a:ext>
            </a:extLst>
          </p:cNvPr>
          <p:cNvSpPr>
            <a:spLocks noGrp="1"/>
          </p:cNvSpPr>
          <p:nvPr>
            <p:ph type="pic" sz="quarter" idx="46"/>
          </p:nvPr>
        </p:nvSpPr>
        <p:spPr>
          <a:xfrm>
            <a:off x="5886573"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3" name="Picture Placeholder 2">
            <a:extLst>
              <a:ext uri="{FF2B5EF4-FFF2-40B4-BE49-F238E27FC236}">
                <a16:creationId xmlns:a16="http://schemas.microsoft.com/office/drawing/2014/main" id="{8A1D3BCF-891B-912B-5FEC-8A4FA6E54DC8}"/>
              </a:ext>
            </a:extLst>
          </p:cNvPr>
          <p:cNvSpPr>
            <a:spLocks noGrp="1"/>
          </p:cNvSpPr>
          <p:nvPr>
            <p:ph type="pic" sz="quarter" idx="47"/>
          </p:nvPr>
        </p:nvSpPr>
        <p:spPr>
          <a:xfrm>
            <a:off x="14335074"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4" name="Picture Placeholder 2">
            <a:extLst>
              <a:ext uri="{FF2B5EF4-FFF2-40B4-BE49-F238E27FC236}">
                <a16:creationId xmlns:a16="http://schemas.microsoft.com/office/drawing/2014/main" id="{D6A10879-165C-7C7A-5FA2-CC81B66D861D}"/>
              </a:ext>
            </a:extLst>
          </p:cNvPr>
          <p:cNvSpPr>
            <a:spLocks noGrp="1"/>
          </p:cNvSpPr>
          <p:nvPr>
            <p:ph type="pic" sz="quarter" idx="48"/>
          </p:nvPr>
        </p:nvSpPr>
        <p:spPr>
          <a:xfrm>
            <a:off x="22783576"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5" name="Text Placeholder 7">
            <a:extLst>
              <a:ext uri="{FF2B5EF4-FFF2-40B4-BE49-F238E27FC236}">
                <a16:creationId xmlns:a16="http://schemas.microsoft.com/office/drawing/2014/main" id="{7A019032-18A2-557D-1382-C2F14A7A51E6}"/>
              </a:ext>
            </a:extLst>
          </p:cNvPr>
          <p:cNvSpPr>
            <a:spLocks noGrp="1"/>
          </p:cNvSpPr>
          <p:nvPr>
            <p:ph type="body" sz="quarter" idx="50" hasCustomPrompt="1"/>
          </p:nvPr>
        </p:nvSpPr>
        <p:spPr>
          <a:xfrm>
            <a:off x="22783575" y="14299678"/>
            <a:ext cx="7951467"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F8BD1B5F-B671-3F70-0415-507A64005044}"/>
              </a:ext>
            </a:extLst>
          </p:cNvPr>
          <p:cNvSpPr>
            <a:spLocks noGrp="1"/>
          </p:cNvSpPr>
          <p:nvPr>
            <p:ph type="body" sz="quarter" idx="51" hasCustomPrompt="1"/>
          </p:nvPr>
        </p:nvSpPr>
        <p:spPr>
          <a:xfrm>
            <a:off x="22783575" y="14967612"/>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Picture Placeholder 2">
            <a:extLst>
              <a:ext uri="{FF2B5EF4-FFF2-40B4-BE49-F238E27FC236}">
                <a16:creationId xmlns:a16="http://schemas.microsoft.com/office/drawing/2014/main" id="{941793DF-5053-624F-58EB-7119B5C5CA9E}"/>
              </a:ext>
            </a:extLst>
          </p:cNvPr>
          <p:cNvSpPr>
            <a:spLocks noGrp="1"/>
          </p:cNvSpPr>
          <p:nvPr>
            <p:ph type="pic" sz="quarter" idx="24"/>
          </p:nvPr>
        </p:nvSpPr>
        <p:spPr>
          <a:xfrm>
            <a:off x="18534610"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4" name="Text Placeholder 7">
            <a:extLst>
              <a:ext uri="{FF2B5EF4-FFF2-40B4-BE49-F238E27FC236}">
                <a16:creationId xmlns:a16="http://schemas.microsoft.com/office/drawing/2014/main" id="{DE2791D0-1DDD-E621-540A-47292D3EAA60}"/>
              </a:ext>
            </a:extLst>
          </p:cNvPr>
          <p:cNvSpPr>
            <a:spLocks noGrp="1"/>
          </p:cNvSpPr>
          <p:nvPr>
            <p:ph type="body" sz="quarter" idx="26" hasCustomPrompt="1"/>
          </p:nvPr>
        </p:nvSpPr>
        <p:spPr>
          <a:xfrm>
            <a:off x="185346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5" name="Text Placeholder 7">
            <a:extLst>
              <a:ext uri="{FF2B5EF4-FFF2-40B4-BE49-F238E27FC236}">
                <a16:creationId xmlns:a16="http://schemas.microsoft.com/office/drawing/2014/main" id="{D39C0925-0A6C-D0A3-26AE-C3AE62EF2E5C}"/>
              </a:ext>
            </a:extLst>
          </p:cNvPr>
          <p:cNvSpPr>
            <a:spLocks noGrp="1"/>
          </p:cNvSpPr>
          <p:nvPr>
            <p:ph type="body" sz="quarter" idx="27" hasCustomPrompt="1"/>
          </p:nvPr>
        </p:nvSpPr>
        <p:spPr>
          <a:xfrm>
            <a:off x="26986922" y="2608931"/>
            <a:ext cx="7958998" cy="679754"/>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6" name="Picture Placeholder 2">
            <a:extLst>
              <a:ext uri="{FF2B5EF4-FFF2-40B4-BE49-F238E27FC236}">
                <a16:creationId xmlns:a16="http://schemas.microsoft.com/office/drawing/2014/main" id="{AB5C7BE3-1313-6C5F-4641-C104F4FF9478}"/>
              </a:ext>
            </a:extLst>
          </p:cNvPr>
          <p:cNvSpPr>
            <a:spLocks noGrp="1"/>
          </p:cNvSpPr>
          <p:nvPr>
            <p:ph type="pic" sz="quarter" idx="20"/>
          </p:nvPr>
        </p:nvSpPr>
        <p:spPr>
          <a:xfrm>
            <a:off x="10086108"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7" name="Text Placeholder 7">
            <a:extLst>
              <a:ext uri="{FF2B5EF4-FFF2-40B4-BE49-F238E27FC236}">
                <a16:creationId xmlns:a16="http://schemas.microsoft.com/office/drawing/2014/main" id="{4290CFAD-5603-6713-EC72-B06C41BA3A93}"/>
              </a:ext>
            </a:extLst>
          </p:cNvPr>
          <p:cNvSpPr>
            <a:spLocks noGrp="1"/>
          </p:cNvSpPr>
          <p:nvPr>
            <p:ph type="body" sz="quarter" idx="22" hasCustomPrompt="1"/>
          </p:nvPr>
        </p:nvSpPr>
        <p:spPr>
          <a:xfrm>
            <a:off x="100861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8" name="Text Placeholder 7">
            <a:extLst>
              <a:ext uri="{FF2B5EF4-FFF2-40B4-BE49-F238E27FC236}">
                <a16:creationId xmlns:a16="http://schemas.microsoft.com/office/drawing/2014/main" id="{1715D7C5-7485-7E52-4E31-720F2D47ECBF}"/>
              </a:ext>
            </a:extLst>
          </p:cNvPr>
          <p:cNvSpPr>
            <a:spLocks noGrp="1"/>
          </p:cNvSpPr>
          <p:nvPr>
            <p:ph type="body" sz="quarter" idx="23" hasCustomPrompt="1"/>
          </p:nvPr>
        </p:nvSpPr>
        <p:spPr>
          <a:xfrm>
            <a:off x="18534607" y="2608931"/>
            <a:ext cx="7955279"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9" name="Picture Placeholder 2">
            <a:extLst>
              <a:ext uri="{FF2B5EF4-FFF2-40B4-BE49-F238E27FC236}">
                <a16:creationId xmlns:a16="http://schemas.microsoft.com/office/drawing/2014/main" id="{2D0A017D-EA8C-DDA7-9716-5C82F4F58ED4}"/>
              </a:ext>
            </a:extLst>
          </p:cNvPr>
          <p:cNvSpPr>
            <a:spLocks noGrp="1"/>
          </p:cNvSpPr>
          <p:nvPr>
            <p:ph type="pic" sz="quarter" idx="11"/>
          </p:nvPr>
        </p:nvSpPr>
        <p:spPr>
          <a:xfrm>
            <a:off x="1637606"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60" name="Text Placeholder 7">
            <a:extLst>
              <a:ext uri="{FF2B5EF4-FFF2-40B4-BE49-F238E27FC236}">
                <a16:creationId xmlns:a16="http://schemas.microsoft.com/office/drawing/2014/main" id="{D278848C-CFF3-C167-08BB-757A67E8DD8A}"/>
              </a:ext>
            </a:extLst>
          </p:cNvPr>
          <p:cNvSpPr>
            <a:spLocks noGrp="1"/>
          </p:cNvSpPr>
          <p:nvPr>
            <p:ph type="body" sz="quarter" idx="12" hasCustomPrompt="1"/>
          </p:nvPr>
        </p:nvSpPr>
        <p:spPr>
          <a:xfrm>
            <a:off x="1637606" y="1897024"/>
            <a:ext cx="795527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1" name="Text Placeholder 7">
            <a:extLst>
              <a:ext uri="{FF2B5EF4-FFF2-40B4-BE49-F238E27FC236}">
                <a16:creationId xmlns:a16="http://schemas.microsoft.com/office/drawing/2014/main" id="{43494FA5-5933-577F-DAE2-0B809203C783}"/>
              </a:ext>
            </a:extLst>
          </p:cNvPr>
          <p:cNvSpPr>
            <a:spLocks noGrp="1"/>
          </p:cNvSpPr>
          <p:nvPr>
            <p:ph type="body" sz="quarter" idx="13" hasCustomPrompt="1"/>
          </p:nvPr>
        </p:nvSpPr>
        <p:spPr>
          <a:xfrm>
            <a:off x="10086108" y="2608929"/>
            <a:ext cx="7970338"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2" name="Picture Placeholder 2">
            <a:extLst>
              <a:ext uri="{FF2B5EF4-FFF2-40B4-BE49-F238E27FC236}">
                <a16:creationId xmlns:a16="http://schemas.microsoft.com/office/drawing/2014/main" id="{804C8C5D-6905-9321-818A-7EC5BBB6EE0F}"/>
              </a:ext>
            </a:extLst>
          </p:cNvPr>
          <p:cNvSpPr>
            <a:spLocks noGrp="1"/>
          </p:cNvSpPr>
          <p:nvPr>
            <p:ph type="pic" sz="quarter" idx="28"/>
          </p:nvPr>
        </p:nvSpPr>
        <p:spPr>
          <a:xfrm>
            <a:off x="26983113"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63" name="Text Placeholder 7">
            <a:extLst>
              <a:ext uri="{FF2B5EF4-FFF2-40B4-BE49-F238E27FC236}">
                <a16:creationId xmlns:a16="http://schemas.microsoft.com/office/drawing/2014/main" id="{67D167FA-8188-7C78-9DEB-7255D7B28E48}"/>
              </a:ext>
            </a:extLst>
          </p:cNvPr>
          <p:cNvSpPr>
            <a:spLocks noGrp="1"/>
          </p:cNvSpPr>
          <p:nvPr>
            <p:ph type="body" sz="quarter" idx="29" hasCustomPrompt="1"/>
          </p:nvPr>
        </p:nvSpPr>
        <p:spPr>
          <a:xfrm>
            <a:off x="26986923" y="1897024"/>
            <a:ext cx="795146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29F53D49-8063-5D3C-4947-69D390B21E46}"/>
              </a:ext>
            </a:extLst>
          </p:cNvPr>
          <p:cNvSpPr>
            <a:spLocks noGrp="1"/>
          </p:cNvSpPr>
          <p:nvPr>
            <p:ph type="body" sz="quarter" idx="30" hasCustomPrompt="1"/>
          </p:nvPr>
        </p:nvSpPr>
        <p:spPr>
          <a:xfrm>
            <a:off x="1637605" y="2608929"/>
            <a:ext cx="795528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8" name="Group 27">
            <a:extLst>
              <a:ext uri="{FF2B5EF4-FFF2-40B4-BE49-F238E27FC236}">
                <a16:creationId xmlns:a16="http://schemas.microsoft.com/office/drawing/2014/main" id="{CD2B7BEB-4944-7E01-D6A7-93C0493BE9A6}"/>
              </a:ext>
            </a:extLst>
          </p:cNvPr>
          <p:cNvGrpSpPr/>
          <p:nvPr/>
        </p:nvGrpSpPr>
        <p:grpSpPr>
          <a:xfrm>
            <a:off x="34061399" y="0"/>
            <a:ext cx="2514601" cy="1084107"/>
            <a:chOff x="34061399" y="0"/>
            <a:chExt cx="2514601" cy="1084107"/>
          </a:xfrm>
        </p:grpSpPr>
        <p:sp>
          <p:nvSpPr>
            <p:cNvPr id="32" name="Rectangle 31">
              <a:extLst>
                <a:ext uri="{FF2B5EF4-FFF2-40B4-BE49-F238E27FC236}">
                  <a16:creationId xmlns:a16="http://schemas.microsoft.com/office/drawing/2014/main" id="{480F222B-2F73-AC56-6601-7B89B0972587}"/>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33" name="Picture 32" descr="A picture containing shape&#10;&#10;Description automatically generated">
              <a:extLst>
                <a:ext uri="{FF2B5EF4-FFF2-40B4-BE49-F238E27FC236}">
                  <a16:creationId xmlns:a16="http://schemas.microsoft.com/office/drawing/2014/main" id="{FEC3831A-2BE7-2B98-573E-607BE24ABD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160118E8-3D12-9326-A003-814895E3D19A}"/>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EF4464-5EDC-0B8E-762C-F600A470F3E6}"/>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3F717F73-3BDC-FBD6-6B77-D865EDA366AD}"/>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CE9DA8CF-9F27-F307-EFBF-714ECFD60833}"/>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99EFCD8E-22BE-6CA9-55C4-99C98D6503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356587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8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8" name="Text Placeholder 7">
            <a:extLst>
              <a:ext uri="{FF2B5EF4-FFF2-40B4-BE49-F238E27FC236}">
                <a16:creationId xmlns:a16="http://schemas.microsoft.com/office/drawing/2014/main" id="{D8C0C123-233C-4078-CE9B-D90334AEFD4A}"/>
              </a:ext>
            </a:extLst>
          </p:cNvPr>
          <p:cNvSpPr>
            <a:spLocks noGrp="1"/>
          </p:cNvSpPr>
          <p:nvPr>
            <p:ph type="body" sz="quarter" idx="37" hasCustomPrompt="1"/>
          </p:nvPr>
        </p:nvSpPr>
        <p:spPr>
          <a:xfrm>
            <a:off x="18534606" y="14299678"/>
            <a:ext cx="795528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8F8A8F95-F129-E0CD-94FE-C24824C838C6}"/>
              </a:ext>
            </a:extLst>
          </p:cNvPr>
          <p:cNvSpPr>
            <a:spLocks noGrp="1"/>
          </p:cNvSpPr>
          <p:nvPr>
            <p:ph type="body" sz="quarter" idx="39" hasCustomPrompt="1"/>
          </p:nvPr>
        </p:nvSpPr>
        <p:spPr>
          <a:xfrm>
            <a:off x="10086108" y="14299678"/>
            <a:ext cx="797033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34AC9A8F-6243-0380-2FB2-6D4DDC8089D0}"/>
              </a:ext>
            </a:extLst>
          </p:cNvPr>
          <p:cNvSpPr>
            <a:spLocks noGrp="1"/>
          </p:cNvSpPr>
          <p:nvPr>
            <p:ph type="body" sz="quarter" idx="40" hasCustomPrompt="1"/>
          </p:nvPr>
        </p:nvSpPr>
        <p:spPr>
          <a:xfrm>
            <a:off x="18534606" y="14967612"/>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4" name="Picture Placeholder 2">
            <a:extLst>
              <a:ext uri="{FF2B5EF4-FFF2-40B4-BE49-F238E27FC236}">
                <a16:creationId xmlns:a16="http://schemas.microsoft.com/office/drawing/2014/main" id="{936469AF-F91C-256E-F31C-80764C32AE4E}"/>
              </a:ext>
            </a:extLst>
          </p:cNvPr>
          <p:cNvSpPr>
            <a:spLocks noGrp="1"/>
          </p:cNvSpPr>
          <p:nvPr>
            <p:ph type="pic" sz="quarter" idx="41"/>
          </p:nvPr>
        </p:nvSpPr>
        <p:spPr>
          <a:xfrm>
            <a:off x="1637607"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5" name="Text Placeholder 7">
            <a:extLst>
              <a:ext uri="{FF2B5EF4-FFF2-40B4-BE49-F238E27FC236}">
                <a16:creationId xmlns:a16="http://schemas.microsoft.com/office/drawing/2014/main" id="{FCD1C95D-CAEB-F980-661D-DB74AEF8287A}"/>
              </a:ext>
            </a:extLst>
          </p:cNvPr>
          <p:cNvSpPr>
            <a:spLocks noGrp="1"/>
          </p:cNvSpPr>
          <p:nvPr>
            <p:ph type="body" sz="quarter" idx="42" hasCustomPrompt="1"/>
          </p:nvPr>
        </p:nvSpPr>
        <p:spPr>
          <a:xfrm>
            <a:off x="1637605" y="14299678"/>
            <a:ext cx="797033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6" name="Text Placeholder 7">
            <a:extLst>
              <a:ext uri="{FF2B5EF4-FFF2-40B4-BE49-F238E27FC236}">
                <a16:creationId xmlns:a16="http://schemas.microsoft.com/office/drawing/2014/main" id="{61B32352-DFA7-FEA3-DBEA-5C2073AAE709}"/>
              </a:ext>
            </a:extLst>
          </p:cNvPr>
          <p:cNvSpPr>
            <a:spLocks noGrp="1"/>
          </p:cNvSpPr>
          <p:nvPr>
            <p:ph type="body" sz="quarter" idx="43" hasCustomPrompt="1"/>
          </p:nvPr>
        </p:nvSpPr>
        <p:spPr>
          <a:xfrm>
            <a:off x="10086108" y="14967612"/>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7" name="Text Placeholder 7">
            <a:extLst>
              <a:ext uri="{FF2B5EF4-FFF2-40B4-BE49-F238E27FC236}">
                <a16:creationId xmlns:a16="http://schemas.microsoft.com/office/drawing/2014/main" id="{3D8EA460-8A76-9B8F-6D5E-7284E8AF551F}"/>
              </a:ext>
            </a:extLst>
          </p:cNvPr>
          <p:cNvSpPr>
            <a:spLocks noGrp="1"/>
          </p:cNvSpPr>
          <p:nvPr>
            <p:ph type="body" sz="quarter" idx="45" hasCustomPrompt="1"/>
          </p:nvPr>
        </p:nvSpPr>
        <p:spPr>
          <a:xfrm>
            <a:off x="1637605" y="14967612"/>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8" name="Picture Placeholder 2">
            <a:extLst>
              <a:ext uri="{FF2B5EF4-FFF2-40B4-BE49-F238E27FC236}">
                <a16:creationId xmlns:a16="http://schemas.microsoft.com/office/drawing/2014/main" id="{C4B12DBF-E59F-CF4F-37FF-0E68923A9108}"/>
              </a:ext>
            </a:extLst>
          </p:cNvPr>
          <p:cNvSpPr>
            <a:spLocks noGrp="1"/>
          </p:cNvSpPr>
          <p:nvPr>
            <p:ph type="pic" sz="quarter" idx="46"/>
          </p:nvPr>
        </p:nvSpPr>
        <p:spPr>
          <a:xfrm>
            <a:off x="10086108"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8" name="Picture Placeholder 2">
            <a:extLst>
              <a:ext uri="{FF2B5EF4-FFF2-40B4-BE49-F238E27FC236}">
                <a16:creationId xmlns:a16="http://schemas.microsoft.com/office/drawing/2014/main" id="{CC591BDF-BD1E-7E9E-87E3-712F2251A257}"/>
              </a:ext>
            </a:extLst>
          </p:cNvPr>
          <p:cNvSpPr>
            <a:spLocks noGrp="1"/>
          </p:cNvSpPr>
          <p:nvPr>
            <p:ph type="pic" sz="quarter" idx="47"/>
          </p:nvPr>
        </p:nvSpPr>
        <p:spPr>
          <a:xfrm>
            <a:off x="18534609"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9" name="Picture Placeholder 2">
            <a:extLst>
              <a:ext uri="{FF2B5EF4-FFF2-40B4-BE49-F238E27FC236}">
                <a16:creationId xmlns:a16="http://schemas.microsoft.com/office/drawing/2014/main" id="{6C64BDF7-8224-74FE-6D23-16719700F4B4}"/>
              </a:ext>
            </a:extLst>
          </p:cNvPr>
          <p:cNvSpPr>
            <a:spLocks noGrp="1"/>
          </p:cNvSpPr>
          <p:nvPr>
            <p:ph type="pic" sz="quarter" idx="48"/>
          </p:nvPr>
        </p:nvSpPr>
        <p:spPr>
          <a:xfrm>
            <a:off x="26983111"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0" name="Text Placeholder 7">
            <a:extLst>
              <a:ext uri="{FF2B5EF4-FFF2-40B4-BE49-F238E27FC236}">
                <a16:creationId xmlns:a16="http://schemas.microsoft.com/office/drawing/2014/main" id="{85F2CC41-E1FE-5E83-3614-BC39BD90A05E}"/>
              </a:ext>
            </a:extLst>
          </p:cNvPr>
          <p:cNvSpPr>
            <a:spLocks noGrp="1"/>
          </p:cNvSpPr>
          <p:nvPr>
            <p:ph type="body" sz="quarter" idx="50" hasCustomPrompt="1"/>
          </p:nvPr>
        </p:nvSpPr>
        <p:spPr>
          <a:xfrm>
            <a:off x="26983110" y="14299678"/>
            <a:ext cx="7951467"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1" name="Text Placeholder 7">
            <a:extLst>
              <a:ext uri="{FF2B5EF4-FFF2-40B4-BE49-F238E27FC236}">
                <a16:creationId xmlns:a16="http://schemas.microsoft.com/office/drawing/2014/main" id="{8C5C3658-6D19-BAC4-1B06-680B8206E548}"/>
              </a:ext>
            </a:extLst>
          </p:cNvPr>
          <p:cNvSpPr>
            <a:spLocks noGrp="1"/>
          </p:cNvSpPr>
          <p:nvPr>
            <p:ph type="body" sz="quarter" idx="51" hasCustomPrompt="1"/>
          </p:nvPr>
        </p:nvSpPr>
        <p:spPr>
          <a:xfrm>
            <a:off x="26983110" y="14967612"/>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2" name="Picture Placeholder 2">
            <a:extLst>
              <a:ext uri="{FF2B5EF4-FFF2-40B4-BE49-F238E27FC236}">
                <a16:creationId xmlns:a16="http://schemas.microsoft.com/office/drawing/2014/main" id="{B79D8215-AFCC-5539-4CFD-20776DC89903}"/>
              </a:ext>
            </a:extLst>
          </p:cNvPr>
          <p:cNvSpPr>
            <a:spLocks noGrp="1"/>
          </p:cNvSpPr>
          <p:nvPr>
            <p:ph type="pic" sz="quarter" idx="24"/>
          </p:nvPr>
        </p:nvSpPr>
        <p:spPr>
          <a:xfrm>
            <a:off x="18534610"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3" name="Text Placeholder 7">
            <a:extLst>
              <a:ext uri="{FF2B5EF4-FFF2-40B4-BE49-F238E27FC236}">
                <a16:creationId xmlns:a16="http://schemas.microsoft.com/office/drawing/2014/main" id="{0ABA4221-700A-B297-70FF-4BF94AFAA082}"/>
              </a:ext>
            </a:extLst>
          </p:cNvPr>
          <p:cNvSpPr>
            <a:spLocks noGrp="1"/>
          </p:cNvSpPr>
          <p:nvPr>
            <p:ph type="body" sz="quarter" idx="26" hasCustomPrompt="1"/>
          </p:nvPr>
        </p:nvSpPr>
        <p:spPr>
          <a:xfrm>
            <a:off x="185346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5" name="Text Placeholder 7">
            <a:extLst>
              <a:ext uri="{FF2B5EF4-FFF2-40B4-BE49-F238E27FC236}">
                <a16:creationId xmlns:a16="http://schemas.microsoft.com/office/drawing/2014/main" id="{E3067B63-9D25-4811-C11B-562AD77EC838}"/>
              </a:ext>
            </a:extLst>
          </p:cNvPr>
          <p:cNvSpPr>
            <a:spLocks noGrp="1"/>
          </p:cNvSpPr>
          <p:nvPr>
            <p:ph type="body" sz="quarter" idx="27" hasCustomPrompt="1"/>
          </p:nvPr>
        </p:nvSpPr>
        <p:spPr>
          <a:xfrm>
            <a:off x="26986922" y="2608931"/>
            <a:ext cx="7958998" cy="679754"/>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6" name="Picture Placeholder 2">
            <a:extLst>
              <a:ext uri="{FF2B5EF4-FFF2-40B4-BE49-F238E27FC236}">
                <a16:creationId xmlns:a16="http://schemas.microsoft.com/office/drawing/2014/main" id="{1321E28F-18B6-A6BD-C415-EB7843D6CF61}"/>
              </a:ext>
            </a:extLst>
          </p:cNvPr>
          <p:cNvSpPr>
            <a:spLocks noGrp="1"/>
          </p:cNvSpPr>
          <p:nvPr>
            <p:ph type="pic" sz="quarter" idx="20"/>
          </p:nvPr>
        </p:nvSpPr>
        <p:spPr>
          <a:xfrm>
            <a:off x="10086108"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67" name="Text Placeholder 7">
            <a:extLst>
              <a:ext uri="{FF2B5EF4-FFF2-40B4-BE49-F238E27FC236}">
                <a16:creationId xmlns:a16="http://schemas.microsoft.com/office/drawing/2014/main" id="{EB644AD8-829B-B2CC-2CB3-049651F9DF58}"/>
              </a:ext>
            </a:extLst>
          </p:cNvPr>
          <p:cNvSpPr>
            <a:spLocks noGrp="1"/>
          </p:cNvSpPr>
          <p:nvPr>
            <p:ph type="body" sz="quarter" idx="22" hasCustomPrompt="1"/>
          </p:nvPr>
        </p:nvSpPr>
        <p:spPr>
          <a:xfrm>
            <a:off x="100861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E1DE9A93-407C-A529-388C-9298BD26EA8C}"/>
              </a:ext>
            </a:extLst>
          </p:cNvPr>
          <p:cNvSpPr>
            <a:spLocks noGrp="1"/>
          </p:cNvSpPr>
          <p:nvPr>
            <p:ph type="body" sz="quarter" idx="23" hasCustomPrompt="1"/>
          </p:nvPr>
        </p:nvSpPr>
        <p:spPr>
          <a:xfrm>
            <a:off x="18534607" y="2608931"/>
            <a:ext cx="7955279"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9" name="Picture Placeholder 2">
            <a:extLst>
              <a:ext uri="{FF2B5EF4-FFF2-40B4-BE49-F238E27FC236}">
                <a16:creationId xmlns:a16="http://schemas.microsoft.com/office/drawing/2014/main" id="{B87F79F9-56DC-BF17-6C97-6155BF734C48}"/>
              </a:ext>
            </a:extLst>
          </p:cNvPr>
          <p:cNvSpPr>
            <a:spLocks noGrp="1"/>
          </p:cNvSpPr>
          <p:nvPr>
            <p:ph type="pic" sz="quarter" idx="11"/>
          </p:nvPr>
        </p:nvSpPr>
        <p:spPr>
          <a:xfrm>
            <a:off x="1637606"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0" name="Text Placeholder 7">
            <a:extLst>
              <a:ext uri="{FF2B5EF4-FFF2-40B4-BE49-F238E27FC236}">
                <a16:creationId xmlns:a16="http://schemas.microsoft.com/office/drawing/2014/main" id="{55DF9F1C-8E30-5A67-E82B-3D86D086048C}"/>
              </a:ext>
            </a:extLst>
          </p:cNvPr>
          <p:cNvSpPr>
            <a:spLocks noGrp="1"/>
          </p:cNvSpPr>
          <p:nvPr>
            <p:ph type="body" sz="quarter" idx="12" hasCustomPrompt="1"/>
          </p:nvPr>
        </p:nvSpPr>
        <p:spPr>
          <a:xfrm>
            <a:off x="1637606" y="1897024"/>
            <a:ext cx="795527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1" name="Text Placeholder 7">
            <a:extLst>
              <a:ext uri="{FF2B5EF4-FFF2-40B4-BE49-F238E27FC236}">
                <a16:creationId xmlns:a16="http://schemas.microsoft.com/office/drawing/2014/main" id="{C97DFCEC-E9EC-DCA7-ADFF-1D5DE366B43B}"/>
              </a:ext>
            </a:extLst>
          </p:cNvPr>
          <p:cNvSpPr>
            <a:spLocks noGrp="1"/>
          </p:cNvSpPr>
          <p:nvPr>
            <p:ph type="body" sz="quarter" idx="13" hasCustomPrompt="1"/>
          </p:nvPr>
        </p:nvSpPr>
        <p:spPr>
          <a:xfrm>
            <a:off x="10086108" y="2608929"/>
            <a:ext cx="7951463"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2" name="Picture Placeholder 2">
            <a:extLst>
              <a:ext uri="{FF2B5EF4-FFF2-40B4-BE49-F238E27FC236}">
                <a16:creationId xmlns:a16="http://schemas.microsoft.com/office/drawing/2014/main" id="{061507B6-69F7-F21D-514D-D9E600C36EE2}"/>
              </a:ext>
            </a:extLst>
          </p:cNvPr>
          <p:cNvSpPr>
            <a:spLocks noGrp="1"/>
          </p:cNvSpPr>
          <p:nvPr>
            <p:ph type="pic" sz="quarter" idx="28"/>
          </p:nvPr>
        </p:nvSpPr>
        <p:spPr>
          <a:xfrm>
            <a:off x="26983113"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3" name="Text Placeholder 7">
            <a:extLst>
              <a:ext uri="{FF2B5EF4-FFF2-40B4-BE49-F238E27FC236}">
                <a16:creationId xmlns:a16="http://schemas.microsoft.com/office/drawing/2014/main" id="{1CE234DF-723C-CD85-75E7-E1DF04CB33CF}"/>
              </a:ext>
            </a:extLst>
          </p:cNvPr>
          <p:cNvSpPr>
            <a:spLocks noGrp="1"/>
          </p:cNvSpPr>
          <p:nvPr>
            <p:ph type="body" sz="quarter" idx="29" hasCustomPrompt="1"/>
          </p:nvPr>
        </p:nvSpPr>
        <p:spPr>
          <a:xfrm>
            <a:off x="26986923" y="1897024"/>
            <a:ext cx="795146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4" name="Text Placeholder 7">
            <a:extLst>
              <a:ext uri="{FF2B5EF4-FFF2-40B4-BE49-F238E27FC236}">
                <a16:creationId xmlns:a16="http://schemas.microsoft.com/office/drawing/2014/main" id="{8A4B9993-62AC-B275-1B35-BDAD0F651F7D}"/>
              </a:ext>
            </a:extLst>
          </p:cNvPr>
          <p:cNvSpPr>
            <a:spLocks noGrp="1"/>
          </p:cNvSpPr>
          <p:nvPr>
            <p:ph type="body" sz="quarter" idx="30" hasCustomPrompt="1"/>
          </p:nvPr>
        </p:nvSpPr>
        <p:spPr>
          <a:xfrm>
            <a:off x="1637605" y="2608929"/>
            <a:ext cx="795528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31" name="Group 30">
            <a:extLst>
              <a:ext uri="{FF2B5EF4-FFF2-40B4-BE49-F238E27FC236}">
                <a16:creationId xmlns:a16="http://schemas.microsoft.com/office/drawing/2014/main" id="{6F0A0467-9950-127D-222F-2057BCBCD3B2}"/>
              </a:ext>
            </a:extLst>
          </p:cNvPr>
          <p:cNvGrpSpPr/>
          <p:nvPr/>
        </p:nvGrpSpPr>
        <p:grpSpPr>
          <a:xfrm>
            <a:off x="34061399" y="0"/>
            <a:ext cx="2514601" cy="1084107"/>
            <a:chOff x="34061399" y="0"/>
            <a:chExt cx="2514601" cy="1084107"/>
          </a:xfrm>
        </p:grpSpPr>
        <p:sp>
          <p:nvSpPr>
            <p:cNvPr id="39" name="Rectangle 38">
              <a:extLst>
                <a:ext uri="{FF2B5EF4-FFF2-40B4-BE49-F238E27FC236}">
                  <a16:creationId xmlns:a16="http://schemas.microsoft.com/office/drawing/2014/main" id="{E2EBC1F7-578E-8D0B-6D34-50E28501E4A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0" name="Picture 39" descr="A picture containing shape&#10;&#10;Description automatically generated">
              <a:extLst>
                <a:ext uri="{FF2B5EF4-FFF2-40B4-BE49-F238E27FC236}">
                  <a16:creationId xmlns:a16="http://schemas.microsoft.com/office/drawing/2014/main" id="{CEA17BF0-2B37-EF22-F3C0-C24B23C5F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2A4AAF76-BE8F-8056-22D6-3F484337D363}"/>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E1E491-E15A-1F14-E60A-5E9A02C90569}"/>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0DB2E554-3FF1-F642-3D19-7C01A5E39A08}"/>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DB843736-987A-F8AB-7BDB-3EF016E3BFC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35B4EDA1-AA8F-E7FF-C243-5C58ACD8E4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739087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9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1" name="Text Placeholder 7">
            <a:extLst>
              <a:ext uri="{FF2B5EF4-FFF2-40B4-BE49-F238E27FC236}">
                <a16:creationId xmlns:a16="http://schemas.microsoft.com/office/drawing/2014/main" id="{AE655606-4DFB-CBC0-AB51-49B3E1BBE069}"/>
              </a:ext>
            </a:extLst>
          </p:cNvPr>
          <p:cNvSpPr>
            <a:spLocks noGrp="1"/>
          </p:cNvSpPr>
          <p:nvPr>
            <p:ph type="body" sz="quarter" idx="37" hasCustomPrompt="1"/>
          </p:nvPr>
        </p:nvSpPr>
        <p:spPr>
          <a:xfrm>
            <a:off x="11782110" y="14299678"/>
            <a:ext cx="626148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3AE26D10-01F7-2DA7-20ED-6FA06710CCAD}"/>
              </a:ext>
            </a:extLst>
          </p:cNvPr>
          <p:cNvSpPr>
            <a:spLocks noGrp="1"/>
          </p:cNvSpPr>
          <p:nvPr>
            <p:ph type="body" sz="quarter" idx="39" hasCustomPrompt="1"/>
          </p:nvPr>
        </p:nvSpPr>
        <p:spPr>
          <a:xfrm>
            <a:off x="5037420" y="14299678"/>
            <a:ext cx="625484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09EB2E15-740E-996D-07E8-F1D851B79FF2}"/>
              </a:ext>
            </a:extLst>
          </p:cNvPr>
          <p:cNvSpPr>
            <a:spLocks noGrp="1"/>
          </p:cNvSpPr>
          <p:nvPr>
            <p:ph type="body" sz="quarter" idx="40" hasCustomPrompt="1"/>
          </p:nvPr>
        </p:nvSpPr>
        <p:spPr>
          <a:xfrm>
            <a:off x="11782110" y="14967612"/>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1" name="Text Placeholder 7">
            <a:extLst>
              <a:ext uri="{FF2B5EF4-FFF2-40B4-BE49-F238E27FC236}">
                <a16:creationId xmlns:a16="http://schemas.microsoft.com/office/drawing/2014/main" id="{9BE5B580-0F81-CA57-425A-2EDC709E9A3E}"/>
              </a:ext>
            </a:extLst>
          </p:cNvPr>
          <p:cNvSpPr>
            <a:spLocks noGrp="1"/>
          </p:cNvSpPr>
          <p:nvPr>
            <p:ph type="body" sz="quarter" idx="43" hasCustomPrompt="1"/>
          </p:nvPr>
        </p:nvSpPr>
        <p:spPr>
          <a:xfrm>
            <a:off x="5037420" y="14967612"/>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2" name="Picture Placeholder 2">
            <a:extLst>
              <a:ext uri="{FF2B5EF4-FFF2-40B4-BE49-F238E27FC236}">
                <a16:creationId xmlns:a16="http://schemas.microsoft.com/office/drawing/2014/main" id="{9D7A618F-182B-5421-9E85-B4B8E2797A54}"/>
              </a:ext>
            </a:extLst>
          </p:cNvPr>
          <p:cNvSpPr>
            <a:spLocks noGrp="1"/>
          </p:cNvSpPr>
          <p:nvPr>
            <p:ph type="pic" sz="quarter" idx="46"/>
          </p:nvPr>
        </p:nvSpPr>
        <p:spPr>
          <a:xfrm>
            <a:off x="5021177"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3" name="Picture Placeholder 2">
            <a:extLst>
              <a:ext uri="{FF2B5EF4-FFF2-40B4-BE49-F238E27FC236}">
                <a16:creationId xmlns:a16="http://schemas.microsoft.com/office/drawing/2014/main" id="{4AC640FE-CAE9-F3AF-A9C1-B76EA304E940}"/>
              </a:ext>
            </a:extLst>
          </p:cNvPr>
          <p:cNvSpPr>
            <a:spLocks noGrp="1"/>
          </p:cNvSpPr>
          <p:nvPr>
            <p:ph type="pic" sz="quarter" idx="47"/>
          </p:nvPr>
        </p:nvSpPr>
        <p:spPr>
          <a:xfrm>
            <a:off x="11779715"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4" name="Picture Placeholder 2">
            <a:extLst>
              <a:ext uri="{FF2B5EF4-FFF2-40B4-BE49-F238E27FC236}">
                <a16:creationId xmlns:a16="http://schemas.microsoft.com/office/drawing/2014/main" id="{6A36BDDD-A613-0E7B-5587-8B529961C3AC}"/>
              </a:ext>
            </a:extLst>
          </p:cNvPr>
          <p:cNvSpPr>
            <a:spLocks noGrp="1"/>
          </p:cNvSpPr>
          <p:nvPr>
            <p:ph type="pic" sz="quarter" idx="48"/>
          </p:nvPr>
        </p:nvSpPr>
        <p:spPr>
          <a:xfrm>
            <a:off x="25286158"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5" name="Text Placeholder 7">
            <a:extLst>
              <a:ext uri="{FF2B5EF4-FFF2-40B4-BE49-F238E27FC236}">
                <a16:creationId xmlns:a16="http://schemas.microsoft.com/office/drawing/2014/main" id="{96EF059F-AAAF-3CBA-7162-03AB719A7A94}"/>
              </a:ext>
            </a:extLst>
          </p:cNvPr>
          <p:cNvSpPr>
            <a:spLocks noGrp="1"/>
          </p:cNvSpPr>
          <p:nvPr>
            <p:ph type="body" sz="quarter" idx="50" hasCustomPrompt="1"/>
          </p:nvPr>
        </p:nvSpPr>
        <p:spPr>
          <a:xfrm>
            <a:off x="18532409" y="14299678"/>
            <a:ext cx="6263641"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88D24094-9EE7-3500-049D-C6DEBA682194}"/>
              </a:ext>
            </a:extLst>
          </p:cNvPr>
          <p:cNvSpPr>
            <a:spLocks noGrp="1"/>
          </p:cNvSpPr>
          <p:nvPr>
            <p:ph type="body" sz="quarter" idx="51" hasCustomPrompt="1"/>
          </p:nvPr>
        </p:nvSpPr>
        <p:spPr>
          <a:xfrm>
            <a:off x="18532409" y="14967612"/>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Picture Placeholder 2">
            <a:extLst>
              <a:ext uri="{FF2B5EF4-FFF2-40B4-BE49-F238E27FC236}">
                <a16:creationId xmlns:a16="http://schemas.microsoft.com/office/drawing/2014/main" id="{904F6055-27A5-750A-27BE-393117C51E61}"/>
              </a:ext>
            </a:extLst>
          </p:cNvPr>
          <p:cNvSpPr>
            <a:spLocks noGrp="1"/>
          </p:cNvSpPr>
          <p:nvPr>
            <p:ph type="pic" sz="quarter" idx="24"/>
          </p:nvPr>
        </p:nvSpPr>
        <p:spPr>
          <a:xfrm>
            <a:off x="15152060"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4" name="Picture Placeholder 2">
            <a:extLst>
              <a:ext uri="{FF2B5EF4-FFF2-40B4-BE49-F238E27FC236}">
                <a16:creationId xmlns:a16="http://schemas.microsoft.com/office/drawing/2014/main" id="{B0652865-202A-4A28-0FD0-E6F365767D26}"/>
              </a:ext>
            </a:extLst>
          </p:cNvPr>
          <p:cNvSpPr>
            <a:spLocks noGrp="1"/>
          </p:cNvSpPr>
          <p:nvPr>
            <p:ph type="pic" sz="quarter" idx="20"/>
          </p:nvPr>
        </p:nvSpPr>
        <p:spPr>
          <a:xfrm>
            <a:off x="8394833"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5" name="Picture Placeholder 2">
            <a:extLst>
              <a:ext uri="{FF2B5EF4-FFF2-40B4-BE49-F238E27FC236}">
                <a16:creationId xmlns:a16="http://schemas.microsoft.com/office/drawing/2014/main" id="{AF9304A9-EA61-DFD0-29D1-25DDE97362C0}"/>
              </a:ext>
            </a:extLst>
          </p:cNvPr>
          <p:cNvSpPr>
            <a:spLocks noGrp="1"/>
          </p:cNvSpPr>
          <p:nvPr>
            <p:ph type="pic" sz="quarter" idx="11"/>
          </p:nvPr>
        </p:nvSpPr>
        <p:spPr>
          <a:xfrm>
            <a:off x="1637606"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6" name="Picture Placeholder 2">
            <a:extLst>
              <a:ext uri="{FF2B5EF4-FFF2-40B4-BE49-F238E27FC236}">
                <a16:creationId xmlns:a16="http://schemas.microsoft.com/office/drawing/2014/main" id="{F78AACAD-018B-96F8-7E2F-E0FCACC109E5}"/>
              </a:ext>
            </a:extLst>
          </p:cNvPr>
          <p:cNvSpPr>
            <a:spLocks noGrp="1"/>
          </p:cNvSpPr>
          <p:nvPr>
            <p:ph type="pic" sz="quarter" idx="28"/>
          </p:nvPr>
        </p:nvSpPr>
        <p:spPr>
          <a:xfrm>
            <a:off x="21909287"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7" name="Picture Placeholder 2">
            <a:extLst>
              <a:ext uri="{FF2B5EF4-FFF2-40B4-BE49-F238E27FC236}">
                <a16:creationId xmlns:a16="http://schemas.microsoft.com/office/drawing/2014/main" id="{979BE099-59B0-E97F-61FD-435C8350F270}"/>
              </a:ext>
            </a:extLst>
          </p:cNvPr>
          <p:cNvSpPr>
            <a:spLocks noGrp="1"/>
          </p:cNvSpPr>
          <p:nvPr>
            <p:ph type="pic" sz="quarter" idx="52"/>
          </p:nvPr>
        </p:nvSpPr>
        <p:spPr>
          <a:xfrm>
            <a:off x="28666515"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8" name="Picture Placeholder 2">
            <a:extLst>
              <a:ext uri="{FF2B5EF4-FFF2-40B4-BE49-F238E27FC236}">
                <a16:creationId xmlns:a16="http://schemas.microsoft.com/office/drawing/2014/main" id="{0F261ED6-4E81-A47E-1FA5-BA845C647DA8}"/>
              </a:ext>
            </a:extLst>
          </p:cNvPr>
          <p:cNvSpPr>
            <a:spLocks noGrp="1"/>
          </p:cNvSpPr>
          <p:nvPr>
            <p:ph type="pic" sz="quarter" idx="53"/>
          </p:nvPr>
        </p:nvSpPr>
        <p:spPr>
          <a:xfrm>
            <a:off x="18527620"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9" name="Text Placeholder 7">
            <a:extLst>
              <a:ext uri="{FF2B5EF4-FFF2-40B4-BE49-F238E27FC236}">
                <a16:creationId xmlns:a16="http://schemas.microsoft.com/office/drawing/2014/main" id="{EB29D344-8CFB-0379-31D2-6631B803046B}"/>
              </a:ext>
            </a:extLst>
          </p:cNvPr>
          <p:cNvSpPr>
            <a:spLocks noGrp="1"/>
          </p:cNvSpPr>
          <p:nvPr>
            <p:ph type="body" sz="quarter" idx="54" hasCustomPrompt="1"/>
          </p:nvPr>
        </p:nvSpPr>
        <p:spPr>
          <a:xfrm>
            <a:off x="25307424" y="14299678"/>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0" name="Text Placeholder 7">
            <a:extLst>
              <a:ext uri="{FF2B5EF4-FFF2-40B4-BE49-F238E27FC236}">
                <a16:creationId xmlns:a16="http://schemas.microsoft.com/office/drawing/2014/main" id="{1CBE6955-F65A-696D-3BBD-A333677B325E}"/>
              </a:ext>
            </a:extLst>
          </p:cNvPr>
          <p:cNvSpPr>
            <a:spLocks noGrp="1"/>
          </p:cNvSpPr>
          <p:nvPr>
            <p:ph type="body" sz="quarter" idx="55" hasCustomPrompt="1"/>
          </p:nvPr>
        </p:nvSpPr>
        <p:spPr>
          <a:xfrm>
            <a:off x="25307424" y="14967612"/>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1" name="Text Placeholder 7">
            <a:extLst>
              <a:ext uri="{FF2B5EF4-FFF2-40B4-BE49-F238E27FC236}">
                <a16:creationId xmlns:a16="http://schemas.microsoft.com/office/drawing/2014/main" id="{FCB63C5D-B4C0-9996-F201-78CE516905E7}"/>
              </a:ext>
            </a:extLst>
          </p:cNvPr>
          <p:cNvSpPr>
            <a:spLocks noGrp="1"/>
          </p:cNvSpPr>
          <p:nvPr>
            <p:ph type="body" sz="quarter" idx="12" hasCustomPrompt="1"/>
          </p:nvPr>
        </p:nvSpPr>
        <p:spPr>
          <a:xfrm>
            <a:off x="1637606" y="1897024"/>
            <a:ext cx="626363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2" name="Text Placeholder 7">
            <a:extLst>
              <a:ext uri="{FF2B5EF4-FFF2-40B4-BE49-F238E27FC236}">
                <a16:creationId xmlns:a16="http://schemas.microsoft.com/office/drawing/2014/main" id="{B2837655-CF8E-8202-10D5-BC4A236A52BD}"/>
              </a:ext>
            </a:extLst>
          </p:cNvPr>
          <p:cNvSpPr>
            <a:spLocks noGrp="1"/>
          </p:cNvSpPr>
          <p:nvPr>
            <p:ph type="body" sz="quarter" idx="30" hasCustomPrompt="1"/>
          </p:nvPr>
        </p:nvSpPr>
        <p:spPr>
          <a:xfrm>
            <a:off x="1637605" y="2655235"/>
            <a:ext cx="626364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3" name="Text Placeholder 7">
            <a:extLst>
              <a:ext uri="{FF2B5EF4-FFF2-40B4-BE49-F238E27FC236}">
                <a16:creationId xmlns:a16="http://schemas.microsoft.com/office/drawing/2014/main" id="{190FED14-8AE4-759A-E6DE-270282FBDFCE}"/>
              </a:ext>
            </a:extLst>
          </p:cNvPr>
          <p:cNvSpPr>
            <a:spLocks noGrp="1"/>
          </p:cNvSpPr>
          <p:nvPr>
            <p:ph type="body" sz="quarter" idx="56" hasCustomPrompt="1"/>
          </p:nvPr>
        </p:nvSpPr>
        <p:spPr>
          <a:xfrm>
            <a:off x="15141913"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9BBCC5DC-A254-8EC2-FCD1-1FDF63387F92}"/>
              </a:ext>
            </a:extLst>
          </p:cNvPr>
          <p:cNvSpPr>
            <a:spLocks noGrp="1"/>
          </p:cNvSpPr>
          <p:nvPr>
            <p:ph type="body" sz="quarter" idx="57" hasCustomPrompt="1"/>
          </p:nvPr>
        </p:nvSpPr>
        <p:spPr>
          <a:xfrm>
            <a:off x="8391957" y="1897024"/>
            <a:ext cx="626363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D85A913D-E2F4-EC00-1101-13550E56E1FB}"/>
              </a:ext>
            </a:extLst>
          </p:cNvPr>
          <p:cNvSpPr>
            <a:spLocks noGrp="1"/>
          </p:cNvSpPr>
          <p:nvPr>
            <p:ph type="body" sz="quarter" idx="58" hasCustomPrompt="1"/>
          </p:nvPr>
        </p:nvSpPr>
        <p:spPr>
          <a:xfrm>
            <a:off x="15141913"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6" name="Text Placeholder 7">
            <a:extLst>
              <a:ext uri="{FF2B5EF4-FFF2-40B4-BE49-F238E27FC236}">
                <a16:creationId xmlns:a16="http://schemas.microsoft.com/office/drawing/2014/main" id="{362F63BF-0940-DF43-5B1C-42AD2B6959D6}"/>
              </a:ext>
            </a:extLst>
          </p:cNvPr>
          <p:cNvSpPr>
            <a:spLocks noGrp="1"/>
          </p:cNvSpPr>
          <p:nvPr>
            <p:ph type="body" sz="quarter" idx="59" hasCustomPrompt="1"/>
          </p:nvPr>
        </p:nvSpPr>
        <p:spPr>
          <a:xfrm>
            <a:off x="8391957" y="2584631"/>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FF642D9C-031C-D60E-C16F-DF3D479B2475}"/>
              </a:ext>
            </a:extLst>
          </p:cNvPr>
          <p:cNvSpPr>
            <a:spLocks noGrp="1"/>
          </p:cNvSpPr>
          <p:nvPr>
            <p:ph type="body" sz="quarter" idx="60" hasCustomPrompt="1"/>
          </p:nvPr>
        </p:nvSpPr>
        <p:spPr>
          <a:xfrm>
            <a:off x="21900662"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8" name="Text Placeholder 7">
            <a:extLst>
              <a:ext uri="{FF2B5EF4-FFF2-40B4-BE49-F238E27FC236}">
                <a16:creationId xmlns:a16="http://schemas.microsoft.com/office/drawing/2014/main" id="{F28DEDCC-F449-CE39-04A6-E5D31C6C80D9}"/>
              </a:ext>
            </a:extLst>
          </p:cNvPr>
          <p:cNvSpPr>
            <a:spLocks noGrp="1"/>
          </p:cNvSpPr>
          <p:nvPr>
            <p:ph type="body" sz="quarter" idx="61" hasCustomPrompt="1"/>
          </p:nvPr>
        </p:nvSpPr>
        <p:spPr>
          <a:xfrm>
            <a:off x="21900662"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9" name="Text Placeholder 7">
            <a:extLst>
              <a:ext uri="{FF2B5EF4-FFF2-40B4-BE49-F238E27FC236}">
                <a16:creationId xmlns:a16="http://schemas.microsoft.com/office/drawing/2014/main" id="{033AFEBC-D7F0-7106-408F-FC855CDCD9F8}"/>
              </a:ext>
            </a:extLst>
          </p:cNvPr>
          <p:cNvSpPr>
            <a:spLocks noGrp="1"/>
          </p:cNvSpPr>
          <p:nvPr>
            <p:ph type="body" sz="quarter" idx="62" hasCustomPrompt="1"/>
          </p:nvPr>
        </p:nvSpPr>
        <p:spPr>
          <a:xfrm>
            <a:off x="28666515" y="1897024"/>
            <a:ext cx="626390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0" name="Text Placeholder 7">
            <a:extLst>
              <a:ext uri="{FF2B5EF4-FFF2-40B4-BE49-F238E27FC236}">
                <a16:creationId xmlns:a16="http://schemas.microsoft.com/office/drawing/2014/main" id="{F8A11FED-8F99-FAD7-C725-9EA6650B14AA}"/>
              </a:ext>
            </a:extLst>
          </p:cNvPr>
          <p:cNvSpPr>
            <a:spLocks noGrp="1"/>
          </p:cNvSpPr>
          <p:nvPr>
            <p:ph type="body" sz="quarter" idx="63" hasCustomPrompt="1"/>
          </p:nvPr>
        </p:nvSpPr>
        <p:spPr>
          <a:xfrm>
            <a:off x="28666515" y="2584631"/>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34" name="Group 33">
            <a:extLst>
              <a:ext uri="{FF2B5EF4-FFF2-40B4-BE49-F238E27FC236}">
                <a16:creationId xmlns:a16="http://schemas.microsoft.com/office/drawing/2014/main" id="{A809237B-6F06-00F1-BBDB-CE724FAD56C6}"/>
              </a:ext>
            </a:extLst>
          </p:cNvPr>
          <p:cNvGrpSpPr/>
          <p:nvPr/>
        </p:nvGrpSpPr>
        <p:grpSpPr>
          <a:xfrm>
            <a:off x="34061399" y="0"/>
            <a:ext cx="2514601" cy="1084107"/>
            <a:chOff x="34061399" y="0"/>
            <a:chExt cx="2514601" cy="1084107"/>
          </a:xfrm>
        </p:grpSpPr>
        <p:sp>
          <p:nvSpPr>
            <p:cNvPr id="35" name="Rectangle 34">
              <a:extLst>
                <a:ext uri="{FF2B5EF4-FFF2-40B4-BE49-F238E27FC236}">
                  <a16:creationId xmlns:a16="http://schemas.microsoft.com/office/drawing/2014/main" id="{96514FCB-C664-D619-FDE9-EB15208F8D1D}"/>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36" name="Picture 35" descr="A picture containing shape&#10;&#10;Description automatically generated">
              <a:extLst>
                <a:ext uri="{FF2B5EF4-FFF2-40B4-BE49-F238E27FC236}">
                  <a16:creationId xmlns:a16="http://schemas.microsoft.com/office/drawing/2014/main" id="{8FABC70D-3269-0110-5154-615E4CB9C6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64D44E55-8544-02A0-261B-ACB4A2D7D452}"/>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A40FFA-31F7-E827-1E1B-1A6047FB4A34}"/>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F22AC60F-E9CD-BCAF-DF11-D19E97DDD6CC}"/>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39FE0176-51F0-B780-B2DE-C08A4323FB7C}"/>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8B3E1633-00C8-0C6D-9658-E1A5408157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201469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0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4" name="Picture Placeholder 2">
            <a:extLst>
              <a:ext uri="{FF2B5EF4-FFF2-40B4-BE49-F238E27FC236}">
                <a16:creationId xmlns:a16="http://schemas.microsoft.com/office/drawing/2014/main" id="{6D1B21EC-A9FB-DE71-43FA-F54732536599}"/>
              </a:ext>
            </a:extLst>
          </p:cNvPr>
          <p:cNvSpPr>
            <a:spLocks noGrp="1"/>
          </p:cNvSpPr>
          <p:nvPr>
            <p:ph type="pic" sz="quarter" idx="24"/>
          </p:nvPr>
        </p:nvSpPr>
        <p:spPr>
          <a:xfrm>
            <a:off x="15152060"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5" name="Picture Placeholder 2">
            <a:extLst>
              <a:ext uri="{FF2B5EF4-FFF2-40B4-BE49-F238E27FC236}">
                <a16:creationId xmlns:a16="http://schemas.microsoft.com/office/drawing/2014/main" id="{F93CA876-89BE-220D-AACA-F98EB282A640}"/>
              </a:ext>
            </a:extLst>
          </p:cNvPr>
          <p:cNvSpPr>
            <a:spLocks noGrp="1"/>
          </p:cNvSpPr>
          <p:nvPr>
            <p:ph type="pic" sz="quarter" idx="20"/>
          </p:nvPr>
        </p:nvSpPr>
        <p:spPr>
          <a:xfrm>
            <a:off x="8394833"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6" name="Picture Placeholder 2">
            <a:extLst>
              <a:ext uri="{FF2B5EF4-FFF2-40B4-BE49-F238E27FC236}">
                <a16:creationId xmlns:a16="http://schemas.microsoft.com/office/drawing/2014/main" id="{B387E38B-4633-170D-16B9-FD52DEA8F911}"/>
              </a:ext>
            </a:extLst>
          </p:cNvPr>
          <p:cNvSpPr>
            <a:spLocks noGrp="1"/>
          </p:cNvSpPr>
          <p:nvPr>
            <p:ph type="pic" sz="quarter" idx="11"/>
          </p:nvPr>
        </p:nvSpPr>
        <p:spPr>
          <a:xfrm>
            <a:off x="1637606"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7" name="Text Placeholder 7">
            <a:extLst>
              <a:ext uri="{FF2B5EF4-FFF2-40B4-BE49-F238E27FC236}">
                <a16:creationId xmlns:a16="http://schemas.microsoft.com/office/drawing/2014/main" id="{81C70B53-8C26-3617-9B99-D281896C1DC3}"/>
              </a:ext>
            </a:extLst>
          </p:cNvPr>
          <p:cNvSpPr>
            <a:spLocks noGrp="1"/>
          </p:cNvSpPr>
          <p:nvPr>
            <p:ph type="body" sz="quarter" idx="12" hasCustomPrompt="1"/>
          </p:nvPr>
        </p:nvSpPr>
        <p:spPr>
          <a:xfrm>
            <a:off x="1637606" y="1897024"/>
            <a:ext cx="626363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8" name="Picture Placeholder 2">
            <a:extLst>
              <a:ext uri="{FF2B5EF4-FFF2-40B4-BE49-F238E27FC236}">
                <a16:creationId xmlns:a16="http://schemas.microsoft.com/office/drawing/2014/main" id="{4FA0019F-C6DC-A6C6-9531-BC409AB3BE03}"/>
              </a:ext>
            </a:extLst>
          </p:cNvPr>
          <p:cNvSpPr>
            <a:spLocks noGrp="1"/>
          </p:cNvSpPr>
          <p:nvPr>
            <p:ph type="pic" sz="quarter" idx="28"/>
          </p:nvPr>
        </p:nvSpPr>
        <p:spPr>
          <a:xfrm>
            <a:off x="21909287"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8" name="Text Placeholder 7">
            <a:extLst>
              <a:ext uri="{FF2B5EF4-FFF2-40B4-BE49-F238E27FC236}">
                <a16:creationId xmlns:a16="http://schemas.microsoft.com/office/drawing/2014/main" id="{9D2C4063-A686-DB2F-EB91-CDC32DC3E07C}"/>
              </a:ext>
            </a:extLst>
          </p:cNvPr>
          <p:cNvSpPr>
            <a:spLocks noGrp="1"/>
          </p:cNvSpPr>
          <p:nvPr>
            <p:ph type="body" sz="quarter" idx="30" hasCustomPrompt="1"/>
          </p:nvPr>
        </p:nvSpPr>
        <p:spPr>
          <a:xfrm>
            <a:off x="1637605" y="2655235"/>
            <a:ext cx="626364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9" name="Picture Placeholder 2">
            <a:extLst>
              <a:ext uri="{FF2B5EF4-FFF2-40B4-BE49-F238E27FC236}">
                <a16:creationId xmlns:a16="http://schemas.microsoft.com/office/drawing/2014/main" id="{E6DF3973-BFFD-0650-67B4-1FC60F39189A}"/>
              </a:ext>
            </a:extLst>
          </p:cNvPr>
          <p:cNvSpPr>
            <a:spLocks noGrp="1"/>
          </p:cNvSpPr>
          <p:nvPr>
            <p:ph type="pic" sz="quarter" idx="52"/>
          </p:nvPr>
        </p:nvSpPr>
        <p:spPr>
          <a:xfrm>
            <a:off x="28666515"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0" name="Text Placeholder 7">
            <a:extLst>
              <a:ext uri="{FF2B5EF4-FFF2-40B4-BE49-F238E27FC236}">
                <a16:creationId xmlns:a16="http://schemas.microsoft.com/office/drawing/2014/main" id="{10315198-4FB0-1605-E59B-51913EAA76D4}"/>
              </a:ext>
            </a:extLst>
          </p:cNvPr>
          <p:cNvSpPr>
            <a:spLocks noGrp="1"/>
          </p:cNvSpPr>
          <p:nvPr>
            <p:ph type="body" sz="quarter" idx="56" hasCustomPrompt="1"/>
          </p:nvPr>
        </p:nvSpPr>
        <p:spPr>
          <a:xfrm>
            <a:off x="15141913"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1" name="Text Placeholder 7">
            <a:extLst>
              <a:ext uri="{FF2B5EF4-FFF2-40B4-BE49-F238E27FC236}">
                <a16:creationId xmlns:a16="http://schemas.microsoft.com/office/drawing/2014/main" id="{6F901150-FDFD-5FC2-11BF-321E8285D8BD}"/>
              </a:ext>
            </a:extLst>
          </p:cNvPr>
          <p:cNvSpPr>
            <a:spLocks noGrp="1"/>
          </p:cNvSpPr>
          <p:nvPr>
            <p:ph type="body" sz="quarter" idx="57" hasCustomPrompt="1"/>
          </p:nvPr>
        </p:nvSpPr>
        <p:spPr>
          <a:xfrm>
            <a:off x="8391957" y="1897024"/>
            <a:ext cx="626363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2" name="Text Placeholder 7">
            <a:extLst>
              <a:ext uri="{FF2B5EF4-FFF2-40B4-BE49-F238E27FC236}">
                <a16:creationId xmlns:a16="http://schemas.microsoft.com/office/drawing/2014/main" id="{1964F185-CDC5-CE9D-251D-2E14171B9551}"/>
              </a:ext>
            </a:extLst>
          </p:cNvPr>
          <p:cNvSpPr>
            <a:spLocks noGrp="1"/>
          </p:cNvSpPr>
          <p:nvPr>
            <p:ph type="body" sz="quarter" idx="58" hasCustomPrompt="1"/>
          </p:nvPr>
        </p:nvSpPr>
        <p:spPr>
          <a:xfrm>
            <a:off x="15141913"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3" name="Text Placeholder 7">
            <a:extLst>
              <a:ext uri="{FF2B5EF4-FFF2-40B4-BE49-F238E27FC236}">
                <a16:creationId xmlns:a16="http://schemas.microsoft.com/office/drawing/2014/main" id="{D57E0C5F-9777-59E0-A228-AE8430DE78C7}"/>
              </a:ext>
            </a:extLst>
          </p:cNvPr>
          <p:cNvSpPr>
            <a:spLocks noGrp="1"/>
          </p:cNvSpPr>
          <p:nvPr>
            <p:ph type="body" sz="quarter" idx="59" hasCustomPrompt="1"/>
          </p:nvPr>
        </p:nvSpPr>
        <p:spPr>
          <a:xfrm>
            <a:off x="8391957" y="2584631"/>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5" name="Text Placeholder 7">
            <a:extLst>
              <a:ext uri="{FF2B5EF4-FFF2-40B4-BE49-F238E27FC236}">
                <a16:creationId xmlns:a16="http://schemas.microsoft.com/office/drawing/2014/main" id="{9696394F-9E7B-F98D-207D-E98E12004AA0}"/>
              </a:ext>
            </a:extLst>
          </p:cNvPr>
          <p:cNvSpPr>
            <a:spLocks noGrp="1"/>
          </p:cNvSpPr>
          <p:nvPr>
            <p:ph type="body" sz="quarter" idx="60" hasCustomPrompt="1"/>
          </p:nvPr>
        </p:nvSpPr>
        <p:spPr>
          <a:xfrm>
            <a:off x="21900662"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6" name="Text Placeholder 7">
            <a:extLst>
              <a:ext uri="{FF2B5EF4-FFF2-40B4-BE49-F238E27FC236}">
                <a16:creationId xmlns:a16="http://schemas.microsoft.com/office/drawing/2014/main" id="{C86B779E-BD1F-D554-3552-886C88AC3021}"/>
              </a:ext>
            </a:extLst>
          </p:cNvPr>
          <p:cNvSpPr>
            <a:spLocks noGrp="1"/>
          </p:cNvSpPr>
          <p:nvPr>
            <p:ph type="body" sz="quarter" idx="61" hasCustomPrompt="1"/>
          </p:nvPr>
        </p:nvSpPr>
        <p:spPr>
          <a:xfrm>
            <a:off x="21900662"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7" name="Text Placeholder 7">
            <a:extLst>
              <a:ext uri="{FF2B5EF4-FFF2-40B4-BE49-F238E27FC236}">
                <a16:creationId xmlns:a16="http://schemas.microsoft.com/office/drawing/2014/main" id="{CBF365F5-1A62-4D50-E27D-277F174D7B9B}"/>
              </a:ext>
            </a:extLst>
          </p:cNvPr>
          <p:cNvSpPr>
            <a:spLocks noGrp="1"/>
          </p:cNvSpPr>
          <p:nvPr>
            <p:ph type="body" sz="quarter" idx="62" hasCustomPrompt="1"/>
          </p:nvPr>
        </p:nvSpPr>
        <p:spPr>
          <a:xfrm>
            <a:off x="28666515" y="1897024"/>
            <a:ext cx="626390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962524B6-5167-D009-CB69-031B74C7BF82}"/>
              </a:ext>
            </a:extLst>
          </p:cNvPr>
          <p:cNvSpPr>
            <a:spLocks noGrp="1"/>
          </p:cNvSpPr>
          <p:nvPr>
            <p:ph type="body" sz="quarter" idx="63" hasCustomPrompt="1"/>
          </p:nvPr>
        </p:nvSpPr>
        <p:spPr>
          <a:xfrm>
            <a:off x="28666515" y="2584631"/>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9" name="Picture Placeholder 2">
            <a:extLst>
              <a:ext uri="{FF2B5EF4-FFF2-40B4-BE49-F238E27FC236}">
                <a16:creationId xmlns:a16="http://schemas.microsoft.com/office/drawing/2014/main" id="{298B7426-D600-8C5C-9976-7E01486FA42D}"/>
              </a:ext>
            </a:extLst>
          </p:cNvPr>
          <p:cNvSpPr>
            <a:spLocks noGrp="1"/>
          </p:cNvSpPr>
          <p:nvPr>
            <p:ph type="pic" sz="quarter" idx="64"/>
          </p:nvPr>
        </p:nvSpPr>
        <p:spPr>
          <a:xfrm>
            <a:off x="15152060"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0" name="Picture Placeholder 2">
            <a:extLst>
              <a:ext uri="{FF2B5EF4-FFF2-40B4-BE49-F238E27FC236}">
                <a16:creationId xmlns:a16="http://schemas.microsoft.com/office/drawing/2014/main" id="{A9E377DD-E97F-7797-960C-D20F58551DF3}"/>
              </a:ext>
            </a:extLst>
          </p:cNvPr>
          <p:cNvSpPr>
            <a:spLocks noGrp="1"/>
          </p:cNvSpPr>
          <p:nvPr>
            <p:ph type="pic" sz="quarter" idx="65"/>
          </p:nvPr>
        </p:nvSpPr>
        <p:spPr>
          <a:xfrm>
            <a:off x="8394833"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1" name="Picture Placeholder 2">
            <a:extLst>
              <a:ext uri="{FF2B5EF4-FFF2-40B4-BE49-F238E27FC236}">
                <a16:creationId xmlns:a16="http://schemas.microsoft.com/office/drawing/2014/main" id="{080AC593-D24D-00E5-745A-FA6F63CF30D6}"/>
              </a:ext>
            </a:extLst>
          </p:cNvPr>
          <p:cNvSpPr>
            <a:spLocks noGrp="1"/>
          </p:cNvSpPr>
          <p:nvPr>
            <p:ph type="pic" sz="quarter" idx="66"/>
          </p:nvPr>
        </p:nvSpPr>
        <p:spPr>
          <a:xfrm>
            <a:off x="1637606"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2" name="Picture Placeholder 2">
            <a:extLst>
              <a:ext uri="{FF2B5EF4-FFF2-40B4-BE49-F238E27FC236}">
                <a16:creationId xmlns:a16="http://schemas.microsoft.com/office/drawing/2014/main" id="{0985A3EE-46B6-D138-D376-03BF0F9AEE05}"/>
              </a:ext>
            </a:extLst>
          </p:cNvPr>
          <p:cNvSpPr>
            <a:spLocks noGrp="1"/>
          </p:cNvSpPr>
          <p:nvPr>
            <p:ph type="pic" sz="quarter" idx="67"/>
          </p:nvPr>
        </p:nvSpPr>
        <p:spPr>
          <a:xfrm>
            <a:off x="21909287"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3" name="Picture Placeholder 2">
            <a:extLst>
              <a:ext uri="{FF2B5EF4-FFF2-40B4-BE49-F238E27FC236}">
                <a16:creationId xmlns:a16="http://schemas.microsoft.com/office/drawing/2014/main" id="{3F50E89C-D144-42E1-43EF-79AA17014D88}"/>
              </a:ext>
            </a:extLst>
          </p:cNvPr>
          <p:cNvSpPr>
            <a:spLocks noGrp="1"/>
          </p:cNvSpPr>
          <p:nvPr>
            <p:ph type="pic" sz="quarter" idx="68"/>
          </p:nvPr>
        </p:nvSpPr>
        <p:spPr>
          <a:xfrm>
            <a:off x="28666515"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4" name="Text Placeholder 7">
            <a:extLst>
              <a:ext uri="{FF2B5EF4-FFF2-40B4-BE49-F238E27FC236}">
                <a16:creationId xmlns:a16="http://schemas.microsoft.com/office/drawing/2014/main" id="{CA59DC0B-0E35-66BA-D2A9-5A171372A939}"/>
              </a:ext>
            </a:extLst>
          </p:cNvPr>
          <p:cNvSpPr>
            <a:spLocks noGrp="1"/>
          </p:cNvSpPr>
          <p:nvPr>
            <p:ph type="body" sz="quarter" idx="69" hasCustomPrompt="1"/>
          </p:nvPr>
        </p:nvSpPr>
        <p:spPr>
          <a:xfrm>
            <a:off x="1637606" y="14274088"/>
            <a:ext cx="626363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1" name="Text Placeholder 7">
            <a:extLst>
              <a:ext uri="{FF2B5EF4-FFF2-40B4-BE49-F238E27FC236}">
                <a16:creationId xmlns:a16="http://schemas.microsoft.com/office/drawing/2014/main" id="{49628C75-CF4F-258F-9A67-8F825D4D85AB}"/>
              </a:ext>
            </a:extLst>
          </p:cNvPr>
          <p:cNvSpPr>
            <a:spLocks noGrp="1"/>
          </p:cNvSpPr>
          <p:nvPr>
            <p:ph type="body" sz="quarter" idx="70" hasCustomPrompt="1"/>
          </p:nvPr>
        </p:nvSpPr>
        <p:spPr>
          <a:xfrm>
            <a:off x="1637605" y="14961695"/>
            <a:ext cx="626364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2" name="Text Placeholder 7">
            <a:extLst>
              <a:ext uri="{FF2B5EF4-FFF2-40B4-BE49-F238E27FC236}">
                <a16:creationId xmlns:a16="http://schemas.microsoft.com/office/drawing/2014/main" id="{3C51AE03-20F2-081E-B061-07708A562F27}"/>
              </a:ext>
            </a:extLst>
          </p:cNvPr>
          <p:cNvSpPr>
            <a:spLocks noGrp="1"/>
          </p:cNvSpPr>
          <p:nvPr>
            <p:ph type="body" sz="quarter" idx="71" hasCustomPrompt="1"/>
          </p:nvPr>
        </p:nvSpPr>
        <p:spPr>
          <a:xfrm>
            <a:off x="15141913" y="14319257"/>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3" name="Text Placeholder 7">
            <a:extLst>
              <a:ext uri="{FF2B5EF4-FFF2-40B4-BE49-F238E27FC236}">
                <a16:creationId xmlns:a16="http://schemas.microsoft.com/office/drawing/2014/main" id="{ECCF7B72-B3E3-C659-19F6-E265F51422BE}"/>
              </a:ext>
            </a:extLst>
          </p:cNvPr>
          <p:cNvSpPr>
            <a:spLocks noGrp="1"/>
          </p:cNvSpPr>
          <p:nvPr>
            <p:ph type="body" sz="quarter" idx="72" hasCustomPrompt="1"/>
          </p:nvPr>
        </p:nvSpPr>
        <p:spPr>
          <a:xfrm>
            <a:off x="8391957" y="14319257"/>
            <a:ext cx="626363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4" name="Text Placeholder 7">
            <a:extLst>
              <a:ext uri="{FF2B5EF4-FFF2-40B4-BE49-F238E27FC236}">
                <a16:creationId xmlns:a16="http://schemas.microsoft.com/office/drawing/2014/main" id="{20BB3925-4BE3-26D3-7FFC-0A10052F02A4}"/>
              </a:ext>
            </a:extLst>
          </p:cNvPr>
          <p:cNvSpPr>
            <a:spLocks noGrp="1"/>
          </p:cNvSpPr>
          <p:nvPr>
            <p:ph type="body" sz="quarter" idx="73" hasCustomPrompt="1"/>
          </p:nvPr>
        </p:nvSpPr>
        <p:spPr>
          <a:xfrm>
            <a:off x="15141913" y="14961695"/>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5" name="Text Placeholder 7">
            <a:extLst>
              <a:ext uri="{FF2B5EF4-FFF2-40B4-BE49-F238E27FC236}">
                <a16:creationId xmlns:a16="http://schemas.microsoft.com/office/drawing/2014/main" id="{77759BB8-38ED-2A9C-6BCC-7F76E0AA802C}"/>
              </a:ext>
            </a:extLst>
          </p:cNvPr>
          <p:cNvSpPr>
            <a:spLocks noGrp="1"/>
          </p:cNvSpPr>
          <p:nvPr>
            <p:ph type="body" sz="quarter" idx="74" hasCustomPrompt="1"/>
          </p:nvPr>
        </p:nvSpPr>
        <p:spPr>
          <a:xfrm>
            <a:off x="8391957" y="14961695"/>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6" name="Text Placeholder 7">
            <a:extLst>
              <a:ext uri="{FF2B5EF4-FFF2-40B4-BE49-F238E27FC236}">
                <a16:creationId xmlns:a16="http://schemas.microsoft.com/office/drawing/2014/main" id="{EB5D72B5-5D0D-E4F4-A83A-027D82B84E8F}"/>
              </a:ext>
            </a:extLst>
          </p:cNvPr>
          <p:cNvSpPr>
            <a:spLocks noGrp="1"/>
          </p:cNvSpPr>
          <p:nvPr>
            <p:ph type="body" sz="quarter" idx="75" hasCustomPrompt="1"/>
          </p:nvPr>
        </p:nvSpPr>
        <p:spPr>
          <a:xfrm>
            <a:off x="21900662" y="14319257"/>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7" name="Text Placeholder 7">
            <a:extLst>
              <a:ext uri="{FF2B5EF4-FFF2-40B4-BE49-F238E27FC236}">
                <a16:creationId xmlns:a16="http://schemas.microsoft.com/office/drawing/2014/main" id="{518591BD-B0CC-B55B-29C0-8D8387DCE728}"/>
              </a:ext>
            </a:extLst>
          </p:cNvPr>
          <p:cNvSpPr>
            <a:spLocks noGrp="1"/>
          </p:cNvSpPr>
          <p:nvPr>
            <p:ph type="body" sz="quarter" idx="76" hasCustomPrompt="1"/>
          </p:nvPr>
        </p:nvSpPr>
        <p:spPr>
          <a:xfrm>
            <a:off x="21900662" y="14961695"/>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8" name="Text Placeholder 7">
            <a:extLst>
              <a:ext uri="{FF2B5EF4-FFF2-40B4-BE49-F238E27FC236}">
                <a16:creationId xmlns:a16="http://schemas.microsoft.com/office/drawing/2014/main" id="{061414DF-F8DB-0892-6DF6-A8E58CCCFB5D}"/>
              </a:ext>
            </a:extLst>
          </p:cNvPr>
          <p:cNvSpPr>
            <a:spLocks noGrp="1"/>
          </p:cNvSpPr>
          <p:nvPr>
            <p:ph type="body" sz="quarter" idx="77" hasCustomPrompt="1"/>
          </p:nvPr>
        </p:nvSpPr>
        <p:spPr>
          <a:xfrm>
            <a:off x="28666515" y="14319257"/>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9" name="Text Placeholder 7">
            <a:extLst>
              <a:ext uri="{FF2B5EF4-FFF2-40B4-BE49-F238E27FC236}">
                <a16:creationId xmlns:a16="http://schemas.microsoft.com/office/drawing/2014/main" id="{36EEF9C7-1E0C-E2C6-0EF8-1148A85667E0}"/>
              </a:ext>
            </a:extLst>
          </p:cNvPr>
          <p:cNvSpPr>
            <a:spLocks noGrp="1"/>
          </p:cNvSpPr>
          <p:nvPr>
            <p:ph type="body" sz="quarter" idx="78" hasCustomPrompt="1"/>
          </p:nvPr>
        </p:nvSpPr>
        <p:spPr>
          <a:xfrm>
            <a:off x="28666515" y="14961695"/>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 name="Group 1">
            <a:extLst>
              <a:ext uri="{FF2B5EF4-FFF2-40B4-BE49-F238E27FC236}">
                <a16:creationId xmlns:a16="http://schemas.microsoft.com/office/drawing/2014/main" id="{3EFA73DE-CB94-3E83-7CCE-37D4989FFCED}"/>
              </a:ext>
            </a:extLst>
          </p:cNvPr>
          <p:cNvGrpSpPr/>
          <p:nvPr/>
        </p:nvGrpSpPr>
        <p:grpSpPr>
          <a:xfrm>
            <a:off x="34061399" y="0"/>
            <a:ext cx="2514601" cy="1084107"/>
            <a:chOff x="34061399" y="0"/>
            <a:chExt cx="2514601" cy="1084107"/>
          </a:xfrm>
        </p:grpSpPr>
        <p:sp>
          <p:nvSpPr>
            <p:cNvPr id="41" name="Rectangle 40">
              <a:extLst>
                <a:ext uri="{FF2B5EF4-FFF2-40B4-BE49-F238E27FC236}">
                  <a16:creationId xmlns:a16="http://schemas.microsoft.com/office/drawing/2014/main" id="{3B2D36DA-6AE0-7209-8488-CD56CF697708}"/>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3" name="Picture 42" descr="A picture containing shape&#10;&#10;Description automatically generated">
              <a:extLst>
                <a:ext uri="{FF2B5EF4-FFF2-40B4-BE49-F238E27FC236}">
                  <a16:creationId xmlns:a16="http://schemas.microsoft.com/office/drawing/2014/main" id="{782002C1-86DD-46E6-965D-BC2C7425B4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3" name="Straight Connector 2">
            <a:extLst>
              <a:ext uri="{FF2B5EF4-FFF2-40B4-BE49-F238E27FC236}">
                <a16:creationId xmlns:a16="http://schemas.microsoft.com/office/drawing/2014/main" id="{8593939E-348A-4870-3EB5-01BAF0A08F64}"/>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DC0B175-2AB5-EA68-3382-6EDD8C7AE82B}"/>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5" name="Group 4">
            <a:extLst>
              <a:ext uri="{FF2B5EF4-FFF2-40B4-BE49-F238E27FC236}">
                <a16:creationId xmlns:a16="http://schemas.microsoft.com/office/drawing/2014/main" id="{360274AB-447C-98D3-783B-B0A389E18CF3}"/>
              </a:ext>
            </a:extLst>
          </p:cNvPr>
          <p:cNvGrpSpPr/>
          <p:nvPr userDrawn="1"/>
        </p:nvGrpSpPr>
        <p:grpSpPr>
          <a:xfrm>
            <a:off x="34061399" y="0"/>
            <a:ext cx="2514601" cy="1084107"/>
            <a:chOff x="34061399" y="0"/>
            <a:chExt cx="2514601" cy="1084107"/>
          </a:xfrm>
        </p:grpSpPr>
        <p:sp>
          <p:nvSpPr>
            <p:cNvPr id="6" name="Rectangle 5">
              <a:extLst>
                <a:ext uri="{FF2B5EF4-FFF2-40B4-BE49-F238E27FC236}">
                  <a16:creationId xmlns:a16="http://schemas.microsoft.com/office/drawing/2014/main" id="{DFBDB54B-94DB-EDBB-CDFE-76F5D056F24C}"/>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7" name="Picture 6" descr="A picture containing shape&#10;&#10;Description automatically generated">
              <a:extLst>
                <a:ext uri="{FF2B5EF4-FFF2-40B4-BE49-F238E27FC236}">
                  <a16:creationId xmlns:a16="http://schemas.microsoft.com/office/drawing/2014/main" id="{580F226C-C110-A138-62CC-2B91826D7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45886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 of video/demo</a:t>
            </a:r>
          </a:p>
        </p:txBody>
      </p:sp>
      <p:pic>
        <p:nvPicPr>
          <p:cNvPr id="2" name="Picture 1">
            <a:extLst>
              <a:ext uri="{FF2B5EF4-FFF2-40B4-BE49-F238E27FC236}">
                <a16:creationId xmlns:a16="http://schemas.microsoft.com/office/drawing/2014/main" id="{0050540A-7CD4-2828-8101-BD5476A7C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Tree>
    <p:extLst>
      <p:ext uri="{BB962C8B-B14F-4D97-AF65-F5344CB8AC3E}">
        <p14:creationId xmlns:p14="http://schemas.microsoft.com/office/powerpoint/2010/main" val="503796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3525831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dirty="0"/>
              <a:t>Click to add video</a:t>
            </a:r>
          </a:p>
        </p:txBody>
      </p:sp>
      <p:sp>
        <p:nvSpPr>
          <p:cNvPr id="2" name="Rectangle 1">
            <a:extLst>
              <a:ext uri="{FF2B5EF4-FFF2-40B4-BE49-F238E27FC236}">
                <a16:creationId xmlns:a16="http://schemas.microsoft.com/office/drawing/2014/main" id="{0E6F5FA6-49C5-D0C4-2B7B-CB117ED74CA2}"/>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462151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 LONG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3" name="Text Placeholder 4">
            <a:extLst>
              <a:ext uri="{FF2B5EF4-FFF2-40B4-BE49-F238E27FC236}">
                <a16:creationId xmlns:a16="http://schemas.microsoft.com/office/drawing/2014/main" id="{F26D4B9E-06E4-79B6-32C5-11909387A75E}"/>
              </a:ext>
            </a:extLst>
          </p:cNvPr>
          <p:cNvSpPr>
            <a:spLocks noGrp="1"/>
          </p:cNvSpPr>
          <p:nvPr>
            <p:ph type="body" sz="quarter" idx="13" hasCustomPrompt="1"/>
          </p:nvPr>
        </p:nvSpPr>
        <p:spPr>
          <a:xfrm>
            <a:off x="6158753" y="1463471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 Quote source</a:t>
            </a:r>
          </a:p>
        </p:txBody>
      </p:sp>
      <p:sp>
        <p:nvSpPr>
          <p:cNvPr id="24" name="Text Placeholder 4">
            <a:extLst>
              <a:ext uri="{FF2B5EF4-FFF2-40B4-BE49-F238E27FC236}">
                <a16:creationId xmlns:a16="http://schemas.microsoft.com/office/drawing/2014/main" id="{FB813065-2E49-0E5F-0857-6E6D15B25877}"/>
              </a:ext>
            </a:extLst>
          </p:cNvPr>
          <p:cNvSpPr>
            <a:spLocks noGrp="1"/>
          </p:cNvSpPr>
          <p:nvPr>
            <p:ph type="body" sz="quarter" idx="14" hasCustomPrompt="1"/>
          </p:nvPr>
        </p:nvSpPr>
        <p:spPr>
          <a:xfrm>
            <a:off x="6158754" y="690635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add quote</a:t>
            </a:r>
          </a:p>
        </p:txBody>
      </p:sp>
      <p:sp>
        <p:nvSpPr>
          <p:cNvPr id="25" name="TextBox 24">
            <a:extLst>
              <a:ext uri="{FF2B5EF4-FFF2-40B4-BE49-F238E27FC236}">
                <a16:creationId xmlns:a16="http://schemas.microsoft.com/office/drawing/2014/main" id="{0E3AB51B-6576-2407-EADC-1F10EFB91ADD}"/>
              </a:ext>
            </a:extLst>
          </p:cNvPr>
          <p:cNvSpPr txBox="1"/>
          <p:nvPr/>
        </p:nvSpPr>
        <p:spPr>
          <a:xfrm rot="10800000">
            <a:off x="17582278" y="13476815"/>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546BD1E2-CE6D-6688-0584-9A2955FE408E}"/>
              </a:ext>
            </a:extLst>
          </p:cNvPr>
          <p:cNvCxnSpPr>
            <a:cxnSpLocks/>
          </p:cNvCxnSpPr>
          <p:nvPr/>
        </p:nvCxnSpPr>
        <p:spPr>
          <a:xfrm>
            <a:off x="6158753"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3FC36B-1A07-1145-6E8D-04ACFA6D494B}"/>
              </a:ext>
            </a:extLst>
          </p:cNvPr>
          <p:cNvCxnSpPr>
            <a:cxnSpLocks/>
          </p:cNvCxnSpPr>
          <p:nvPr/>
        </p:nvCxnSpPr>
        <p:spPr>
          <a:xfrm>
            <a:off x="19022336"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8842FDB-FDE6-5E7F-7B79-1A99C3156DB1}"/>
              </a:ext>
            </a:extLst>
          </p:cNvPr>
          <p:cNvGrpSpPr/>
          <p:nvPr/>
        </p:nvGrpSpPr>
        <p:grpSpPr>
          <a:xfrm>
            <a:off x="6158753" y="4996959"/>
            <a:ext cx="24258494" cy="4508927"/>
            <a:chOff x="6158753" y="6234204"/>
            <a:chExt cx="24258494" cy="4508927"/>
          </a:xfrm>
        </p:grpSpPr>
        <p:sp>
          <p:nvSpPr>
            <p:cNvPr id="29" name="TextBox 28">
              <a:extLst>
                <a:ext uri="{FF2B5EF4-FFF2-40B4-BE49-F238E27FC236}">
                  <a16:creationId xmlns:a16="http://schemas.microsoft.com/office/drawing/2014/main" id="{578141CA-E027-D902-683A-1667C29F1FAC}"/>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1DDB5846-7BC9-957E-F577-9E514F97096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6C089-7008-374C-948F-79A6B94EB3A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CC2F930-F1E7-DC8F-6269-1EBF8D915803}"/>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 name="Picture 3">
            <a:extLst>
              <a:ext uri="{FF2B5EF4-FFF2-40B4-BE49-F238E27FC236}">
                <a16:creationId xmlns:a16="http://schemas.microsoft.com/office/drawing/2014/main" id="{C17A2844-0F83-6E11-A5FC-2FCC7B7E4D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5" name="Picture 4">
            <a:extLst>
              <a:ext uri="{FF2B5EF4-FFF2-40B4-BE49-F238E27FC236}">
                <a16:creationId xmlns:a16="http://schemas.microsoft.com/office/drawing/2014/main" id="{79F722A5-D636-E3C1-5FFB-8D5B430B0D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7" name="Rectangle 6">
            <a:extLst>
              <a:ext uri="{FF2B5EF4-FFF2-40B4-BE49-F238E27FC236}">
                <a16:creationId xmlns:a16="http://schemas.microsoft.com/office/drawing/2014/main" id="{A94DA818-D80E-61B5-EA06-9A9641556848}"/>
              </a:ext>
            </a:extLst>
          </p:cNvPr>
          <p:cNvSpPr/>
          <p:nvPr userDrawn="1"/>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DFF10D47-EDE9-5864-C534-D983C4E7D661}"/>
              </a:ext>
            </a:extLst>
          </p:cNvPr>
          <p:cNvSpPr/>
          <p:nvPr userDrawn="1"/>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extBox 9">
            <a:extLst>
              <a:ext uri="{FF2B5EF4-FFF2-40B4-BE49-F238E27FC236}">
                <a16:creationId xmlns:a16="http://schemas.microsoft.com/office/drawing/2014/main" id="{1F280423-E34F-C1BB-56E4-E55E136D85E8}"/>
              </a:ext>
            </a:extLst>
          </p:cNvPr>
          <p:cNvSpPr txBox="1"/>
          <p:nvPr userDrawn="1"/>
        </p:nvSpPr>
        <p:spPr>
          <a:xfrm rot="10800000">
            <a:off x="17582278" y="13476815"/>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244C8DD1-BF82-A94F-BB3F-B9BC58A705B2}"/>
              </a:ext>
            </a:extLst>
          </p:cNvPr>
          <p:cNvCxnSpPr>
            <a:cxnSpLocks/>
          </p:cNvCxnSpPr>
          <p:nvPr userDrawn="1"/>
        </p:nvCxnSpPr>
        <p:spPr>
          <a:xfrm>
            <a:off x="6158753"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F7C584-6F50-1C73-F302-FDBF84D23D88}"/>
              </a:ext>
            </a:extLst>
          </p:cNvPr>
          <p:cNvCxnSpPr>
            <a:cxnSpLocks/>
          </p:cNvCxnSpPr>
          <p:nvPr userDrawn="1"/>
        </p:nvCxnSpPr>
        <p:spPr>
          <a:xfrm>
            <a:off x="19022336"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63DCE57-0A77-95E9-EDD1-0DC2B7A7A785}"/>
              </a:ext>
            </a:extLst>
          </p:cNvPr>
          <p:cNvGrpSpPr/>
          <p:nvPr userDrawn="1"/>
        </p:nvGrpSpPr>
        <p:grpSpPr>
          <a:xfrm>
            <a:off x="6158753" y="4996959"/>
            <a:ext cx="24258494" cy="4508927"/>
            <a:chOff x="6158753" y="6234204"/>
            <a:chExt cx="24258494" cy="4508927"/>
          </a:xfrm>
        </p:grpSpPr>
        <p:sp>
          <p:nvSpPr>
            <p:cNvPr id="16" name="TextBox 15">
              <a:extLst>
                <a:ext uri="{FF2B5EF4-FFF2-40B4-BE49-F238E27FC236}">
                  <a16:creationId xmlns:a16="http://schemas.microsoft.com/office/drawing/2014/main" id="{BBDF1AE3-C11B-172C-43EA-4E645AB55D32}"/>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24559B0F-DCD9-62AE-2AFF-17D28D01A8AA}"/>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175B8A-860C-0317-B9C9-5C8CAB775E2B}"/>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53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Key Statement - LONG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3" name="Text Placeholder 4">
            <a:extLst>
              <a:ext uri="{FF2B5EF4-FFF2-40B4-BE49-F238E27FC236}">
                <a16:creationId xmlns:a16="http://schemas.microsoft.com/office/drawing/2014/main" id="{F26D4B9E-06E4-79B6-32C5-11909387A75E}"/>
              </a:ext>
            </a:extLst>
          </p:cNvPr>
          <p:cNvSpPr>
            <a:spLocks noGrp="1"/>
          </p:cNvSpPr>
          <p:nvPr>
            <p:ph type="body" sz="quarter" idx="13" hasCustomPrompt="1"/>
          </p:nvPr>
        </p:nvSpPr>
        <p:spPr>
          <a:xfrm>
            <a:off x="6158753" y="1463471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 Quote source</a:t>
            </a:r>
          </a:p>
        </p:txBody>
      </p:sp>
      <p:sp>
        <p:nvSpPr>
          <p:cNvPr id="24" name="Text Placeholder 4">
            <a:extLst>
              <a:ext uri="{FF2B5EF4-FFF2-40B4-BE49-F238E27FC236}">
                <a16:creationId xmlns:a16="http://schemas.microsoft.com/office/drawing/2014/main" id="{FB813065-2E49-0E5F-0857-6E6D15B25877}"/>
              </a:ext>
            </a:extLst>
          </p:cNvPr>
          <p:cNvSpPr>
            <a:spLocks noGrp="1"/>
          </p:cNvSpPr>
          <p:nvPr>
            <p:ph type="body" sz="quarter" idx="14" hasCustomPrompt="1"/>
          </p:nvPr>
        </p:nvSpPr>
        <p:spPr>
          <a:xfrm>
            <a:off x="6158754" y="690635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add quote</a:t>
            </a:r>
          </a:p>
        </p:txBody>
      </p:sp>
      <p:sp>
        <p:nvSpPr>
          <p:cNvPr id="25" name="TextBox 24">
            <a:extLst>
              <a:ext uri="{FF2B5EF4-FFF2-40B4-BE49-F238E27FC236}">
                <a16:creationId xmlns:a16="http://schemas.microsoft.com/office/drawing/2014/main" id="{0E3AB51B-6576-2407-EADC-1F10EFB91ADD}"/>
              </a:ext>
            </a:extLst>
          </p:cNvPr>
          <p:cNvSpPr txBox="1"/>
          <p:nvPr/>
        </p:nvSpPr>
        <p:spPr>
          <a:xfrm rot="10800000">
            <a:off x="17582278" y="13476815"/>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546BD1E2-CE6D-6688-0584-9A2955FE408E}"/>
              </a:ext>
            </a:extLst>
          </p:cNvPr>
          <p:cNvCxnSpPr>
            <a:cxnSpLocks/>
          </p:cNvCxnSpPr>
          <p:nvPr/>
        </p:nvCxnSpPr>
        <p:spPr>
          <a:xfrm>
            <a:off x="6158753"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3FC36B-1A07-1145-6E8D-04ACFA6D494B}"/>
              </a:ext>
            </a:extLst>
          </p:cNvPr>
          <p:cNvCxnSpPr>
            <a:cxnSpLocks/>
          </p:cNvCxnSpPr>
          <p:nvPr/>
        </p:nvCxnSpPr>
        <p:spPr>
          <a:xfrm>
            <a:off x="19022336"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8842FDB-FDE6-5E7F-7B79-1A99C3156DB1}"/>
              </a:ext>
            </a:extLst>
          </p:cNvPr>
          <p:cNvGrpSpPr/>
          <p:nvPr/>
        </p:nvGrpSpPr>
        <p:grpSpPr>
          <a:xfrm>
            <a:off x="6158753" y="4996959"/>
            <a:ext cx="24258494" cy="4508927"/>
            <a:chOff x="6158753" y="6234204"/>
            <a:chExt cx="24258494" cy="4508927"/>
          </a:xfrm>
        </p:grpSpPr>
        <p:sp>
          <p:nvSpPr>
            <p:cNvPr id="29" name="TextBox 28">
              <a:extLst>
                <a:ext uri="{FF2B5EF4-FFF2-40B4-BE49-F238E27FC236}">
                  <a16:creationId xmlns:a16="http://schemas.microsoft.com/office/drawing/2014/main" id="{578141CA-E027-D902-683A-1667C29F1FAC}"/>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1DDB5846-7BC9-957E-F577-9E514F97096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6C089-7008-374C-948F-79A6B94EB3A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CC2F930-F1E7-DC8F-6269-1EBF8D915803}"/>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 name="Picture 3">
            <a:extLst>
              <a:ext uri="{FF2B5EF4-FFF2-40B4-BE49-F238E27FC236}">
                <a16:creationId xmlns:a16="http://schemas.microsoft.com/office/drawing/2014/main" id="{C17A2844-0F83-6E11-A5FC-2FCC7B7E4D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5" name="Picture 4">
            <a:extLst>
              <a:ext uri="{FF2B5EF4-FFF2-40B4-BE49-F238E27FC236}">
                <a16:creationId xmlns:a16="http://schemas.microsoft.com/office/drawing/2014/main" id="{79F722A5-D636-E3C1-5FFB-8D5B430B0D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7" name="Rectangle 6">
            <a:extLst>
              <a:ext uri="{FF2B5EF4-FFF2-40B4-BE49-F238E27FC236}">
                <a16:creationId xmlns:a16="http://schemas.microsoft.com/office/drawing/2014/main" id="{A94DA818-D80E-61B5-EA06-9A9641556848}"/>
              </a:ext>
            </a:extLst>
          </p:cNvPr>
          <p:cNvSpPr/>
          <p:nvPr userDrawn="1"/>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DFF10D47-EDE9-5864-C534-D983C4E7D661}"/>
              </a:ext>
            </a:extLst>
          </p:cNvPr>
          <p:cNvSpPr/>
          <p:nvPr userDrawn="1"/>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cxnSp>
        <p:nvCxnSpPr>
          <p:cNvPr id="14" name="Straight Connector 13">
            <a:extLst>
              <a:ext uri="{FF2B5EF4-FFF2-40B4-BE49-F238E27FC236}">
                <a16:creationId xmlns:a16="http://schemas.microsoft.com/office/drawing/2014/main" id="{91F7C584-6F50-1C73-F302-FDBF84D23D88}"/>
              </a:ext>
            </a:extLst>
          </p:cNvPr>
          <p:cNvCxnSpPr>
            <a:cxnSpLocks/>
          </p:cNvCxnSpPr>
          <p:nvPr userDrawn="1"/>
        </p:nvCxnSpPr>
        <p:spPr>
          <a:xfrm>
            <a:off x="6597334" y="14213372"/>
            <a:ext cx="24258494"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63DCE57-0A77-95E9-EDD1-0DC2B7A7A785}"/>
              </a:ext>
            </a:extLst>
          </p:cNvPr>
          <p:cNvGrpSpPr/>
          <p:nvPr userDrawn="1"/>
        </p:nvGrpSpPr>
        <p:grpSpPr>
          <a:xfrm>
            <a:off x="6158753" y="4996959"/>
            <a:ext cx="24258494" cy="3170099"/>
            <a:chOff x="6158753" y="6234204"/>
            <a:chExt cx="24258494" cy="3170099"/>
          </a:xfrm>
        </p:grpSpPr>
        <p:sp>
          <p:nvSpPr>
            <p:cNvPr id="16" name="TextBox 15">
              <a:extLst>
                <a:ext uri="{FF2B5EF4-FFF2-40B4-BE49-F238E27FC236}">
                  <a16:creationId xmlns:a16="http://schemas.microsoft.com/office/drawing/2014/main" id="{BBDF1AE3-C11B-172C-43EA-4E645AB55D32}"/>
                </a:ext>
              </a:extLst>
            </p:cNvPr>
            <p:cNvSpPr txBox="1"/>
            <p:nvPr userDrawn="1"/>
          </p:nvSpPr>
          <p:spPr>
            <a:xfrm>
              <a:off x="17849418" y="6234204"/>
              <a:ext cx="877163" cy="3170099"/>
            </a:xfrm>
            <a:prstGeom prst="rect">
              <a:avLst/>
            </a:prstGeom>
            <a:noFill/>
          </p:spPr>
          <p:txBody>
            <a:bodyPr wrap="none" rtlCol="0">
              <a:spAutoFit/>
            </a:bodyPr>
            <a:lstStyle/>
            <a:p>
              <a:pPr algn="ctr"/>
              <a:r>
                <a:rPr lang="en-US" sz="20000" dirty="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24559B0F-DCD9-62AE-2AFF-17D28D01A8AA}"/>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175B8A-860C-0317-B9C9-5C8CAB775E2B}"/>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1559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 SHORT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Text Placeholder 4">
            <a:extLst>
              <a:ext uri="{FF2B5EF4-FFF2-40B4-BE49-F238E27FC236}">
                <a16:creationId xmlns:a16="http://schemas.microsoft.com/office/drawing/2014/main" id="{F88F578A-9027-1B83-EA9B-9C3A615FCD22}"/>
              </a:ext>
            </a:extLst>
          </p:cNvPr>
          <p:cNvSpPr>
            <a:spLocks noGrp="1"/>
          </p:cNvSpPr>
          <p:nvPr>
            <p:ph type="body" sz="quarter" idx="13" hasCustomPrompt="1"/>
          </p:nvPr>
        </p:nvSpPr>
        <p:spPr>
          <a:xfrm>
            <a:off x="6158753" y="12875952"/>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 Quote source</a:t>
            </a:r>
          </a:p>
        </p:txBody>
      </p:sp>
      <p:sp>
        <p:nvSpPr>
          <p:cNvPr id="18" name="Text Placeholder 4">
            <a:extLst>
              <a:ext uri="{FF2B5EF4-FFF2-40B4-BE49-F238E27FC236}">
                <a16:creationId xmlns:a16="http://schemas.microsoft.com/office/drawing/2014/main" id="{63210519-0067-2C0F-62E9-5F65AC56F48B}"/>
              </a:ext>
            </a:extLst>
          </p:cNvPr>
          <p:cNvSpPr>
            <a:spLocks noGrp="1"/>
          </p:cNvSpPr>
          <p:nvPr>
            <p:ph type="body" sz="quarter" idx="14" hasCustomPrompt="1"/>
          </p:nvPr>
        </p:nvSpPr>
        <p:spPr>
          <a:xfrm>
            <a:off x="6158754" y="8051173"/>
            <a:ext cx="24258494" cy="4403224"/>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add quote</a:t>
            </a:r>
          </a:p>
        </p:txBody>
      </p:sp>
      <p:grpSp>
        <p:nvGrpSpPr>
          <p:cNvPr id="19" name="Group 18">
            <a:extLst>
              <a:ext uri="{FF2B5EF4-FFF2-40B4-BE49-F238E27FC236}">
                <a16:creationId xmlns:a16="http://schemas.microsoft.com/office/drawing/2014/main" id="{E282E0F9-288A-90DE-BB74-628A1359AC3E}"/>
              </a:ext>
            </a:extLst>
          </p:cNvPr>
          <p:cNvGrpSpPr/>
          <p:nvPr/>
        </p:nvGrpSpPr>
        <p:grpSpPr>
          <a:xfrm>
            <a:off x="6158753" y="6264684"/>
            <a:ext cx="24258494" cy="10102852"/>
            <a:chOff x="6158753" y="6264684"/>
            <a:chExt cx="24258494" cy="10102852"/>
          </a:xfrm>
        </p:grpSpPr>
        <p:grpSp>
          <p:nvGrpSpPr>
            <p:cNvPr id="20" name="Group 19">
              <a:extLst>
                <a:ext uri="{FF2B5EF4-FFF2-40B4-BE49-F238E27FC236}">
                  <a16:creationId xmlns:a16="http://schemas.microsoft.com/office/drawing/2014/main" id="{17C93DBF-D2D6-8083-19B0-AF30804DA58C}"/>
                </a:ext>
              </a:extLst>
            </p:cNvPr>
            <p:cNvGrpSpPr/>
            <p:nvPr userDrawn="1"/>
          </p:nvGrpSpPr>
          <p:grpSpPr>
            <a:xfrm>
              <a:off x="17553664" y="6264684"/>
              <a:ext cx="1497286" cy="10102852"/>
              <a:chOff x="17553664" y="5634063"/>
              <a:chExt cx="1497286" cy="10102852"/>
            </a:xfrm>
          </p:grpSpPr>
          <p:sp>
            <p:nvSpPr>
              <p:cNvPr id="35" name="TextBox 34">
                <a:extLst>
                  <a:ext uri="{FF2B5EF4-FFF2-40B4-BE49-F238E27FC236}">
                    <a16:creationId xmlns:a16="http://schemas.microsoft.com/office/drawing/2014/main" id="{1E8DD94C-355B-A033-C107-A15F252ED4E9}"/>
                  </a:ext>
                </a:extLst>
              </p:cNvPr>
              <p:cNvSpPr txBox="1"/>
              <p:nvPr/>
            </p:nvSpPr>
            <p:spPr>
              <a:xfrm>
                <a:off x="17553664" y="5634063"/>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sp>
            <p:nvSpPr>
              <p:cNvPr id="36" name="TextBox 35">
                <a:extLst>
                  <a:ext uri="{FF2B5EF4-FFF2-40B4-BE49-F238E27FC236}">
                    <a16:creationId xmlns:a16="http://schemas.microsoft.com/office/drawing/2014/main" id="{0953008A-080C-E6EB-F461-AAEE45CA3F36}"/>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grpSp>
        <p:cxnSp>
          <p:nvCxnSpPr>
            <p:cNvPr id="21" name="Straight Connector 20">
              <a:extLst>
                <a:ext uri="{FF2B5EF4-FFF2-40B4-BE49-F238E27FC236}">
                  <a16:creationId xmlns:a16="http://schemas.microsoft.com/office/drawing/2014/main" id="{5CA9062D-3F8E-0EB7-7655-3FE2E71A904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E2AF76-DB4B-F5A7-4606-B9F28CFDFBBF}"/>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72D99F-325B-F312-0F24-EB70E5069E00}"/>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1431FB-5B38-A226-873D-9860A5EFE692}"/>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9EB144EA-813D-C376-ED6D-205EF1862DEB}"/>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 name="Picture 3">
            <a:extLst>
              <a:ext uri="{FF2B5EF4-FFF2-40B4-BE49-F238E27FC236}">
                <a16:creationId xmlns:a16="http://schemas.microsoft.com/office/drawing/2014/main" id="{1E1DA81B-ADA4-8777-377C-A28C4023CC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5" name="Picture 4">
            <a:extLst>
              <a:ext uri="{FF2B5EF4-FFF2-40B4-BE49-F238E27FC236}">
                <a16:creationId xmlns:a16="http://schemas.microsoft.com/office/drawing/2014/main" id="{3A5AACBA-DA12-BC3F-CB59-A7DF2F2E99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7" name="Rectangle 6">
            <a:extLst>
              <a:ext uri="{FF2B5EF4-FFF2-40B4-BE49-F238E27FC236}">
                <a16:creationId xmlns:a16="http://schemas.microsoft.com/office/drawing/2014/main" id="{2ADFB831-AEE5-AC37-CE59-B429CE9C9768}"/>
              </a:ext>
            </a:extLst>
          </p:cNvPr>
          <p:cNvSpPr/>
          <p:nvPr userDrawn="1"/>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70D5B349-64A8-92D9-55C4-7D3BC81C38E9}"/>
              </a:ext>
            </a:extLst>
          </p:cNvPr>
          <p:cNvSpPr/>
          <p:nvPr userDrawn="1"/>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0" name="Group 9">
            <a:extLst>
              <a:ext uri="{FF2B5EF4-FFF2-40B4-BE49-F238E27FC236}">
                <a16:creationId xmlns:a16="http://schemas.microsoft.com/office/drawing/2014/main" id="{CE4D500D-A26E-753C-0338-C24E629FF9D7}"/>
              </a:ext>
            </a:extLst>
          </p:cNvPr>
          <p:cNvGrpSpPr/>
          <p:nvPr userDrawn="1"/>
        </p:nvGrpSpPr>
        <p:grpSpPr>
          <a:xfrm>
            <a:off x="6158753" y="6264684"/>
            <a:ext cx="24258494" cy="10102852"/>
            <a:chOff x="6158753" y="6264684"/>
            <a:chExt cx="24258494" cy="10102852"/>
          </a:xfrm>
        </p:grpSpPr>
        <p:grpSp>
          <p:nvGrpSpPr>
            <p:cNvPr id="13" name="Group 12">
              <a:extLst>
                <a:ext uri="{FF2B5EF4-FFF2-40B4-BE49-F238E27FC236}">
                  <a16:creationId xmlns:a16="http://schemas.microsoft.com/office/drawing/2014/main" id="{6CE33BB3-5FA1-3A44-9C56-8336518A01FC}"/>
                </a:ext>
              </a:extLst>
            </p:cNvPr>
            <p:cNvGrpSpPr/>
            <p:nvPr userDrawn="1"/>
          </p:nvGrpSpPr>
          <p:grpSpPr>
            <a:xfrm>
              <a:off x="17553664" y="6264684"/>
              <a:ext cx="1497286" cy="10102852"/>
              <a:chOff x="17553664" y="5634063"/>
              <a:chExt cx="1497286" cy="10102852"/>
            </a:xfrm>
          </p:grpSpPr>
          <p:sp>
            <p:nvSpPr>
              <p:cNvPr id="24" name="TextBox 23">
                <a:extLst>
                  <a:ext uri="{FF2B5EF4-FFF2-40B4-BE49-F238E27FC236}">
                    <a16:creationId xmlns:a16="http://schemas.microsoft.com/office/drawing/2014/main" id="{F5FA7CFE-9A42-2873-8521-51DE27FB30CC}"/>
                  </a:ext>
                </a:extLst>
              </p:cNvPr>
              <p:cNvSpPr txBox="1"/>
              <p:nvPr/>
            </p:nvSpPr>
            <p:spPr>
              <a:xfrm>
                <a:off x="17553664" y="5634063"/>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sp>
            <p:nvSpPr>
              <p:cNvPr id="25" name="TextBox 24">
                <a:extLst>
                  <a:ext uri="{FF2B5EF4-FFF2-40B4-BE49-F238E27FC236}">
                    <a16:creationId xmlns:a16="http://schemas.microsoft.com/office/drawing/2014/main" id="{6D332486-3666-C63B-554B-F4C55DB30F4C}"/>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grpSp>
        <p:cxnSp>
          <p:nvCxnSpPr>
            <p:cNvPr id="14" name="Straight Connector 13">
              <a:extLst>
                <a:ext uri="{FF2B5EF4-FFF2-40B4-BE49-F238E27FC236}">
                  <a16:creationId xmlns:a16="http://schemas.microsoft.com/office/drawing/2014/main" id="{8E15F933-31A2-A72D-11EF-B0CD25DBF1A1}"/>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1C7E89-B28B-177E-2466-0223B34D6905}"/>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DF95BB-E37D-CFB5-BFEC-83BDAB098F96}"/>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C4EB1F-5954-ECBC-1882-129DC7130628}"/>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4466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E7366-C86A-7B24-4079-3556645CE52B}"/>
              </a:ext>
            </a:extLst>
          </p:cNvPr>
          <p:cNvSpPr/>
          <p:nvPr/>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a:extLst>
              <a:ext uri="{FF2B5EF4-FFF2-40B4-BE49-F238E27FC236}">
                <a16:creationId xmlns:a16="http://schemas.microsoft.com/office/drawing/2014/main" id="{C0FF39F7-6D39-E797-5348-2E9A9D5D2F44}"/>
              </a:ext>
            </a:extLst>
          </p:cNvPr>
          <p:cNvPicPr>
            <a:picLocks noChangeAspect="1"/>
          </p:cNvPicPr>
          <p:nvPr/>
        </p:nvPicPr>
        <p:blipFill rotWithShape="1">
          <a:blip r:embed="rId2"/>
          <a:srcRect l="44352" t="9168" r="17269" b="9409"/>
          <a:stretch/>
        </p:blipFill>
        <p:spPr>
          <a:xfrm>
            <a:off x="0" y="0"/>
            <a:ext cx="17239129" cy="20574000"/>
          </a:xfrm>
          <a:prstGeom prst="rect">
            <a:avLst/>
          </a:prstGeom>
        </p:spPr>
      </p:pic>
      <p:sp>
        <p:nvSpPr>
          <p:cNvPr id="2" name="Rectangle 1">
            <a:extLst>
              <a:ext uri="{FF2B5EF4-FFF2-40B4-BE49-F238E27FC236}">
                <a16:creationId xmlns:a16="http://schemas.microsoft.com/office/drawing/2014/main" id="{49060E8A-34A7-7ACB-C05B-BBB02FC7F843}"/>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3" name="Picture 2">
            <a:extLst>
              <a:ext uri="{FF2B5EF4-FFF2-40B4-BE49-F238E27FC236}">
                <a16:creationId xmlns:a16="http://schemas.microsoft.com/office/drawing/2014/main" id="{007DBA21-03FB-352A-F82A-A37BDC1A3E76}"/>
              </a:ext>
            </a:extLst>
          </p:cNvPr>
          <p:cNvPicPr>
            <a:picLocks noChangeAspect="1"/>
          </p:cNvPicPr>
          <p:nvPr userDrawn="1"/>
        </p:nvPicPr>
        <p:blipFill rotWithShape="1">
          <a:blip r:embed="rId2"/>
          <a:srcRect l="44352" t="9168" r="17269" b="9409"/>
          <a:stretch/>
        </p:blipFill>
        <p:spPr>
          <a:xfrm>
            <a:off x="0" y="0"/>
            <a:ext cx="17239129" cy="20574000"/>
          </a:xfrm>
          <a:prstGeom prst="rect">
            <a:avLst/>
          </a:prstGeom>
        </p:spPr>
      </p:pic>
    </p:spTree>
    <p:extLst>
      <p:ext uri="{BB962C8B-B14F-4D97-AF65-F5344CB8AC3E}">
        <p14:creationId xmlns:p14="http://schemas.microsoft.com/office/powerpoint/2010/main" val="2499047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ransi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60ED5B-D8C2-6478-85A0-E349332E7261}"/>
              </a:ext>
            </a:extLst>
          </p:cNvPr>
          <p:cNvPicPr>
            <a:picLocks noChangeAspect="1"/>
          </p:cNvPicPr>
          <p:nvPr/>
        </p:nvPicPr>
        <p:blipFill rotWithShape="1">
          <a:blip r:embed="rId2"/>
          <a:srcRect l="8425" t="2855" r="30531" b="36101"/>
          <a:stretch/>
        </p:blipFill>
        <p:spPr>
          <a:xfrm>
            <a:off x="1" y="1"/>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tx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Trebuchet MS" panose="020B0603020202020204" pitchFamily="34" charset="0"/>
                <a:ea typeface="+mj-ea"/>
                <a:cs typeface="+mj-cs"/>
              </a:defRPr>
            </a:lvl2pPr>
            <a:lvl3pPr marL="4883584" indent="0">
              <a:buFontTx/>
              <a:buNone/>
              <a:defRPr lang="en-US" sz="8000" b="1" kern="0" cap="all" baseline="0" dirty="0" smtClean="0">
                <a:solidFill>
                  <a:schemeClr val="tx1"/>
                </a:solidFill>
                <a:latin typeface="Trebuchet MS" panose="020B0603020202020204" pitchFamily="34" charset="0"/>
                <a:ea typeface="+mj-ea"/>
                <a:cs typeface="+mj-cs"/>
              </a:defRPr>
            </a:lvl3pPr>
            <a:lvl4pPr marL="6933729" indent="0">
              <a:buFontTx/>
              <a:buNone/>
              <a:defRPr lang="en-US" sz="8000" b="1" kern="0" cap="all" baseline="0" dirty="0" smtClean="0">
                <a:solidFill>
                  <a:schemeClr val="tx1"/>
                </a:solidFill>
                <a:latin typeface="Trebuchet MS" panose="020B0603020202020204" pitchFamily="34" charset="0"/>
                <a:ea typeface="+mj-ea"/>
                <a:cs typeface="+mj-cs"/>
              </a:defRPr>
            </a:lvl4pPr>
            <a:lvl5pPr marL="8471409" indent="0">
              <a:buFontTx/>
              <a:buNone/>
              <a:defRPr lang="en-US" sz="8000" b="1" kern="0" cap="all" baseline="0" dirty="0">
                <a:solidFill>
                  <a:schemeClr val="tx1"/>
                </a:solidFill>
                <a:latin typeface="Trebuchet MS" panose="020B0603020202020204" pitchFamily="34" charset="0"/>
                <a:ea typeface="+mj-ea"/>
                <a:cs typeface="+mj-cs"/>
              </a:defRPr>
            </a:lvl5pPr>
          </a:lstStyle>
          <a:p>
            <a:pPr lvl="0"/>
            <a:r>
              <a:rPr lang="en-US" dirty="0"/>
              <a:t>Click To Add Text</a:t>
            </a:r>
          </a:p>
        </p:txBody>
      </p:sp>
      <p:sp>
        <p:nvSpPr>
          <p:cNvPr id="8" name="Rectangle 7">
            <a:extLst>
              <a:ext uri="{FF2B5EF4-FFF2-40B4-BE49-F238E27FC236}">
                <a16:creationId xmlns:a16="http://schemas.microsoft.com/office/drawing/2014/main" id="{991690F0-C869-92D8-B1E3-3151C511786C}"/>
              </a:ext>
            </a:extLst>
          </p:cNvPr>
          <p:cNvSpPr/>
          <p:nvPr/>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2" name="Picture 1">
            <a:extLst>
              <a:ext uri="{FF2B5EF4-FFF2-40B4-BE49-F238E27FC236}">
                <a16:creationId xmlns:a16="http://schemas.microsoft.com/office/drawing/2014/main" id="{818368BF-A1F7-AAB7-206B-B8593076367A}"/>
              </a:ext>
            </a:extLst>
          </p:cNvPr>
          <p:cNvPicPr>
            <a:picLocks noChangeAspect="1"/>
          </p:cNvPicPr>
          <p:nvPr userDrawn="1"/>
        </p:nvPicPr>
        <p:blipFill rotWithShape="1">
          <a:blip r:embed="rId2"/>
          <a:srcRect l="8425" t="2855" r="30531" b="36101"/>
          <a:stretch/>
        </p:blipFill>
        <p:spPr>
          <a:xfrm>
            <a:off x="1" y="1"/>
            <a:ext cx="36576000" cy="20574000"/>
          </a:xfrm>
          <a:prstGeom prst="rect">
            <a:avLst/>
          </a:prstGeom>
        </p:spPr>
      </p:pic>
      <p:sp>
        <p:nvSpPr>
          <p:cNvPr id="3" name="Rectangle 2">
            <a:extLst>
              <a:ext uri="{FF2B5EF4-FFF2-40B4-BE49-F238E27FC236}">
                <a16:creationId xmlns:a16="http://schemas.microsoft.com/office/drawing/2014/main" id="{B14009D1-3FBD-DE92-D130-DCF45D57285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536877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dirty="0"/>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p:nvPicPr>
        <p:blipFill>
          <a:blip r:embed="rId2"/>
          <a:stretch>
            <a:fillRect/>
          </a:stretch>
        </p:blipFill>
        <p:spPr>
          <a:xfrm>
            <a:off x="7193140" y="6248046"/>
            <a:ext cx="2357259" cy="2357256"/>
          </a:xfrm>
          <a:prstGeom prst="rect">
            <a:avLst/>
          </a:prstGeom>
        </p:spPr>
      </p:pic>
      <p:sp>
        <p:nvSpPr>
          <p:cNvPr id="3" name="Rectangle 2">
            <a:extLst>
              <a:ext uri="{FF2B5EF4-FFF2-40B4-BE49-F238E27FC236}">
                <a16:creationId xmlns:a16="http://schemas.microsoft.com/office/drawing/2014/main" id="{1E2DB803-17A3-7B3C-6D62-A7048E9F60A5}"/>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3FDA2B2F-7094-7CFD-4404-386D7A413997}"/>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14052695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7E653-B7EE-05E2-34FD-F035A4A64F3D}"/>
              </a:ext>
            </a:extLst>
          </p:cNvPr>
          <p:cNvPicPr>
            <a:picLocks noChangeAspect="1"/>
          </p:cNvPicPr>
          <p:nvPr/>
        </p:nvPicPr>
        <p:blipFill>
          <a:blip r:embed="rId2"/>
          <a:srcRect/>
          <a:stretch/>
        </p:blipFill>
        <p:spPr>
          <a:xfrm>
            <a:off x="-1" y="0"/>
            <a:ext cx="36576001" cy="20574000"/>
          </a:xfrm>
          <a:prstGeom prst="rect">
            <a:avLst/>
          </a:prstGeom>
        </p:spPr>
      </p:pic>
      <p:pic>
        <p:nvPicPr>
          <p:cNvPr id="6" name="Picture 5" descr="Logo&#10;&#10;Description automatically generated">
            <a:extLst>
              <a:ext uri="{FF2B5EF4-FFF2-40B4-BE49-F238E27FC236}">
                <a16:creationId xmlns:a16="http://schemas.microsoft.com/office/drawing/2014/main" id="{72A4F396-AF1A-AFD8-3D29-A26B64BFC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pic>
        <p:nvPicPr>
          <p:cNvPr id="2" name="Picture 1">
            <a:extLst>
              <a:ext uri="{FF2B5EF4-FFF2-40B4-BE49-F238E27FC236}">
                <a16:creationId xmlns:a16="http://schemas.microsoft.com/office/drawing/2014/main" id="{84F0DB43-B116-5D7C-03F2-EC7EC9B3ACD8}"/>
              </a:ext>
            </a:extLst>
          </p:cNvPr>
          <p:cNvPicPr>
            <a:picLocks noChangeAspect="1"/>
          </p:cNvPicPr>
          <p:nvPr userDrawn="1"/>
        </p:nvPicPr>
        <p:blipFill>
          <a:blip r:embed="rId2"/>
          <a:srcRect/>
          <a:stretch/>
        </p:blipFill>
        <p:spPr>
          <a:xfrm>
            <a:off x="-1" y="0"/>
            <a:ext cx="36576001" cy="20574000"/>
          </a:xfrm>
          <a:prstGeom prst="rect">
            <a:avLst/>
          </a:prstGeom>
        </p:spPr>
      </p:pic>
      <p:pic>
        <p:nvPicPr>
          <p:cNvPr id="3" name="Picture 2" descr="Logo&#10;&#10;Description automatically generated">
            <a:extLst>
              <a:ext uri="{FF2B5EF4-FFF2-40B4-BE49-F238E27FC236}">
                <a16:creationId xmlns:a16="http://schemas.microsoft.com/office/drawing/2014/main" id="{E74DED46-7DEB-0997-CF59-B9FBC1DD04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1415153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76E4777A-F626-7644-27B7-BFAC0B981393}"/>
              </a:ext>
            </a:extLst>
          </p:cNvPr>
          <p:cNvSpPr txBox="1"/>
          <p:nvPr/>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
        <p:nvSpPr>
          <p:cNvPr id="2" name="TextBox 1">
            <a:extLst>
              <a:ext uri="{FF2B5EF4-FFF2-40B4-BE49-F238E27FC236}">
                <a16:creationId xmlns:a16="http://schemas.microsoft.com/office/drawing/2014/main" id="{AEECA1A5-2A7D-B072-1246-3A5D18FE46FB}"/>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874705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3629789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0" name="TextBox 9">
            <a:extLst>
              <a:ext uri="{FF2B5EF4-FFF2-40B4-BE49-F238E27FC236}">
                <a16:creationId xmlns:a16="http://schemas.microsoft.com/office/drawing/2014/main" id="{5C9AAC10-E9F2-1A13-3A59-F02BCBD31C18}"/>
              </a:ext>
            </a:extLst>
          </p:cNvPr>
          <p:cNvSpPr txBox="1"/>
          <p:nvPr/>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
        <p:nvSpPr>
          <p:cNvPr id="2" name="TextBox 1">
            <a:extLst>
              <a:ext uri="{FF2B5EF4-FFF2-40B4-BE49-F238E27FC236}">
                <a16:creationId xmlns:a16="http://schemas.microsoft.com/office/drawing/2014/main" id="{3033BA93-D065-1F1F-75B0-99D2DEA56494}"/>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15032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4405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4CB4AC74-E8E5-AA23-89B3-FDB8D3DEFA54}"/>
              </a:ext>
            </a:extLst>
          </p:cNvPr>
          <p:cNvSpPr txBox="1"/>
          <p:nvPr/>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
        <p:nvSpPr>
          <p:cNvPr id="2" name="TextBox 1">
            <a:extLst>
              <a:ext uri="{FF2B5EF4-FFF2-40B4-BE49-F238E27FC236}">
                <a16:creationId xmlns:a16="http://schemas.microsoft.com/office/drawing/2014/main" id="{F2B305EE-5EBD-9124-AE44-55CFFC3F1399}"/>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254936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429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565C1AAD-0D01-939A-3241-BC75B1760990}"/>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620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dirty="0"/>
              <a:t>Click To Add Title</a:t>
            </a:r>
          </a:p>
        </p:txBody>
      </p:sp>
      <p:grpSp>
        <p:nvGrpSpPr>
          <p:cNvPr id="8" name="Group 7">
            <a:extLst>
              <a:ext uri="{FF2B5EF4-FFF2-40B4-BE49-F238E27FC236}">
                <a16:creationId xmlns:a16="http://schemas.microsoft.com/office/drawing/2014/main" id="{71DA1210-4468-5B83-C91A-BBA62AF1227D}"/>
              </a:ext>
            </a:extLst>
          </p:cNvPr>
          <p:cNvGrpSpPr/>
          <p:nvPr/>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grpSp>
        <p:nvGrpSpPr>
          <p:cNvPr id="3" name="Group 2">
            <a:extLst>
              <a:ext uri="{FF2B5EF4-FFF2-40B4-BE49-F238E27FC236}">
                <a16:creationId xmlns:a16="http://schemas.microsoft.com/office/drawing/2014/main" id="{6D8CF860-EB52-79E9-810E-287E2C6E6252}"/>
              </a:ext>
            </a:extLst>
          </p:cNvPr>
          <p:cNvGrpSpPr/>
          <p:nvPr userDrawn="1"/>
        </p:nvGrpSpPr>
        <p:grpSpPr>
          <a:xfrm>
            <a:off x="34061399" y="19504414"/>
            <a:ext cx="2514601" cy="1072783"/>
            <a:chOff x="34061399" y="19504414"/>
            <a:chExt cx="2514601" cy="1072783"/>
          </a:xfrm>
        </p:grpSpPr>
        <p:sp>
          <p:nvSpPr>
            <p:cNvPr id="4" name="Rectangle 3">
              <a:extLst>
                <a:ext uri="{FF2B5EF4-FFF2-40B4-BE49-F238E27FC236}">
                  <a16:creationId xmlns:a16="http://schemas.microsoft.com/office/drawing/2014/main" id="{CA0F029D-9535-57C9-CF32-4059C2D11AD4}"/>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F4CB90AF-21ED-066B-1038-D9B7ED61FEEA}"/>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8298673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801"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6" r:id="rId29"/>
    <p:sldLayoutId id="2147483777" r:id="rId30"/>
    <p:sldLayoutId id="2147483780" r:id="rId31"/>
    <p:sldLayoutId id="2147483800" r:id="rId32"/>
    <p:sldLayoutId id="2147483781" r:id="rId33"/>
    <p:sldLayoutId id="2147483782" r:id="rId34"/>
    <p:sldLayoutId id="2147483783" r:id="rId35"/>
    <p:sldLayoutId id="2147483784" r:id="rId36"/>
    <p:sldLayoutId id="2147483785" r:id="rId3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3.xml"/><Relationship Id="rId7" Type="http://schemas.openxmlformats.org/officeDocument/2006/relationships/image" Target="../media/image32.png"/><Relationship Id="rId12" Type="http://schemas.openxmlformats.org/officeDocument/2006/relationships/image" Target="../media/image36.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11" Type="http://schemas.openxmlformats.org/officeDocument/2006/relationships/image" Target="../media/image35.sv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notesSlide" Target="../notesSlides/notesSlide11.xml"/><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6.gi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asimovinstitute.org/the-neural-network-zoo-201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www.asimovinstitute.org/the-neural-network-zoo-2016/"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sv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4.jpg"/><Relationship Id="rId5" Type="http://schemas.openxmlformats.org/officeDocument/2006/relationships/image" Target="../media/image56.jpe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2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hyperlink" Target="https://distill.pub/2017/ctc/"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6.png"/><Relationship Id="rId5" Type="http://schemas.microsoft.com/office/2007/relationships/hdphoto" Target="../media/hdphoto2.wdp"/><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hyperlink" Target="https://arxiv.org/pdf/1412.5567.pdf"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1412.5567.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abs/1609.03193"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nvidia.github.io/OpenSeq2Seq/html/speech-recognition/wave2letter.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hyperlink" Target="https://arxiv.org/abs/1910.10261"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blogs.nvidia.com/blog/2019/02/07/what-is-transfer-learning/" TargetMode="External"/><Relationship Id="rId7"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8" Type="http://schemas.openxmlformats.org/officeDocument/2006/relationships/hyperlink" Target="https://arxiv.org/search/eess?searchtype=author&amp;query=Lavrukhin%2C+V" TargetMode="External"/><Relationship Id="rId13" Type="http://schemas.openxmlformats.org/officeDocument/2006/relationships/image" Target="../media/image86.png"/><Relationship Id="rId3" Type="http://schemas.openxmlformats.org/officeDocument/2006/relationships/image" Target="../media/image84.png"/><Relationship Id="rId7" Type="http://schemas.openxmlformats.org/officeDocument/2006/relationships/hyperlink" Target="https://arxiv.org/search/eess?searchtype=author&amp;query=O%27Neill%2C+P" TargetMode="External"/><Relationship Id="rId12" Type="http://schemas.openxmlformats.org/officeDocument/2006/relationships/hyperlink" Target="https://arxiv.org/search/eess?searchtype=author&amp;query=Ginsburg%2C+B"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arxiv.org/search/eess?searchtype=author&amp;query=Kuchaiev%2C+O" TargetMode="External"/><Relationship Id="rId11" Type="http://schemas.openxmlformats.org/officeDocument/2006/relationships/hyperlink" Target="https://arxiv.org/search/eess?searchtype=author&amp;query=Kucsko%2C+G" TargetMode="External"/><Relationship Id="rId5" Type="http://schemas.openxmlformats.org/officeDocument/2006/relationships/hyperlink" Target="https://arxiv.org/search/eess?searchtype=author&amp;query=Huang%2C+J" TargetMode="External"/><Relationship Id="rId10" Type="http://schemas.openxmlformats.org/officeDocument/2006/relationships/hyperlink" Target="https://arxiv.org/search/eess?searchtype=author&amp;query=Flores%2C+A" TargetMode="External"/><Relationship Id="rId4" Type="http://schemas.openxmlformats.org/officeDocument/2006/relationships/image" Target="../media/image85.png"/><Relationship Id="rId9" Type="http://schemas.openxmlformats.org/officeDocument/2006/relationships/hyperlink" Target="https://arxiv.org/search/eess?searchtype=author&amp;query=Li%2C+J"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pdf/2006.11477.pdf"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hyperlink" Target="https://arxiv.org/pdf/2006.11477.pdf" TargetMode="Externa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hyperlink" Target="https://arxiv.org/pdf/2006.11477.pdf" TargetMode="Externa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pdf/2006.11477.pdf"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developer.nvidia.com/blog/multilingual-and-code-switched-automatic-speech-recognition-with-nvidia-nemo/" TargetMode="External"/><Relationship Id="rId7"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92.jpeg"/><Relationship Id="rId5" Type="http://schemas.openxmlformats.org/officeDocument/2006/relationships/image" Target="../media/image91.sv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25.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hyperlink" Target="https://medium.com/@jessica_lopez/understanding-greedy-search-and-beam-search-98c1e3cd821d"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hyperlink" Target="https://medium.com/@jessica_lopez/understanding-greedy-search-and-beam-search-98c1e3cd821d"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25.png"/><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github.com/NVIDIA/NeMo" TargetMode="External"/><Relationship Id="rId4" Type="http://schemas.openxmlformats.org/officeDocument/2006/relationships/hyperlink" Target="https://ngc.nvidia.com/catalog/containers/nvidia:nemo"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8" Type="http://schemas.openxmlformats.org/officeDocument/2006/relationships/image" Target="../media/image115.png"/><Relationship Id="rId13" Type="http://schemas.microsoft.com/office/2007/relationships/hdphoto" Target="../media/hdphoto5.wdp"/><Relationship Id="rId18" Type="http://schemas.openxmlformats.org/officeDocument/2006/relationships/image" Target="../media/image10.png"/><Relationship Id="rId26" Type="http://schemas.openxmlformats.org/officeDocument/2006/relationships/image" Target="../media/image125.png"/><Relationship Id="rId3" Type="http://schemas.openxmlformats.org/officeDocument/2006/relationships/image" Target="../media/image111.png"/><Relationship Id="rId21" Type="http://schemas.openxmlformats.org/officeDocument/2006/relationships/image" Target="../media/image16.png"/><Relationship Id="rId7" Type="http://schemas.openxmlformats.org/officeDocument/2006/relationships/image" Target="../media/image114.png"/><Relationship Id="rId12" Type="http://schemas.openxmlformats.org/officeDocument/2006/relationships/image" Target="../media/image118.png"/><Relationship Id="rId17" Type="http://schemas.openxmlformats.org/officeDocument/2006/relationships/image" Target="../media/image120.png"/><Relationship Id="rId25" Type="http://schemas.openxmlformats.org/officeDocument/2006/relationships/image" Target="../media/image124.png"/><Relationship Id="rId2" Type="http://schemas.openxmlformats.org/officeDocument/2006/relationships/notesSlide" Target="../notesSlides/notesSlide61.xml"/><Relationship Id="rId16" Type="http://schemas.openxmlformats.org/officeDocument/2006/relationships/image" Target="../media/image22.png"/><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3.png"/><Relationship Id="rId11" Type="http://schemas.microsoft.com/office/2007/relationships/hdphoto" Target="../media/hdphoto4.wdp"/><Relationship Id="rId24" Type="http://schemas.openxmlformats.org/officeDocument/2006/relationships/image" Target="../media/image123.png"/><Relationship Id="rId5" Type="http://schemas.openxmlformats.org/officeDocument/2006/relationships/image" Target="../media/image112.png"/><Relationship Id="rId15" Type="http://schemas.microsoft.com/office/2007/relationships/hdphoto" Target="../media/hdphoto6.wdp"/><Relationship Id="rId23" Type="http://schemas.openxmlformats.org/officeDocument/2006/relationships/image" Target="../media/image122.png"/><Relationship Id="rId10" Type="http://schemas.openxmlformats.org/officeDocument/2006/relationships/image" Target="../media/image117.png"/><Relationship Id="rId19" Type="http://schemas.openxmlformats.org/officeDocument/2006/relationships/image" Target="../media/image11.png"/><Relationship Id="rId4" Type="http://schemas.microsoft.com/office/2007/relationships/hdphoto" Target="../media/hdphoto3.wdp"/><Relationship Id="rId9" Type="http://schemas.openxmlformats.org/officeDocument/2006/relationships/image" Target="../media/image116.png"/><Relationship Id="rId14" Type="http://schemas.openxmlformats.org/officeDocument/2006/relationships/image" Target="../media/image119.png"/><Relationship Id="rId22" Type="http://schemas.openxmlformats.org/officeDocument/2006/relationships/image" Target="../media/image121.png"/></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chart" Target="../charts/chart1.xml"/><Relationship Id="rId5" Type="http://schemas.openxmlformats.org/officeDocument/2006/relationships/image" Target="../media/image128.png"/><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5.png"/><Relationship Id="rId3" Type="http://schemas.openxmlformats.org/officeDocument/2006/relationships/image" Target="../media/image129.png"/><Relationship Id="rId7" Type="http://schemas.openxmlformats.org/officeDocument/2006/relationships/image" Target="../media/image131.png"/><Relationship Id="rId12"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microsoft.com/office/2007/relationships/hdphoto" Target="../media/hdphoto5.wdp"/><Relationship Id="rId11" Type="http://schemas.openxmlformats.org/officeDocument/2006/relationships/image" Target="../media/image62.png"/><Relationship Id="rId5" Type="http://schemas.openxmlformats.org/officeDocument/2006/relationships/image" Target="../media/image130.png"/><Relationship Id="rId10" Type="http://schemas.microsoft.com/office/2007/relationships/hdphoto" Target="../media/hdphoto8.wdp"/><Relationship Id="rId4" Type="http://schemas.microsoft.com/office/2007/relationships/hdphoto" Target="../media/hdphoto7.wdp"/><Relationship Id="rId9" Type="http://schemas.openxmlformats.org/officeDocument/2006/relationships/image" Target="../media/image132.png"/></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catalog.ngc.nvidia.com/orgs/nvidia/teams/riva/resources/riva_quickstart"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6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hyperlink" Target="https://catalog.ngc.nvidia.com/orgs/nvidia/teams/riva/resources/riva_quickstart" TargetMode="External"/><Relationship Id="rId7" Type="http://schemas.openxmlformats.org/officeDocument/2006/relationships/image" Target="../media/image137.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136.png"/><Relationship Id="rId9" Type="http://schemas.openxmlformats.org/officeDocument/2006/relationships/image" Target="../media/image139.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142.jpeg"/><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p:txBody>
          <a:bodyPr/>
          <a:lstStyle/>
          <a:p>
            <a:r>
              <a:rPr lang="en-US" dirty="0"/>
              <a:t>Part 1: </a:t>
            </a:r>
            <a:r>
              <a:rPr lang="en-US" sz="8800" dirty="0"/>
              <a:t>ASR - Automatic Speech Recognition</a:t>
            </a:r>
          </a:p>
        </p:txBody>
      </p:sp>
      <p:sp>
        <p:nvSpPr>
          <p:cNvPr id="4" name="Subtitle 11"/>
          <p:cNvSpPr>
            <a:spLocks noGrp="1"/>
          </p:cNvSpPr>
          <p:nvPr>
            <p:ph type="subTitle" idx="1"/>
          </p:nvPr>
        </p:nvSpPr>
        <p:spPr/>
        <p:txBody>
          <a:bodyPr/>
          <a:lstStyle/>
          <a:p>
            <a:r>
              <a:rPr lang="en-US" dirty="0"/>
              <a:t>Building Conversational AI Applications</a:t>
            </a:r>
          </a:p>
        </p:txBody>
      </p:sp>
    </p:spTree>
    <p:extLst>
      <p:ext uri="{BB962C8B-B14F-4D97-AF65-F5344CB8AC3E}">
        <p14:creationId xmlns:p14="http://schemas.microsoft.com/office/powerpoint/2010/main" val="325689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65" name="Google Shape;440;p7">
            <a:extLst>
              <a:ext uri="{FF2B5EF4-FFF2-40B4-BE49-F238E27FC236}">
                <a16:creationId xmlns:a16="http://schemas.microsoft.com/office/drawing/2014/main" id="{AACDE98D-AF59-4CFE-8CEF-E7E9A0311246}"/>
              </a:ext>
            </a:extLst>
          </p:cNvPr>
          <p:cNvSpPr/>
          <p:nvPr/>
        </p:nvSpPr>
        <p:spPr>
          <a:xfrm rot="10800000" flipH="1">
            <a:off x="31513320" y="6516149"/>
            <a:ext cx="4414836" cy="11055646"/>
          </a:xfrm>
          <a:prstGeom prst="rect">
            <a:avLst/>
          </a:prstGeom>
          <a:solidFill>
            <a:schemeClr val="tx1">
              <a:alpha val="81568"/>
            </a:schemeClr>
          </a:solidFill>
          <a:ln w="31750" cap="flat" cmpd="sng">
            <a:solidFill>
              <a:srgbClr val="F2F2F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274276" tIns="274276" rIns="274276" bIns="137100" anchor="t" anchorCtr="0">
            <a:noAutofit/>
          </a:bodyPr>
          <a:lstStyle/>
          <a:p>
            <a:pPr algn="ctr" defTabSz="2743200">
              <a:defRPr/>
            </a:pPr>
            <a:endParaRPr sz="3202">
              <a:solidFill>
                <a:srgbClr val="76B900"/>
              </a:solidFill>
              <a:latin typeface="Arial"/>
              <a:ea typeface="Arial"/>
              <a:cs typeface="Arial"/>
              <a:sym typeface="Arial"/>
            </a:endParaRPr>
          </a:p>
        </p:txBody>
      </p:sp>
      <p:sp>
        <p:nvSpPr>
          <p:cNvPr id="66" name="Google Shape;441;p7">
            <a:extLst>
              <a:ext uri="{FF2B5EF4-FFF2-40B4-BE49-F238E27FC236}">
                <a16:creationId xmlns:a16="http://schemas.microsoft.com/office/drawing/2014/main" id="{998CE1F2-D29E-412A-9A54-05973A037050}"/>
              </a:ext>
            </a:extLst>
          </p:cNvPr>
          <p:cNvSpPr txBox="1"/>
          <p:nvPr/>
        </p:nvSpPr>
        <p:spPr>
          <a:xfrm>
            <a:off x="31782250" y="9990578"/>
            <a:ext cx="4145908" cy="2739090"/>
          </a:xfrm>
          <a:prstGeom prst="rect">
            <a:avLst/>
          </a:prstGeom>
          <a:noFill/>
          <a:ln>
            <a:noFill/>
          </a:ln>
        </p:spPr>
        <p:txBody>
          <a:bodyPr spcFirstLastPara="1" wrap="square" lIns="274276" tIns="137100" rIns="274276" bIns="137100" anchor="t" anchorCtr="0">
            <a:spAutoFit/>
          </a:bodyPr>
          <a:lstStyle/>
          <a:p>
            <a:pPr algn="ctr" defTabSz="2743200">
              <a:defRPr/>
            </a:pPr>
            <a:r>
              <a:rPr lang="en-US" sz="4000">
                <a:solidFill>
                  <a:srgbClr val="5E5E5E"/>
                </a:solidFill>
                <a:latin typeface="Arial"/>
                <a:ea typeface="Arial"/>
                <a:cs typeface="Arial"/>
                <a:sym typeface="Arial"/>
              </a:rPr>
              <a:t>NLU</a:t>
            </a:r>
            <a:endParaRPr sz="5400">
              <a:solidFill>
                <a:srgbClr val="FFFFFF"/>
              </a:solidFill>
              <a:latin typeface="Trebuchet MS"/>
            </a:endParaRPr>
          </a:p>
          <a:p>
            <a:pPr algn="ctr" defTabSz="2743200">
              <a:defRPr/>
            </a:pPr>
            <a:endParaRPr sz="4000">
              <a:solidFill>
                <a:srgbClr val="5E5E5E"/>
              </a:solidFill>
              <a:latin typeface="Arial"/>
              <a:ea typeface="Arial"/>
              <a:cs typeface="Arial"/>
              <a:sym typeface="Arial"/>
            </a:endParaRPr>
          </a:p>
          <a:p>
            <a:pPr algn="ctr" defTabSz="2743200">
              <a:defRPr/>
            </a:pPr>
            <a:r>
              <a:rPr lang="en-US" sz="4000">
                <a:solidFill>
                  <a:srgbClr val="5E5E5E"/>
                </a:solidFill>
                <a:latin typeface="Arial"/>
                <a:ea typeface="Arial"/>
                <a:cs typeface="Arial"/>
                <a:sym typeface="Arial"/>
              </a:rPr>
              <a:t>Dialog Manager</a:t>
            </a:r>
            <a:endParaRPr sz="5400">
              <a:solidFill>
                <a:srgbClr val="FFFFFF"/>
              </a:solidFill>
              <a:latin typeface="Trebuchet MS"/>
            </a:endParaRPr>
          </a:p>
          <a:p>
            <a:pPr algn="ctr" defTabSz="2743200">
              <a:defRPr/>
            </a:pPr>
            <a:endParaRPr sz="4000">
              <a:solidFill>
                <a:srgbClr val="5E5E5E"/>
              </a:solidFill>
              <a:latin typeface="Arial"/>
              <a:ea typeface="Arial"/>
              <a:cs typeface="Arial"/>
              <a:sym typeface="Arial"/>
            </a:endParaRPr>
          </a:p>
        </p:txBody>
      </p:sp>
      <p:sp>
        <p:nvSpPr>
          <p:cNvPr id="67" name="Google Shape;442;p7">
            <a:extLst>
              <a:ext uri="{FF2B5EF4-FFF2-40B4-BE49-F238E27FC236}">
                <a16:creationId xmlns:a16="http://schemas.microsoft.com/office/drawing/2014/main" id="{8EFDC55F-C94C-436C-BE4C-D9A0426F18F0}"/>
              </a:ext>
            </a:extLst>
          </p:cNvPr>
          <p:cNvSpPr/>
          <p:nvPr/>
        </p:nvSpPr>
        <p:spPr>
          <a:xfrm>
            <a:off x="7379086" y="6575896"/>
            <a:ext cx="22933152" cy="4389120"/>
          </a:xfrm>
          <a:prstGeom prst="rect">
            <a:avLst/>
          </a:prstGeom>
          <a:solidFill>
            <a:schemeClr val="tx1">
              <a:alpha val="81568"/>
            </a:schemeClr>
          </a:solidFill>
          <a:ln w="31750" cap="flat" cmpd="sng">
            <a:solidFill>
              <a:srgbClr val="F2F2F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274276" tIns="274276" rIns="274276" bIns="137100" anchor="t" anchorCtr="0">
            <a:noAutofit/>
          </a:bodyPr>
          <a:lstStyle/>
          <a:p>
            <a:pPr algn="ctr" defTabSz="2743200">
              <a:defRPr/>
            </a:pPr>
            <a:endParaRPr sz="3202">
              <a:solidFill>
                <a:srgbClr val="76B900"/>
              </a:solidFill>
              <a:latin typeface="Arial"/>
              <a:ea typeface="Arial"/>
              <a:cs typeface="Arial"/>
              <a:sym typeface="Arial"/>
            </a:endParaRPr>
          </a:p>
        </p:txBody>
      </p:sp>
      <p:sp>
        <p:nvSpPr>
          <p:cNvPr id="68" name="Google Shape;443;p7">
            <a:extLst>
              <a:ext uri="{FF2B5EF4-FFF2-40B4-BE49-F238E27FC236}">
                <a16:creationId xmlns:a16="http://schemas.microsoft.com/office/drawing/2014/main" id="{CDE69DC5-4BB0-4499-8B34-D016B41D7A6A}"/>
              </a:ext>
            </a:extLst>
          </p:cNvPr>
          <p:cNvSpPr/>
          <p:nvPr/>
        </p:nvSpPr>
        <p:spPr>
          <a:xfrm>
            <a:off x="7380692" y="13315949"/>
            <a:ext cx="22931548" cy="4384858"/>
          </a:xfrm>
          <a:prstGeom prst="rect">
            <a:avLst/>
          </a:prstGeom>
          <a:solidFill>
            <a:schemeClr val="tx1">
              <a:alpha val="81568"/>
            </a:schemeClr>
          </a:solidFill>
          <a:ln w="31750" cap="flat" cmpd="sng">
            <a:solidFill>
              <a:srgbClr val="F2F2F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274276" tIns="274276" rIns="274276" bIns="137100" anchor="t" anchorCtr="0">
            <a:noAutofit/>
          </a:bodyPr>
          <a:lstStyle/>
          <a:p>
            <a:pPr algn="ctr" defTabSz="2743200">
              <a:defRPr/>
            </a:pPr>
            <a:endParaRPr sz="3202">
              <a:solidFill>
                <a:srgbClr val="76B900"/>
              </a:solidFill>
              <a:latin typeface="Arial"/>
              <a:ea typeface="Arial"/>
              <a:cs typeface="Arial"/>
              <a:sym typeface="Arial"/>
            </a:endParaRPr>
          </a:p>
        </p:txBody>
      </p:sp>
      <p:pic>
        <p:nvPicPr>
          <p:cNvPr id="69" name="Google Shape;446;p7">
            <a:extLst>
              <a:ext uri="{FF2B5EF4-FFF2-40B4-BE49-F238E27FC236}">
                <a16:creationId xmlns:a16="http://schemas.microsoft.com/office/drawing/2014/main" id="{42B7E72C-0F4E-4718-A83E-B2CD9FAA36BE}"/>
              </a:ext>
            </a:extLst>
          </p:cNvPr>
          <p:cNvPicPr preferRelativeResize="0"/>
          <p:nvPr/>
        </p:nvPicPr>
        <p:blipFill rotWithShape="1">
          <a:blip r:embed="rId3">
            <a:alphaModFix/>
          </a:blip>
          <a:srcRect/>
          <a:stretch/>
        </p:blipFill>
        <p:spPr>
          <a:xfrm>
            <a:off x="3946747" y="8052287"/>
            <a:ext cx="1999254" cy="1215762"/>
          </a:xfrm>
          <a:prstGeom prst="rect">
            <a:avLst/>
          </a:prstGeom>
          <a:noFill/>
          <a:ln>
            <a:noFill/>
          </a:ln>
        </p:spPr>
      </p:pic>
      <p:cxnSp>
        <p:nvCxnSpPr>
          <p:cNvPr id="70" name="Google Shape;447;p7">
            <a:extLst>
              <a:ext uri="{FF2B5EF4-FFF2-40B4-BE49-F238E27FC236}">
                <a16:creationId xmlns:a16="http://schemas.microsoft.com/office/drawing/2014/main" id="{8FFF7EA4-3B0E-465E-BFCD-DB1E3A82E5A2}"/>
              </a:ext>
            </a:extLst>
          </p:cNvPr>
          <p:cNvCxnSpPr>
            <a:stCxn id="69" idx="3"/>
          </p:cNvCxnSpPr>
          <p:nvPr/>
        </p:nvCxnSpPr>
        <p:spPr>
          <a:xfrm>
            <a:off x="5946000" y="8660166"/>
            <a:ext cx="1646100" cy="0"/>
          </a:xfrm>
          <a:prstGeom prst="straightConnector1">
            <a:avLst/>
          </a:prstGeom>
          <a:noFill/>
          <a:ln w="38100" cap="flat" cmpd="sng">
            <a:solidFill>
              <a:srgbClr val="8C8C8C"/>
            </a:solidFill>
            <a:prstDash val="solid"/>
            <a:round/>
            <a:headEnd type="none" w="sm" len="sm"/>
            <a:tailEnd type="triangle" w="sm" len="sm"/>
          </a:ln>
        </p:spPr>
      </p:cxnSp>
      <p:cxnSp>
        <p:nvCxnSpPr>
          <p:cNvPr id="71" name="Google Shape;448;p7">
            <a:extLst>
              <a:ext uri="{FF2B5EF4-FFF2-40B4-BE49-F238E27FC236}">
                <a16:creationId xmlns:a16="http://schemas.microsoft.com/office/drawing/2014/main" id="{6302FD14-1134-4322-94EF-49A2D2E06805}"/>
              </a:ext>
            </a:extLst>
          </p:cNvPr>
          <p:cNvCxnSpPr/>
          <p:nvPr/>
        </p:nvCxnSpPr>
        <p:spPr>
          <a:xfrm rot="10800000" flipH="1">
            <a:off x="20665202" y="8765865"/>
            <a:ext cx="1659448" cy="4594"/>
          </a:xfrm>
          <a:prstGeom prst="straightConnector1">
            <a:avLst/>
          </a:prstGeom>
          <a:noFill/>
          <a:ln w="19050" cap="flat" cmpd="sng">
            <a:solidFill>
              <a:srgbClr val="8C8C8C"/>
            </a:solidFill>
            <a:prstDash val="solid"/>
            <a:round/>
            <a:headEnd type="none" w="sm" len="sm"/>
            <a:tailEnd type="triangle" w="sm" len="sm"/>
          </a:ln>
        </p:spPr>
      </p:cxnSp>
      <p:cxnSp>
        <p:nvCxnSpPr>
          <p:cNvPr id="72" name="Google Shape;449;p7">
            <a:extLst>
              <a:ext uri="{FF2B5EF4-FFF2-40B4-BE49-F238E27FC236}">
                <a16:creationId xmlns:a16="http://schemas.microsoft.com/office/drawing/2014/main" id="{6595CB92-F5CC-4ED9-A4BD-F59B48BB1E5C}"/>
              </a:ext>
            </a:extLst>
          </p:cNvPr>
          <p:cNvCxnSpPr/>
          <p:nvPr/>
        </p:nvCxnSpPr>
        <p:spPr>
          <a:xfrm>
            <a:off x="30312238" y="8778082"/>
            <a:ext cx="1645920" cy="0"/>
          </a:xfrm>
          <a:prstGeom prst="straightConnector1">
            <a:avLst/>
          </a:prstGeom>
          <a:noFill/>
          <a:ln w="38100" cap="flat" cmpd="sng">
            <a:solidFill>
              <a:srgbClr val="8C8C8C"/>
            </a:solidFill>
            <a:prstDash val="solid"/>
            <a:round/>
            <a:headEnd type="none" w="sm" len="sm"/>
            <a:tailEnd type="triangle" w="sm" len="sm"/>
          </a:ln>
        </p:spPr>
      </p:cxnSp>
      <p:cxnSp>
        <p:nvCxnSpPr>
          <p:cNvPr id="73" name="Google Shape;450;p7">
            <a:extLst>
              <a:ext uri="{FF2B5EF4-FFF2-40B4-BE49-F238E27FC236}">
                <a16:creationId xmlns:a16="http://schemas.microsoft.com/office/drawing/2014/main" id="{DA82888B-09E1-4E7A-A228-0A3AFB703A28}"/>
              </a:ext>
            </a:extLst>
          </p:cNvPr>
          <p:cNvCxnSpPr/>
          <p:nvPr/>
        </p:nvCxnSpPr>
        <p:spPr>
          <a:xfrm rot="10800000">
            <a:off x="30136330" y="15386928"/>
            <a:ext cx="1645920" cy="0"/>
          </a:xfrm>
          <a:prstGeom prst="straightConnector1">
            <a:avLst/>
          </a:prstGeom>
          <a:noFill/>
          <a:ln w="38100" cap="flat" cmpd="sng">
            <a:solidFill>
              <a:srgbClr val="8C8C8C"/>
            </a:solidFill>
            <a:prstDash val="solid"/>
            <a:round/>
            <a:headEnd type="none" w="sm" len="sm"/>
            <a:tailEnd type="triangle" w="sm" len="sm"/>
          </a:ln>
        </p:spPr>
      </p:cxnSp>
      <p:sp>
        <p:nvSpPr>
          <p:cNvPr id="74" name="Google Shape;451;p7">
            <a:extLst>
              <a:ext uri="{FF2B5EF4-FFF2-40B4-BE49-F238E27FC236}">
                <a16:creationId xmlns:a16="http://schemas.microsoft.com/office/drawing/2014/main" id="{92A0E3A1-3552-45CB-A014-8A7B95CA00E2}"/>
              </a:ext>
            </a:extLst>
          </p:cNvPr>
          <p:cNvSpPr txBox="1"/>
          <p:nvPr/>
        </p:nvSpPr>
        <p:spPr>
          <a:xfrm>
            <a:off x="2779295" y="9401519"/>
            <a:ext cx="3398550" cy="646210"/>
          </a:xfrm>
          <a:prstGeom prst="rect">
            <a:avLst/>
          </a:prstGeom>
          <a:noFill/>
          <a:ln>
            <a:noFill/>
          </a:ln>
        </p:spPr>
        <p:txBody>
          <a:bodyPr spcFirstLastPara="1" wrap="square" lIns="274276" tIns="137100" rIns="274276" bIns="137100" anchor="t" anchorCtr="0">
            <a:spAutoFit/>
          </a:bodyPr>
          <a:lstStyle/>
          <a:p>
            <a:pPr algn="ctr" defTabSz="2743200">
              <a:defRPr/>
            </a:pPr>
            <a:r>
              <a:rPr lang="en-US" sz="2400">
                <a:solidFill>
                  <a:srgbClr val="FFFFFF"/>
                </a:solidFill>
                <a:latin typeface="Arial"/>
                <a:ea typeface="Arial"/>
                <a:cs typeface="Arial"/>
                <a:sym typeface="Arial"/>
              </a:rPr>
              <a:t>Audio </a:t>
            </a:r>
            <a:endParaRPr sz="5400">
              <a:solidFill>
                <a:srgbClr val="FFFFFF"/>
              </a:solidFill>
              <a:latin typeface="Trebuchet MS"/>
            </a:endParaRPr>
          </a:p>
        </p:txBody>
      </p:sp>
      <p:sp>
        <p:nvSpPr>
          <p:cNvPr id="75" name="Google Shape;452;p7">
            <a:extLst>
              <a:ext uri="{FF2B5EF4-FFF2-40B4-BE49-F238E27FC236}">
                <a16:creationId xmlns:a16="http://schemas.microsoft.com/office/drawing/2014/main" id="{1CD380B6-8B9B-4442-A4EC-2D306D37861B}"/>
              </a:ext>
            </a:extLst>
          </p:cNvPr>
          <p:cNvSpPr txBox="1"/>
          <p:nvPr/>
        </p:nvSpPr>
        <p:spPr>
          <a:xfrm>
            <a:off x="12061316" y="9511805"/>
            <a:ext cx="3491632" cy="646210"/>
          </a:xfrm>
          <a:prstGeom prst="rect">
            <a:avLst/>
          </a:prstGeom>
          <a:noFill/>
          <a:ln>
            <a:noFill/>
          </a:ln>
        </p:spPr>
        <p:txBody>
          <a:bodyPr spcFirstLastPara="1" wrap="square" lIns="274276" tIns="137100" rIns="274276" bIns="137100" anchor="t" anchorCtr="0">
            <a:spAutoFit/>
          </a:bodyPr>
          <a:lstStyle/>
          <a:p>
            <a:pPr algn="ctr" defTabSz="2743200">
              <a:defRPr/>
            </a:pPr>
            <a:r>
              <a:rPr lang="en-US" sz="2400">
                <a:solidFill>
                  <a:srgbClr val="5E5E5E"/>
                </a:solidFill>
                <a:latin typeface="Arial"/>
                <a:ea typeface="Arial"/>
                <a:cs typeface="Arial"/>
                <a:sym typeface="Arial"/>
              </a:rPr>
              <a:t>Feature Extraction</a:t>
            </a:r>
            <a:endParaRPr sz="2400">
              <a:solidFill>
                <a:srgbClr val="5E5E5E"/>
              </a:solidFill>
              <a:latin typeface="Arial"/>
              <a:ea typeface="Arial"/>
              <a:cs typeface="Arial"/>
              <a:sym typeface="Arial"/>
            </a:endParaRPr>
          </a:p>
        </p:txBody>
      </p:sp>
      <p:sp>
        <p:nvSpPr>
          <p:cNvPr id="76" name="Google Shape;453;p7">
            <a:extLst>
              <a:ext uri="{FF2B5EF4-FFF2-40B4-BE49-F238E27FC236}">
                <a16:creationId xmlns:a16="http://schemas.microsoft.com/office/drawing/2014/main" id="{EFA66A46-AEC8-49B6-BEF9-DF84006EAEDA}"/>
              </a:ext>
            </a:extLst>
          </p:cNvPr>
          <p:cNvSpPr txBox="1"/>
          <p:nvPr/>
        </p:nvSpPr>
        <p:spPr>
          <a:xfrm>
            <a:off x="17600891" y="9667475"/>
            <a:ext cx="2916462" cy="646210"/>
          </a:xfrm>
          <a:prstGeom prst="rect">
            <a:avLst/>
          </a:prstGeom>
          <a:noFill/>
          <a:ln>
            <a:noFill/>
          </a:ln>
        </p:spPr>
        <p:txBody>
          <a:bodyPr spcFirstLastPara="1" wrap="square" lIns="274276" tIns="137100" rIns="274276" bIns="137100" anchor="t" anchorCtr="0">
            <a:spAutoFit/>
          </a:bodyPr>
          <a:lstStyle/>
          <a:p>
            <a:pPr defTabSz="2743200">
              <a:defRPr/>
            </a:pPr>
            <a:r>
              <a:rPr lang="en-US" sz="2400">
                <a:solidFill>
                  <a:srgbClr val="5E5E5E"/>
                </a:solidFill>
                <a:latin typeface="Arial"/>
                <a:ea typeface="Arial"/>
                <a:cs typeface="Arial"/>
                <a:sym typeface="Arial"/>
              </a:rPr>
              <a:t>Acoustic Model</a:t>
            </a:r>
            <a:endParaRPr sz="2400">
              <a:solidFill>
                <a:srgbClr val="5E5E5E"/>
              </a:solidFill>
              <a:latin typeface="Arial"/>
              <a:ea typeface="Arial"/>
              <a:cs typeface="Arial"/>
              <a:sym typeface="Arial"/>
            </a:endParaRPr>
          </a:p>
        </p:txBody>
      </p:sp>
      <p:sp>
        <p:nvSpPr>
          <p:cNvPr id="77" name="Google Shape;454;p7">
            <a:extLst>
              <a:ext uri="{FF2B5EF4-FFF2-40B4-BE49-F238E27FC236}">
                <a16:creationId xmlns:a16="http://schemas.microsoft.com/office/drawing/2014/main" id="{07151805-A7EB-4E97-9E45-BDDE270A0BB2}"/>
              </a:ext>
            </a:extLst>
          </p:cNvPr>
          <p:cNvSpPr txBox="1"/>
          <p:nvPr/>
        </p:nvSpPr>
        <p:spPr>
          <a:xfrm>
            <a:off x="22300218" y="9539178"/>
            <a:ext cx="3435564" cy="1015541"/>
          </a:xfrm>
          <a:prstGeom prst="rect">
            <a:avLst/>
          </a:prstGeom>
          <a:noFill/>
          <a:ln>
            <a:noFill/>
          </a:ln>
        </p:spPr>
        <p:txBody>
          <a:bodyPr spcFirstLastPara="1" wrap="square" lIns="274276" tIns="137100" rIns="274276" bIns="137100" anchor="t" anchorCtr="0">
            <a:spAutoFit/>
          </a:bodyPr>
          <a:lstStyle/>
          <a:p>
            <a:pPr algn="ctr" defTabSz="2743200">
              <a:defRPr/>
            </a:pPr>
            <a:r>
              <a:rPr lang="en-US" sz="2400">
                <a:solidFill>
                  <a:srgbClr val="5E5E5E"/>
                </a:solidFill>
                <a:latin typeface="Arial"/>
                <a:ea typeface="Arial"/>
                <a:cs typeface="Arial"/>
                <a:sym typeface="Arial"/>
              </a:rPr>
              <a:t>Decoder or N-gram language model</a:t>
            </a:r>
            <a:endParaRPr sz="2400">
              <a:solidFill>
                <a:srgbClr val="5E5E5E"/>
              </a:solidFill>
              <a:latin typeface="Arial"/>
              <a:ea typeface="Arial"/>
              <a:cs typeface="Arial"/>
              <a:sym typeface="Arial"/>
            </a:endParaRPr>
          </a:p>
        </p:txBody>
      </p:sp>
      <p:sp>
        <p:nvSpPr>
          <p:cNvPr id="78" name="Google Shape;455;p7">
            <a:extLst>
              <a:ext uri="{FF2B5EF4-FFF2-40B4-BE49-F238E27FC236}">
                <a16:creationId xmlns:a16="http://schemas.microsoft.com/office/drawing/2014/main" id="{E5B102AC-46DE-4C9F-BCBB-9025AD3F43BD}"/>
              </a:ext>
            </a:extLst>
          </p:cNvPr>
          <p:cNvSpPr txBox="1"/>
          <p:nvPr/>
        </p:nvSpPr>
        <p:spPr>
          <a:xfrm>
            <a:off x="26945251" y="9558030"/>
            <a:ext cx="3180258" cy="1015541"/>
          </a:xfrm>
          <a:prstGeom prst="rect">
            <a:avLst/>
          </a:prstGeom>
          <a:noFill/>
          <a:ln>
            <a:noFill/>
          </a:ln>
        </p:spPr>
        <p:txBody>
          <a:bodyPr spcFirstLastPara="1" wrap="square" lIns="274276" tIns="137100" rIns="274276" bIns="137100" anchor="t" anchorCtr="0">
            <a:spAutoFit/>
          </a:bodyPr>
          <a:lstStyle/>
          <a:p>
            <a:pPr algn="ctr" defTabSz="2743200">
              <a:defRPr/>
            </a:pPr>
            <a:r>
              <a:rPr lang="en-US" sz="2400">
                <a:solidFill>
                  <a:srgbClr val="5E5E5E"/>
                </a:solidFill>
                <a:latin typeface="Arial"/>
                <a:ea typeface="Arial"/>
                <a:cs typeface="Arial"/>
                <a:sym typeface="Arial"/>
              </a:rPr>
              <a:t>BERT Punctuation Model</a:t>
            </a:r>
            <a:endParaRPr sz="2400">
              <a:solidFill>
                <a:srgbClr val="5E5E5E"/>
              </a:solidFill>
              <a:latin typeface="Arial"/>
              <a:ea typeface="Arial"/>
              <a:cs typeface="Arial"/>
              <a:sym typeface="Arial"/>
            </a:endParaRPr>
          </a:p>
        </p:txBody>
      </p:sp>
      <p:sp>
        <p:nvSpPr>
          <p:cNvPr id="79" name="Google Shape;456;p7">
            <a:extLst>
              <a:ext uri="{FF2B5EF4-FFF2-40B4-BE49-F238E27FC236}">
                <a16:creationId xmlns:a16="http://schemas.microsoft.com/office/drawing/2014/main" id="{299EE576-B59B-49E3-8463-88F153DFA186}"/>
              </a:ext>
            </a:extLst>
          </p:cNvPr>
          <p:cNvSpPr txBox="1"/>
          <p:nvPr/>
        </p:nvSpPr>
        <p:spPr>
          <a:xfrm>
            <a:off x="4118963" y="16023727"/>
            <a:ext cx="1495446" cy="646210"/>
          </a:xfrm>
          <a:prstGeom prst="rect">
            <a:avLst/>
          </a:prstGeom>
          <a:noFill/>
          <a:ln>
            <a:noFill/>
          </a:ln>
        </p:spPr>
        <p:txBody>
          <a:bodyPr spcFirstLastPara="1" wrap="square" lIns="274276" tIns="137100" rIns="274276" bIns="137100" anchor="t" anchorCtr="0">
            <a:spAutoFit/>
          </a:bodyPr>
          <a:lstStyle/>
          <a:p>
            <a:pPr defTabSz="2743200">
              <a:defRPr/>
            </a:pPr>
            <a:r>
              <a:rPr lang="en-US" sz="2400">
                <a:solidFill>
                  <a:srgbClr val="FFFFFF"/>
                </a:solidFill>
                <a:latin typeface="Arial"/>
                <a:ea typeface="Arial"/>
                <a:cs typeface="Arial"/>
                <a:sym typeface="Arial"/>
              </a:rPr>
              <a:t>Audio</a:t>
            </a:r>
            <a:endParaRPr sz="2400">
              <a:solidFill>
                <a:srgbClr val="FFFFFF"/>
              </a:solidFill>
              <a:latin typeface="Arial"/>
              <a:ea typeface="Arial"/>
              <a:cs typeface="Arial"/>
              <a:sym typeface="Arial"/>
            </a:endParaRPr>
          </a:p>
        </p:txBody>
      </p:sp>
      <p:sp>
        <p:nvSpPr>
          <p:cNvPr id="80" name="Google Shape;457;p7">
            <a:extLst>
              <a:ext uri="{FF2B5EF4-FFF2-40B4-BE49-F238E27FC236}">
                <a16:creationId xmlns:a16="http://schemas.microsoft.com/office/drawing/2014/main" id="{64C8F40A-EA04-4E4E-8A12-4F0BC07CD0CB}"/>
              </a:ext>
            </a:extLst>
          </p:cNvPr>
          <p:cNvSpPr txBox="1"/>
          <p:nvPr/>
        </p:nvSpPr>
        <p:spPr>
          <a:xfrm>
            <a:off x="14946300" y="6666936"/>
            <a:ext cx="7690464" cy="892431"/>
          </a:xfrm>
          <a:prstGeom prst="rect">
            <a:avLst/>
          </a:prstGeom>
          <a:noFill/>
          <a:ln>
            <a:noFill/>
          </a:ln>
        </p:spPr>
        <p:txBody>
          <a:bodyPr spcFirstLastPara="1" wrap="square" lIns="274276" tIns="137100" rIns="274276" bIns="137100" anchor="t" anchorCtr="0">
            <a:spAutoFit/>
          </a:bodyPr>
          <a:lstStyle/>
          <a:p>
            <a:pPr defTabSz="2743200">
              <a:defRPr/>
            </a:pPr>
            <a:r>
              <a:rPr lang="en-US" sz="4000">
                <a:solidFill>
                  <a:srgbClr val="5E5E5E"/>
                </a:solidFill>
                <a:latin typeface="Arial"/>
                <a:ea typeface="Arial"/>
                <a:cs typeface="Arial"/>
                <a:sym typeface="Arial"/>
              </a:rPr>
              <a:t>Automatic Speech Recognition</a:t>
            </a:r>
            <a:endParaRPr sz="4000">
              <a:solidFill>
                <a:srgbClr val="5E5E5E"/>
              </a:solidFill>
              <a:latin typeface="Arial"/>
              <a:ea typeface="Arial"/>
              <a:cs typeface="Arial"/>
              <a:sym typeface="Arial"/>
            </a:endParaRPr>
          </a:p>
        </p:txBody>
      </p:sp>
      <p:sp>
        <p:nvSpPr>
          <p:cNvPr id="81" name="Google Shape;458;p7">
            <a:extLst>
              <a:ext uri="{FF2B5EF4-FFF2-40B4-BE49-F238E27FC236}">
                <a16:creationId xmlns:a16="http://schemas.microsoft.com/office/drawing/2014/main" id="{5BE68329-8140-433D-A389-6B3D32B8F0C7}"/>
              </a:ext>
            </a:extLst>
          </p:cNvPr>
          <p:cNvSpPr txBox="1"/>
          <p:nvPr/>
        </p:nvSpPr>
        <p:spPr>
          <a:xfrm>
            <a:off x="16729678" y="13260949"/>
            <a:ext cx="4835616" cy="892431"/>
          </a:xfrm>
          <a:prstGeom prst="rect">
            <a:avLst/>
          </a:prstGeom>
          <a:noFill/>
          <a:ln>
            <a:noFill/>
          </a:ln>
        </p:spPr>
        <p:txBody>
          <a:bodyPr spcFirstLastPara="1" wrap="square" lIns="274276" tIns="137100" rIns="274276" bIns="137100" anchor="t" anchorCtr="0">
            <a:spAutoFit/>
          </a:bodyPr>
          <a:lstStyle/>
          <a:p>
            <a:pPr defTabSz="2743200">
              <a:defRPr/>
            </a:pPr>
            <a:r>
              <a:rPr lang="en-US" sz="4000">
                <a:solidFill>
                  <a:srgbClr val="5E5E5E"/>
                </a:solidFill>
                <a:latin typeface="Arial"/>
                <a:ea typeface="Arial"/>
                <a:cs typeface="Arial"/>
                <a:sym typeface="Arial"/>
              </a:rPr>
              <a:t>Text-To-Speech</a:t>
            </a:r>
            <a:endParaRPr sz="4000">
              <a:solidFill>
                <a:srgbClr val="5E5E5E"/>
              </a:solidFill>
              <a:latin typeface="Arial"/>
              <a:ea typeface="Arial"/>
              <a:cs typeface="Arial"/>
              <a:sym typeface="Arial"/>
            </a:endParaRPr>
          </a:p>
        </p:txBody>
      </p:sp>
      <p:pic>
        <p:nvPicPr>
          <p:cNvPr id="82" name="Google Shape;459;p7">
            <a:extLst>
              <a:ext uri="{FF2B5EF4-FFF2-40B4-BE49-F238E27FC236}">
                <a16:creationId xmlns:a16="http://schemas.microsoft.com/office/drawing/2014/main" id="{8286E575-D0AE-4FAA-A3E0-E8CE76A6503F}"/>
              </a:ext>
            </a:extLst>
          </p:cNvPr>
          <p:cNvPicPr preferRelativeResize="0"/>
          <p:nvPr/>
        </p:nvPicPr>
        <p:blipFill rotWithShape="1">
          <a:blip r:embed="rId4">
            <a:alphaModFix/>
          </a:blip>
          <a:srcRect/>
          <a:stretch/>
        </p:blipFill>
        <p:spPr>
          <a:xfrm>
            <a:off x="3473237" y="14632222"/>
            <a:ext cx="2486026" cy="1285876"/>
          </a:xfrm>
          <a:prstGeom prst="rect">
            <a:avLst/>
          </a:prstGeom>
          <a:noFill/>
          <a:ln>
            <a:noFill/>
          </a:ln>
        </p:spPr>
      </p:pic>
      <p:pic>
        <p:nvPicPr>
          <p:cNvPr id="83" name="Google Shape;460;p7">
            <a:extLst>
              <a:ext uri="{FF2B5EF4-FFF2-40B4-BE49-F238E27FC236}">
                <a16:creationId xmlns:a16="http://schemas.microsoft.com/office/drawing/2014/main" id="{1B02AC8C-BE47-4D6E-BD00-D696AD1C5E9E}"/>
              </a:ext>
            </a:extLst>
          </p:cNvPr>
          <p:cNvPicPr preferRelativeResize="0"/>
          <p:nvPr/>
        </p:nvPicPr>
        <p:blipFill rotWithShape="1">
          <a:blip r:embed="rId5">
            <a:alphaModFix/>
          </a:blip>
          <a:srcRect/>
          <a:stretch/>
        </p:blipFill>
        <p:spPr>
          <a:xfrm>
            <a:off x="12995005" y="8145803"/>
            <a:ext cx="1583670" cy="1272130"/>
          </a:xfrm>
          <a:prstGeom prst="rect">
            <a:avLst/>
          </a:prstGeom>
          <a:noFill/>
          <a:ln>
            <a:noFill/>
          </a:ln>
        </p:spPr>
      </p:pic>
      <p:pic>
        <p:nvPicPr>
          <p:cNvPr id="84" name="Google Shape;461;p7">
            <a:extLst>
              <a:ext uri="{FF2B5EF4-FFF2-40B4-BE49-F238E27FC236}">
                <a16:creationId xmlns:a16="http://schemas.microsoft.com/office/drawing/2014/main" id="{F8C7885C-2805-42B0-8880-FAF12EC21558}"/>
              </a:ext>
            </a:extLst>
          </p:cNvPr>
          <p:cNvPicPr preferRelativeResize="0"/>
          <p:nvPr/>
        </p:nvPicPr>
        <p:blipFill rotWithShape="1">
          <a:blip r:embed="rId6">
            <a:alphaModFix/>
          </a:blip>
          <a:srcRect/>
          <a:stretch/>
        </p:blipFill>
        <p:spPr>
          <a:xfrm>
            <a:off x="17945730" y="8109968"/>
            <a:ext cx="1690848" cy="1320976"/>
          </a:xfrm>
          <a:prstGeom prst="rect">
            <a:avLst/>
          </a:prstGeom>
          <a:noFill/>
          <a:ln>
            <a:noFill/>
          </a:ln>
        </p:spPr>
      </p:pic>
      <p:pic>
        <p:nvPicPr>
          <p:cNvPr id="85" name="Google Shape;462;p7">
            <a:extLst>
              <a:ext uri="{FF2B5EF4-FFF2-40B4-BE49-F238E27FC236}">
                <a16:creationId xmlns:a16="http://schemas.microsoft.com/office/drawing/2014/main" id="{F31C1FE6-0A4C-46EC-8F66-3A6A9729F315}"/>
              </a:ext>
            </a:extLst>
          </p:cNvPr>
          <p:cNvPicPr preferRelativeResize="0"/>
          <p:nvPr/>
        </p:nvPicPr>
        <p:blipFill rotWithShape="1">
          <a:blip r:embed="rId7">
            <a:alphaModFix/>
          </a:blip>
          <a:srcRect/>
          <a:stretch/>
        </p:blipFill>
        <p:spPr>
          <a:xfrm>
            <a:off x="22543749" y="8235538"/>
            <a:ext cx="2274322" cy="990000"/>
          </a:xfrm>
          <a:prstGeom prst="rect">
            <a:avLst/>
          </a:prstGeom>
          <a:noFill/>
          <a:ln>
            <a:noFill/>
          </a:ln>
        </p:spPr>
      </p:pic>
      <p:pic>
        <p:nvPicPr>
          <p:cNvPr id="86" name="Google Shape;463;p7">
            <a:extLst>
              <a:ext uri="{FF2B5EF4-FFF2-40B4-BE49-F238E27FC236}">
                <a16:creationId xmlns:a16="http://schemas.microsoft.com/office/drawing/2014/main" id="{49B40A18-3EA2-4922-A37B-16961D6BD319}"/>
              </a:ext>
            </a:extLst>
          </p:cNvPr>
          <p:cNvPicPr preferRelativeResize="0"/>
          <p:nvPr/>
        </p:nvPicPr>
        <p:blipFill rotWithShape="1">
          <a:blip r:embed="rId8">
            <a:alphaModFix/>
          </a:blip>
          <a:srcRect/>
          <a:stretch/>
        </p:blipFill>
        <p:spPr>
          <a:xfrm>
            <a:off x="27726397" y="7956400"/>
            <a:ext cx="1442814" cy="1311648"/>
          </a:xfrm>
          <a:prstGeom prst="rect">
            <a:avLst/>
          </a:prstGeom>
          <a:noFill/>
          <a:ln>
            <a:noFill/>
          </a:ln>
        </p:spPr>
      </p:pic>
      <p:sp>
        <p:nvSpPr>
          <p:cNvPr id="87" name="Google Shape;464;p7">
            <a:extLst>
              <a:ext uri="{FF2B5EF4-FFF2-40B4-BE49-F238E27FC236}">
                <a16:creationId xmlns:a16="http://schemas.microsoft.com/office/drawing/2014/main" id="{1AB0A284-AC78-4FC0-BA7C-C6E416B1326A}"/>
              </a:ext>
            </a:extLst>
          </p:cNvPr>
          <p:cNvSpPr txBox="1"/>
          <p:nvPr/>
        </p:nvSpPr>
        <p:spPr>
          <a:xfrm>
            <a:off x="140019" y="8136130"/>
            <a:ext cx="3872014" cy="1323318"/>
          </a:xfrm>
          <a:prstGeom prst="rect">
            <a:avLst/>
          </a:prstGeom>
          <a:noFill/>
          <a:ln>
            <a:noFill/>
          </a:ln>
        </p:spPr>
        <p:txBody>
          <a:bodyPr spcFirstLastPara="1" wrap="square" lIns="274276" tIns="137100" rIns="274276" bIns="137100" anchor="t" anchorCtr="0">
            <a:spAutoFit/>
          </a:bodyPr>
          <a:lstStyle/>
          <a:p>
            <a:pPr defTabSz="2743200">
              <a:defRPr/>
            </a:pPr>
            <a:r>
              <a:rPr lang="en-US" sz="2200" i="1">
                <a:solidFill>
                  <a:srgbClr val="5E5E5E"/>
                </a:solidFill>
                <a:latin typeface="Arial"/>
                <a:ea typeface="Arial"/>
                <a:cs typeface="Arial"/>
                <a:sym typeface="Arial"/>
              </a:rPr>
              <a:t>“What is the weather like </a:t>
            </a:r>
            <a:endParaRPr sz="5400">
              <a:solidFill>
                <a:srgbClr val="FFFFFF"/>
              </a:solidFill>
              <a:latin typeface="Trebuchet MS"/>
            </a:endParaRPr>
          </a:p>
          <a:p>
            <a:pPr defTabSz="2743200">
              <a:defRPr/>
            </a:pPr>
            <a:r>
              <a:rPr lang="en-US" sz="2200" i="1">
                <a:solidFill>
                  <a:srgbClr val="5E5E5E"/>
                </a:solidFill>
                <a:latin typeface="Arial"/>
                <a:ea typeface="Arial"/>
                <a:cs typeface="Arial"/>
                <a:sym typeface="Arial"/>
              </a:rPr>
              <a:t>tomorrow in London?”</a:t>
            </a:r>
            <a:endParaRPr sz="5400">
              <a:solidFill>
                <a:srgbClr val="FFFFFF"/>
              </a:solidFill>
              <a:latin typeface="Trebuchet MS"/>
            </a:endParaRPr>
          </a:p>
          <a:p>
            <a:pPr defTabSz="2743200">
              <a:defRPr/>
            </a:pPr>
            <a:endParaRPr sz="2400">
              <a:solidFill>
                <a:srgbClr val="5E5E5E"/>
              </a:solidFill>
              <a:latin typeface="Arial"/>
              <a:ea typeface="Arial"/>
              <a:cs typeface="Arial"/>
              <a:sym typeface="Arial"/>
            </a:endParaRPr>
          </a:p>
        </p:txBody>
      </p:sp>
      <p:sp>
        <p:nvSpPr>
          <p:cNvPr id="88" name="Google Shape;465;p7">
            <a:extLst>
              <a:ext uri="{FF2B5EF4-FFF2-40B4-BE49-F238E27FC236}">
                <a16:creationId xmlns:a16="http://schemas.microsoft.com/office/drawing/2014/main" id="{BDEB0E9E-32AF-48A7-9FC6-7F27007540B5}"/>
              </a:ext>
            </a:extLst>
          </p:cNvPr>
          <p:cNvSpPr txBox="1"/>
          <p:nvPr/>
        </p:nvSpPr>
        <p:spPr>
          <a:xfrm>
            <a:off x="302955" y="14544740"/>
            <a:ext cx="3526054" cy="1661872"/>
          </a:xfrm>
          <a:prstGeom prst="rect">
            <a:avLst/>
          </a:prstGeom>
          <a:noFill/>
          <a:ln w="9525" cap="flat" cmpd="sng">
            <a:solidFill>
              <a:schemeClr val="dk1"/>
            </a:solidFill>
            <a:prstDash val="solid"/>
            <a:round/>
            <a:headEnd type="none" w="sm" len="sm"/>
            <a:tailEnd type="none" w="sm" len="sm"/>
          </a:ln>
        </p:spPr>
        <p:txBody>
          <a:bodyPr spcFirstLastPara="1" wrap="square" lIns="274276" tIns="137100" rIns="274276" bIns="137100" anchor="t" anchorCtr="0">
            <a:spAutoFit/>
          </a:bodyPr>
          <a:lstStyle/>
          <a:p>
            <a:pPr defTabSz="2743200">
              <a:defRPr/>
            </a:pPr>
            <a:r>
              <a:rPr lang="en-US" sz="2200" i="1">
                <a:solidFill>
                  <a:srgbClr val="5E5E5E"/>
                </a:solidFill>
                <a:latin typeface="Arial"/>
                <a:ea typeface="Arial"/>
                <a:cs typeface="Arial"/>
                <a:sym typeface="Arial"/>
              </a:rPr>
              <a:t>“Expect some clear skies in London tomorrow.”</a:t>
            </a:r>
            <a:endParaRPr sz="5400">
              <a:solidFill>
                <a:srgbClr val="FFFFFF"/>
              </a:solidFill>
              <a:latin typeface="Trebuchet MS"/>
            </a:endParaRPr>
          </a:p>
          <a:p>
            <a:pPr defTabSz="2743200">
              <a:defRPr/>
            </a:pPr>
            <a:endParaRPr sz="2400">
              <a:solidFill>
                <a:srgbClr val="5E5E5E"/>
              </a:solidFill>
              <a:latin typeface="Arial"/>
              <a:ea typeface="Arial"/>
              <a:cs typeface="Arial"/>
              <a:sym typeface="Arial"/>
            </a:endParaRPr>
          </a:p>
        </p:txBody>
      </p:sp>
      <p:pic>
        <p:nvPicPr>
          <p:cNvPr id="89" name="Google Shape;466;p7" descr="A picture containing shape&#10;&#10;Description automatically generated">
            <a:extLst>
              <a:ext uri="{FF2B5EF4-FFF2-40B4-BE49-F238E27FC236}">
                <a16:creationId xmlns:a16="http://schemas.microsoft.com/office/drawing/2014/main" id="{66536DF8-DDA6-4B25-B69A-131EBCFCFB3B}"/>
              </a:ext>
            </a:extLst>
          </p:cNvPr>
          <p:cNvPicPr preferRelativeResize="0"/>
          <p:nvPr/>
        </p:nvPicPr>
        <p:blipFill rotWithShape="1">
          <a:blip r:embed="rId9">
            <a:alphaModFix/>
          </a:blip>
          <a:srcRect/>
          <a:stretch/>
        </p:blipFill>
        <p:spPr>
          <a:xfrm>
            <a:off x="26905024" y="14502750"/>
            <a:ext cx="2725500" cy="1920240"/>
          </a:xfrm>
          <a:prstGeom prst="rect">
            <a:avLst/>
          </a:prstGeom>
          <a:noFill/>
          <a:ln>
            <a:noFill/>
          </a:ln>
        </p:spPr>
      </p:pic>
      <p:pic>
        <p:nvPicPr>
          <p:cNvPr id="90" name="Google Shape;467;p7" descr="Chart&#10;&#10;Description automatically generated">
            <a:extLst>
              <a:ext uri="{FF2B5EF4-FFF2-40B4-BE49-F238E27FC236}">
                <a16:creationId xmlns:a16="http://schemas.microsoft.com/office/drawing/2014/main" id="{A43F97A5-0E0D-4D2D-BB9F-3A2968F6D00B}"/>
              </a:ext>
            </a:extLst>
          </p:cNvPr>
          <p:cNvPicPr preferRelativeResize="0"/>
          <p:nvPr/>
        </p:nvPicPr>
        <p:blipFill rotWithShape="1">
          <a:blip r:embed="rId10">
            <a:alphaModFix/>
          </a:blip>
          <a:srcRect/>
          <a:stretch/>
        </p:blipFill>
        <p:spPr>
          <a:xfrm>
            <a:off x="7646548" y="14415268"/>
            <a:ext cx="3595552" cy="1920240"/>
          </a:xfrm>
          <a:prstGeom prst="rect">
            <a:avLst/>
          </a:prstGeom>
          <a:noFill/>
          <a:ln>
            <a:noFill/>
          </a:ln>
        </p:spPr>
      </p:pic>
      <p:sp>
        <p:nvSpPr>
          <p:cNvPr id="91" name="Google Shape;468;p7">
            <a:extLst>
              <a:ext uri="{FF2B5EF4-FFF2-40B4-BE49-F238E27FC236}">
                <a16:creationId xmlns:a16="http://schemas.microsoft.com/office/drawing/2014/main" id="{C2982179-8264-47EF-93D8-068E27E344F4}"/>
              </a:ext>
            </a:extLst>
          </p:cNvPr>
          <p:cNvSpPr txBox="1"/>
          <p:nvPr/>
        </p:nvSpPr>
        <p:spPr>
          <a:xfrm>
            <a:off x="26734533" y="16313100"/>
            <a:ext cx="3365986" cy="1015541"/>
          </a:xfrm>
          <a:prstGeom prst="rect">
            <a:avLst/>
          </a:prstGeom>
          <a:noFill/>
          <a:ln>
            <a:noFill/>
          </a:ln>
        </p:spPr>
        <p:txBody>
          <a:bodyPr spcFirstLastPara="1" wrap="square" lIns="274276" tIns="137100" rIns="274276" bIns="137100" anchor="t" anchorCtr="0">
            <a:spAutoFit/>
          </a:bodyPr>
          <a:lstStyle/>
          <a:p>
            <a:pPr algn="ctr" defTabSz="2743200">
              <a:defRPr/>
            </a:pPr>
            <a:r>
              <a:rPr lang="en-US" sz="2400">
                <a:solidFill>
                  <a:srgbClr val="5E5E5E"/>
                </a:solidFill>
                <a:latin typeface="Arial"/>
                <a:ea typeface="Arial"/>
                <a:cs typeface="Arial"/>
                <a:sym typeface="Arial"/>
              </a:rPr>
              <a:t>Text Normalization &amp; Preprocessing</a:t>
            </a:r>
            <a:endParaRPr sz="2400">
              <a:solidFill>
                <a:srgbClr val="5E5E5E"/>
              </a:solidFill>
              <a:latin typeface="Arial"/>
              <a:ea typeface="Arial"/>
              <a:cs typeface="Arial"/>
              <a:sym typeface="Arial"/>
            </a:endParaRPr>
          </a:p>
        </p:txBody>
      </p:sp>
      <p:cxnSp>
        <p:nvCxnSpPr>
          <p:cNvPr id="92" name="Google Shape;469;p7">
            <a:extLst>
              <a:ext uri="{FF2B5EF4-FFF2-40B4-BE49-F238E27FC236}">
                <a16:creationId xmlns:a16="http://schemas.microsoft.com/office/drawing/2014/main" id="{849A7885-19CD-4F97-9815-3A25599B4029}"/>
              </a:ext>
            </a:extLst>
          </p:cNvPr>
          <p:cNvCxnSpPr/>
          <p:nvPr/>
        </p:nvCxnSpPr>
        <p:spPr>
          <a:xfrm flipH="1">
            <a:off x="25401433" y="15320001"/>
            <a:ext cx="1429362" cy="4594"/>
          </a:xfrm>
          <a:prstGeom prst="straightConnector1">
            <a:avLst/>
          </a:prstGeom>
          <a:noFill/>
          <a:ln w="19050" cap="flat" cmpd="sng">
            <a:solidFill>
              <a:srgbClr val="8C8C8C"/>
            </a:solidFill>
            <a:prstDash val="solid"/>
            <a:round/>
            <a:headEnd type="none" w="sm" len="sm"/>
            <a:tailEnd type="triangle" w="sm" len="sm"/>
          </a:ln>
        </p:spPr>
      </p:cxnSp>
      <p:cxnSp>
        <p:nvCxnSpPr>
          <p:cNvPr id="93" name="Google Shape;470;p7">
            <a:extLst>
              <a:ext uri="{FF2B5EF4-FFF2-40B4-BE49-F238E27FC236}">
                <a16:creationId xmlns:a16="http://schemas.microsoft.com/office/drawing/2014/main" id="{0FBE3366-BC6F-472B-B44B-E786D7E4C289}"/>
              </a:ext>
            </a:extLst>
          </p:cNvPr>
          <p:cNvCxnSpPr/>
          <p:nvPr/>
        </p:nvCxnSpPr>
        <p:spPr>
          <a:xfrm flipH="1">
            <a:off x="20663375" y="15320001"/>
            <a:ext cx="1429362" cy="4594"/>
          </a:xfrm>
          <a:prstGeom prst="straightConnector1">
            <a:avLst/>
          </a:prstGeom>
          <a:noFill/>
          <a:ln w="19050" cap="flat" cmpd="sng">
            <a:solidFill>
              <a:srgbClr val="8C8C8C"/>
            </a:solidFill>
            <a:prstDash val="solid"/>
            <a:round/>
            <a:headEnd type="none" w="sm" len="sm"/>
            <a:tailEnd type="triangle" w="sm" len="sm"/>
          </a:ln>
        </p:spPr>
      </p:cxnSp>
      <p:cxnSp>
        <p:nvCxnSpPr>
          <p:cNvPr id="94" name="Google Shape;471;p7">
            <a:extLst>
              <a:ext uri="{FF2B5EF4-FFF2-40B4-BE49-F238E27FC236}">
                <a16:creationId xmlns:a16="http://schemas.microsoft.com/office/drawing/2014/main" id="{78FF8350-FA76-4C55-BCC6-79C0A91B0385}"/>
              </a:ext>
            </a:extLst>
          </p:cNvPr>
          <p:cNvCxnSpPr/>
          <p:nvPr/>
        </p:nvCxnSpPr>
        <p:spPr>
          <a:xfrm flipH="1">
            <a:off x="16056485" y="15320001"/>
            <a:ext cx="1429362" cy="4594"/>
          </a:xfrm>
          <a:prstGeom prst="straightConnector1">
            <a:avLst/>
          </a:prstGeom>
          <a:noFill/>
          <a:ln w="19050" cap="flat" cmpd="sng">
            <a:solidFill>
              <a:srgbClr val="8C8C8C"/>
            </a:solidFill>
            <a:prstDash val="solid"/>
            <a:round/>
            <a:headEnd type="none" w="sm" len="sm"/>
            <a:tailEnd type="triangle" w="sm" len="sm"/>
          </a:ln>
        </p:spPr>
      </p:cxnSp>
      <p:cxnSp>
        <p:nvCxnSpPr>
          <p:cNvPr id="95" name="Google Shape;472;p7">
            <a:extLst>
              <a:ext uri="{FF2B5EF4-FFF2-40B4-BE49-F238E27FC236}">
                <a16:creationId xmlns:a16="http://schemas.microsoft.com/office/drawing/2014/main" id="{082BFA69-E1D6-476B-8D48-0B2C5D256E29}"/>
              </a:ext>
            </a:extLst>
          </p:cNvPr>
          <p:cNvCxnSpPr/>
          <p:nvPr/>
        </p:nvCxnSpPr>
        <p:spPr>
          <a:xfrm rot="10800000" flipH="1">
            <a:off x="15386012" y="8765867"/>
            <a:ext cx="1659448" cy="4594"/>
          </a:xfrm>
          <a:prstGeom prst="straightConnector1">
            <a:avLst/>
          </a:prstGeom>
          <a:noFill/>
          <a:ln w="19050" cap="flat" cmpd="sng">
            <a:solidFill>
              <a:srgbClr val="8C8C8C"/>
            </a:solidFill>
            <a:prstDash val="solid"/>
            <a:round/>
            <a:headEnd type="none" w="sm" len="sm"/>
            <a:tailEnd type="triangle" w="sm" len="sm"/>
          </a:ln>
        </p:spPr>
      </p:cxnSp>
      <p:cxnSp>
        <p:nvCxnSpPr>
          <p:cNvPr id="96" name="Google Shape;473;p7">
            <a:extLst>
              <a:ext uri="{FF2B5EF4-FFF2-40B4-BE49-F238E27FC236}">
                <a16:creationId xmlns:a16="http://schemas.microsoft.com/office/drawing/2014/main" id="{2CA684EA-35A5-40E4-9A07-882C16B9C17D}"/>
              </a:ext>
            </a:extLst>
          </p:cNvPr>
          <p:cNvCxnSpPr/>
          <p:nvPr/>
        </p:nvCxnSpPr>
        <p:spPr>
          <a:xfrm flipH="1">
            <a:off x="11357141" y="15320001"/>
            <a:ext cx="1429362" cy="4594"/>
          </a:xfrm>
          <a:prstGeom prst="straightConnector1">
            <a:avLst/>
          </a:prstGeom>
          <a:noFill/>
          <a:ln w="19050" cap="flat" cmpd="sng">
            <a:solidFill>
              <a:srgbClr val="8C8C8C"/>
            </a:solidFill>
            <a:prstDash val="solid"/>
            <a:round/>
            <a:headEnd type="none" w="sm" len="sm"/>
            <a:tailEnd type="triangle" w="sm" len="sm"/>
          </a:ln>
        </p:spPr>
      </p:cxnSp>
      <p:cxnSp>
        <p:nvCxnSpPr>
          <p:cNvPr id="97" name="Google Shape;474;p7">
            <a:extLst>
              <a:ext uri="{FF2B5EF4-FFF2-40B4-BE49-F238E27FC236}">
                <a16:creationId xmlns:a16="http://schemas.microsoft.com/office/drawing/2014/main" id="{3C9D7F3C-6AB9-4FF6-AF0A-71734E52FF6A}"/>
              </a:ext>
            </a:extLst>
          </p:cNvPr>
          <p:cNvCxnSpPr/>
          <p:nvPr/>
        </p:nvCxnSpPr>
        <p:spPr>
          <a:xfrm rot="10800000">
            <a:off x="6307066" y="15281748"/>
            <a:ext cx="1645920" cy="0"/>
          </a:xfrm>
          <a:prstGeom prst="straightConnector1">
            <a:avLst/>
          </a:prstGeom>
          <a:noFill/>
          <a:ln w="38100" cap="flat" cmpd="sng">
            <a:solidFill>
              <a:srgbClr val="8C8C8C"/>
            </a:solidFill>
            <a:prstDash val="solid"/>
            <a:round/>
            <a:headEnd type="none" w="sm" len="sm"/>
            <a:tailEnd type="triangle" w="sm" len="sm"/>
          </a:ln>
        </p:spPr>
      </p:cxnSp>
      <p:sp>
        <p:nvSpPr>
          <p:cNvPr id="98" name="Google Shape;475;p7">
            <a:extLst>
              <a:ext uri="{FF2B5EF4-FFF2-40B4-BE49-F238E27FC236}">
                <a16:creationId xmlns:a16="http://schemas.microsoft.com/office/drawing/2014/main" id="{887FBE8E-EFDC-4D25-B914-BA0B6A3265AF}"/>
              </a:ext>
            </a:extLst>
          </p:cNvPr>
          <p:cNvSpPr txBox="1"/>
          <p:nvPr/>
        </p:nvSpPr>
        <p:spPr>
          <a:xfrm>
            <a:off x="13006600" y="16454104"/>
            <a:ext cx="3365988" cy="1015541"/>
          </a:xfrm>
          <a:prstGeom prst="rect">
            <a:avLst/>
          </a:prstGeom>
          <a:noFill/>
          <a:ln>
            <a:noFill/>
          </a:ln>
        </p:spPr>
        <p:txBody>
          <a:bodyPr spcFirstLastPara="1" wrap="square" lIns="274276" tIns="137100" rIns="274276" bIns="137100" anchor="t" anchorCtr="0">
            <a:spAutoFit/>
          </a:bodyPr>
          <a:lstStyle/>
          <a:p>
            <a:pPr algn="ctr" defTabSz="2743200">
              <a:defRPr/>
            </a:pPr>
            <a:r>
              <a:rPr lang="en-US" sz="2400">
                <a:solidFill>
                  <a:srgbClr val="5E5E5E"/>
                </a:solidFill>
                <a:latin typeface="Arial"/>
                <a:ea typeface="Arial"/>
                <a:cs typeface="Arial"/>
                <a:sym typeface="Arial"/>
              </a:rPr>
              <a:t>Spectrogram Generator</a:t>
            </a:r>
            <a:endParaRPr sz="2400">
              <a:solidFill>
                <a:srgbClr val="5E5E5E"/>
              </a:solidFill>
              <a:latin typeface="Arial"/>
              <a:ea typeface="Arial"/>
              <a:cs typeface="Arial"/>
              <a:sym typeface="Arial"/>
            </a:endParaRPr>
          </a:p>
        </p:txBody>
      </p:sp>
      <p:sp>
        <p:nvSpPr>
          <p:cNvPr id="99" name="Google Shape;476;p7">
            <a:extLst>
              <a:ext uri="{FF2B5EF4-FFF2-40B4-BE49-F238E27FC236}">
                <a16:creationId xmlns:a16="http://schemas.microsoft.com/office/drawing/2014/main" id="{944AF983-7220-44A6-B78B-25C18E11FAEB}"/>
              </a:ext>
            </a:extLst>
          </p:cNvPr>
          <p:cNvSpPr txBox="1"/>
          <p:nvPr/>
        </p:nvSpPr>
        <p:spPr>
          <a:xfrm>
            <a:off x="7637640" y="16436333"/>
            <a:ext cx="3365988" cy="646210"/>
          </a:xfrm>
          <a:prstGeom prst="rect">
            <a:avLst/>
          </a:prstGeom>
          <a:noFill/>
          <a:ln>
            <a:noFill/>
          </a:ln>
        </p:spPr>
        <p:txBody>
          <a:bodyPr spcFirstLastPara="1" wrap="square" lIns="274276" tIns="137100" rIns="274276" bIns="137100" anchor="t" anchorCtr="0">
            <a:spAutoFit/>
          </a:bodyPr>
          <a:lstStyle/>
          <a:p>
            <a:pPr algn="ctr" defTabSz="2743200">
              <a:defRPr/>
            </a:pPr>
            <a:r>
              <a:rPr lang="en-US" sz="2400">
                <a:solidFill>
                  <a:srgbClr val="5E5E5E"/>
                </a:solidFill>
                <a:latin typeface="Arial"/>
                <a:ea typeface="Arial"/>
                <a:cs typeface="Arial"/>
                <a:sym typeface="Arial"/>
              </a:rPr>
              <a:t>Vocoder Model</a:t>
            </a:r>
            <a:endParaRPr sz="2400">
              <a:solidFill>
                <a:srgbClr val="5E5E5E"/>
              </a:solidFill>
              <a:latin typeface="Arial"/>
              <a:ea typeface="Arial"/>
              <a:cs typeface="Arial"/>
              <a:sym typeface="Arial"/>
            </a:endParaRPr>
          </a:p>
        </p:txBody>
      </p:sp>
      <p:sp>
        <p:nvSpPr>
          <p:cNvPr id="100" name="Google Shape;477;p7">
            <a:extLst>
              <a:ext uri="{FF2B5EF4-FFF2-40B4-BE49-F238E27FC236}">
                <a16:creationId xmlns:a16="http://schemas.microsoft.com/office/drawing/2014/main" id="{75B54F7A-E76B-46A0-9299-C75AC3237F6E}"/>
              </a:ext>
            </a:extLst>
          </p:cNvPr>
          <p:cNvSpPr txBox="1"/>
          <p:nvPr/>
        </p:nvSpPr>
        <p:spPr>
          <a:xfrm>
            <a:off x="22116718" y="16520173"/>
            <a:ext cx="3365988" cy="646210"/>
          </a:xfrm>
          <a:prstGeom prst="rect">
            <a:avLst/>
          </a:prstGeom>
          <a:noFill/>
          <a:ln>
            <a:noFill/>
          </a:ln>
        </p:spPr>
        <p:txBody>
          <a:bodyPr spcFirstLastPara="1" wrap="square" lIns="274276" tIns="137100" rIns="274276" bIns="137100" anchor="t" anchorCtr="0">
            <a:spAutoFit/>
          </a:bodyPr>
          <a:lstStyle/>
          <a:p>
            <a:pPr algn="ctr" defTabSz="2743200">
              <a:defRPr/>
            </a:pPr>
            <a:r>
              <a:rPr lang="en-US" sz="2400">
                <a:solidFill>
                  <a:srgbClr val="5E5E5E"/>
                </a:solidFill>
                <a:latin typeface="Arial"/>
                <a:ea typeface="Arial"/>
                <a:cs typeface="Arial"/>
                <a:sym typeface="Arial"/>
              </a:rPr>
              <a:t>Text Encoding</a:t>
            </a:r>
            <a:endParaRPr sz="2400">
              <a:solidFill>
                <a:srgbClr val="5E5E5E"/>
              </a:solidFill>
              <a:latin typeface="Arial"/>
              <a:ea typeface="Arial"/>
              <a:cs typeface="Arial"/>
              <a:sym typeface="Arial"/>
            </a:endParaRPr>
          </a:p>
        </p:txBody>
      </p:sp>
      <p:sp>
        <p:nvSpPr>
          <p:cNvPr id="101" name="Google Shape;478;p7">
            <a:extLst>
              <a:ext uri="{FF2B5EF4-FFF2-40B4-BE49-F238E27FC236}">
                <a16:creationId xmlns:a16="http://schemas.microsoft.com/office/drawing/2014/main" id="{568B36BC-CED3-4F7A-A4F8-12F2D9D33424}"/>
              </a:ext>
            </a:extLst>
          </p:cNvPr>
          <p:cNvSpPr txBox="1"/>
          <p:nvPr/>
        </p:nvSpPr>
        <p:spPr>
          <a:xfrm>
            <a:off x="17561658" y="16335508"/>
            <a:ext cx="3365988" cy="1015541"/>
          </a:xfrm>
          <a:prstGeom prst="rect">
            <a:avLst/>
          </a:prstGeom>
          <a:noFill/>
          <a:ln>
            <a:noFill/>
          </a:ln>
        </p:spPr>
        <p:txBody>
          <a:bodyPr spcFirstLastPara="1" wrap="square" lIns="274276" tIns="137100" rIns="274276" bIns="137100" anchor="t" anchorCtr="0">
            <a:spAutoFit/>
          </a:bodyPr>
          <a:lstStyle/>
          <a:p>
            <a:pPr algn="ctr" defTabSz="2743200">
              <a:defRPr/>
            </a:pPr>
            <a:r>
              <a:rPr lang="en-US" sz="2400">
                <a:solidFill>
                  <a:srgbClr val="5E5E5E"/>
                </a:solidFill>
                <a:latin typeface="Arial"/>
                <a:ea typeface="Arial"/>
                <a:cs typeface="Arial"/>
                <a:sym typeface="Arial"/>
              </a:rPr>
              <a:t>Pitch and Duration Predictor</a:t>
            </a:r>
            <a:endParaRPr sz="2400">
              <a:solidFill>
                <a:srgbClr val="5E5E5E"/>
              </a:solidFill>
              <a:latin typeface="Arial"/>
              <a:ea typeface="Arial"/>
              <a:cs typeface="Arial"/>
              <a:sym typeface="Arial"/>
            </a:endParaRPr>
          </a:p>
        </p:txBody>
      </p:sp>
      <p:cxnSp>
        <p:nvCxnSpPr>
          <p:cNvPr id="102" name="Google Shape;479;p7">
            <a:extLst>
              <a:ext uri="{FF2B5EF4-FFF2-40B4-BE49-F238E27FC236}">
                <a16:creationId xmlns:a16="http://schemas.microsoft.com/office/drawing/2014/main" id="{832B6B7A-9052-428F-B522-0E94F8FA6E83}"/>
              </a:ext>
            </a:extLst>
          </p:cNvPr>
          <p:cNvCxnSpPr/>
          <p:nvPr/>
        </p:nvCxnSpPr>
        <p:spPr>
          <a:xfrm rot="10800000" flipH="1">
            <a:off x="25037168" y="8754969"/>
            <a:ext cx="1659448" cy="4594"/>
          </a:xfrm>
          <a:prstGeom prst="straightConnector1">
            <a:avLst/>
          </a:prstGeom>
          <a:noFill/>
          <a:ln w="19050" cap="flat" cmpd="sng">
            <a:solidFill>
              <a:srgbClr val="8C8C8C"/>
            </a:solidFill>
            <a:prstDash val="solid"/>
            <a:round/>
            <a:headEnd type="none" w="sm" len="sm"/>
            <a:tailEnd type="triangle" w="sm" len="sm"/>
          </a:ln>
        </p:spPr>
      </p:cxnSp>
      <p:cxnSp>
        <p:nvCxnSpPr>
          <p:cNvPr id="103" name="Google Shape;480;p7">
            <a:extLst>
              <a:ext uri="{FF2B5EF4-FFF2-40B4-BE49-F238E27FC236}">
                <a16:creationId xmlns:a16="http://schemas.microsoft.com/office/drawing/2014/main" id="{2EB5990B-9BA7-4B07-9312-175F16E81557}"/>
              </a:ext>
            </a:extLst>
          </p:cNvPr>
          <p:cNvCxnSpPr/>
          <p:nvPr/>
        </p:nvCxnSpPr>
        <p:spPr>
          <a:xfrm rot="10800000" flipH="1">
            <a:off x="10687706" y="8750373"/>
            <a:ext cx="1659448" cy="4594"/>
          </a:xfrm>
          <a:prstGeom prst="straightConnector1">
            <a:avLst/>
          </a:prstGeom>
          <a:noFill/>
          <a:ln w="19050" cap="flat" cmpd="sng">
            <a:solidFill>
              <a:srgbClr val="8C8C8C"/>
            </a:solidFill>
            <a:prstDash val="solid"/>
            <a:round/>
            <a:headEnd type="none" w="sm" len="sm"/>
            <a:tailEnd type="triangle" w="sm" len="sm"/>
          </a:ln>
        </p:spPr>
      </p:cxnSp>
      <p:sp>
        <p:nvSpPr>
          <p:cNvPr id="104" name="Google Shape;481;p7">
            <a:extLst>
              <a:ext uri="{FF2B5EF4-FFF2-40B4-BE49-F238E27FC236}">
                <a16:creationId xmlns:a16="http://schemas.microsoft.com/office/drawing/2014/main" id="{FD7210F5-23B0-4263-9490-5994DCA74E05}"/>
              </a:ext>
            </a:extLst>
          </p:cNvPr>
          <p:cNvSpPr txBox="1"/>
          <p:nvPr/>
        </p:nvSpPr>
        <p:spPr>
          <a:xfrm>
            <a:off x="8001002" y="9459064"/>
            <a:ext cx="3491632" cy="646210"/>
          </a:xfrm>
          <a:prstGeom prst="rect">
            <a:avLst/>
          </a:prstGeom>
          <a:noFill/>
          <a:ln>
            <a:noFill/>
          </a:ln>
        </p:spPr>
        <p:txBody>
          <a:bodyPr spcFirstLastPara="1" wrap="square" lIns="274276" tIns="137100" rIns="274276" bIns="137100" anchor="t" anchorCtr="0">
            <a:spAutoFit/>
          </a:bodyPr>
          <a:lstStyle/>
          <a:p>
            <a:pPr algn="ctr" defTabSz="2743200">
              <a:defRPr/>
            </a:pPr>
            <a:r>
              <a:rPr lang="en-US" sz="2400">
                <a:solidFill>
                  <a:srgbClr val="5E5E5E"/>
                </a:solidFill>
                <a:latin typeface="Arial"/>
                <a:ea typeface="Arial"/>
                <a:cs typeface="Arial"/>
                <a:sym typeface="Arial"/>
              </a:rPr>
              <a:t>Custom Vocabulary</a:t>
            </a:r>
            <a:endParaRPr sz="2400">
              <a:solidFill>
                <a:srgbClr val="5E5E5E"/>
              </a:solidFill>
              <a:latin typeface="Arial"/>
              <a:ea typeface="Arial"/>
              <a:cs typeface="Arial"/>
              <a:sym typeface="Arial"/>
            </a:endParaRPr>
          </a:p>
        </p:txBody>
      </p:sp>
      <p:pic>
        <p:nvPicPr>
          <p:cNvPr id="105" name="Google Shape;482;p7" descr="Chat bubble outline">
            <a:extLst>
              <a:ext uri="{FF2B5EF4-FFF2-40B4-BE49-F238E27FC236}">
                <a16:creationId xmlns:a16="http://schemas.microsoft.com/office/drawing/2014/main" id="{5E1A50AB-47EB-44C4-A4C5-F9FCDCE36697}"/>
              </a:ext>
            </a:extLst>
          </p:cNvPr>
          <p:cNvPicPr preferRelativeResize="0"/>
          <p:nvPr/>
        </p:nvPicPr>
        <p:blipFill rotWithShape="1">
          <a:blip r:embed="rId11">
            <a:alphaModFix/>
          </a:blip>
          <a:srcRect/>
          <a:stretch/>
        </p:blipFill>
        <p:spPr>
          <a:xfrm>
            <a:off x="8464510" y="7747840"/>
            <a:ext cx="2194560" cy="2194560"/>
          </a:xfrm>
          <a:prstGeom prst="rect">
            <a:avLst/>
          </a:prstGeom>
          <a:noFill/>
          <a:ln>
            <a:noFill/>
          </a:ln>
        </p:spPr>
      </p:pic>
      <p:pic>
        <p:nvPicPr>
          <p:cNvPr id="106" name="Google Shape;483;p7">
            <a:extLst>
              <a:ext uri="{FF2B5EF4-FFF2-40B4-BE49-F238E27FC236}">
                <a16:creationId xmlns:a16="http://schemas.microsoft.com/office/drawing/2014/main" id="{6BB3AA3A-187C-4AD8-963D-BBF4D2EF8452}"/>
              </a:ext>
            </a:extLst>
          </p:cNvPr>
          <p:cNvPicPr preferRelativeResize="0"/>
          <p:nvPr/>
        </p:nvPicPr>
        <p:blipFill rotWithShape="1">
          <a:blip r:embed="rId12">
            <a:alphaModFix/>
          </a:blip>
          <a:srcRect/>
          <a:stretch/>
        </p:blipFill>
        <p:spPr>
          <a:xfrm>
            <a:off x="17692732" y="15039342"/>
            <a:ext cx="2743200" cy="280656"/>
          </a:xfrm>
          <a:prstGeom prst="rect">
            <a:avLst/>
          </a:prstGeom>
          <a:noFill/>
          <a:ln>
            <a:noFill/>
          </a:ln>
        </p:spPr>
      </p:pic>
      <p:pic>
        <p:nvPicPr>
          <p:cNvPr id="107" name="Google Shape;484;p7">
            <a:extLst>
              <a:ext uri="{FF2B5EF4-FFF2-40B4-BE49-F238E27FC236}">
                <a16:creationId xmlns:a16="http://schemas.microsoft.com/office/drawing/2014/main" id="{3A1FF9C6-E1F6-4F5B-9E33-B291BE5B831E}"/>
              </a:ext>
            </a:extLst>
          </p:cNvPr>
          <p:cNvPicPr preferRelativeResize="0"/>
          <p:nvPr/>
        </p:nvPicPr>
        <p:blipFill rotWithShape="1">
          <a:blip r:embed="rId13">
            <a:alphaModFix/>
          </a:blip>
          <a:srcRect/>
          <a:stretch/>
        </p:blipFill>
        <p:spPr>
          <a:xfrm>
            <a:off x="17711190" y="15450648"/>
            <a:ext cx="2743200" cy="285612"/>
          </a:xfrm>
          <a:prstGeom prst="rect">
            <a:avLst/>
          </a:prstGeom>
          <a:noFill/>
          <a:ln>
            <a:noFill/>
          </a:ln>
        </p:spPr>
      </p:pic>
      <p:pic>
        <p:nvPicPr>
          <p:cNvPr id="108" name="Google Shape;485;p7" descr="Diagram&#10;&#10;Description automatically generated">
            <a:extLst>
              <a:ext uri="{FF2B5EF4-FFF2-40B4-BE49-F238E27FC236}">
                <a16:creationId xmlns:a16="http://schemas.microsoft.com/office/drawing/2014/main" id="{6E2113CE-1F59-4E1C-93C6-26409FD5E0CD}"/>
              </a:ext>
            </a:extLst>
          </p:cNvPr>
          <p:cNvPicPr preferRelativeResize="0"/>
          <p:nvPr/>
        </p:nvPicPr>
        <p:blipFill rotWithShape="1">
          <a:blip r:embed="rId14">
            <a:alphaModFix/>
          </a:blip>
          <a:srcRect/>
          <a:stretch/>
        </p:blipFill>
        <p:spPr>
          <a:xfrm>
            <a:off x="22927660" y="14571472"/>
            <a:ext cx="1371600" cy="1645920"/>
          </a:xfrm>
          <a:prstGeom prst="rect">
            <a:avLst/>
          </a:prstGeom>
          <a:noFill/>
          <a:ln>
            <a:noFill/>
          </a:ln>
        </p:spPr>
      </p:pic>
      <p:pic>
        <p:nvPicPr>
          <p:cNvPr id="109" name="Google Shape;486;p7" descr="Diagram, engineering drawing&#10;&#10;Description automatically generated">
            <a:extLst>
              <a:ext uri="{FF2B5EF4-FFF2-40B4-BE49-F238E27FC236}">
                <a16:creationId xmlns:a16="http://schemas.microsoft.com/office/drawing/2014/main" id="{23B618A8-ABDA-400E-906A-DF1B0A8CBCD0}"/>
              </a:ext>
            </a:extLst>
          </p:cNvPr>
          <p:cNvPicPr preferRelativeResize="0"/>
          <p:nvPr/>
        </p:nvPicPr>
        <p:blipFill rotWithShape="1">
          <a:blip r:embed="rId15">
            <a:alphaModFix/>
          </a:blip>
          <a:srcRect/>
          <a:stretch/>
        </p:blipFill>
        <p:spPr>
          <a:xfrm>
            <a:off x="13946166" y="14424209"/>
            <a:ext cx="1371600" cy="2168334"/>
          </a:xfrm>
          <a:prstGeom prst="rect">
            <a:avLst/>
          </a:prstGeom>
          <a:noFill/>
          <a:ln>
            <a:noFill/>
          </a:ln>
        </p:spPr>
      </p:pic>
      <p:sp>
        <p:nvSpPr>
          <p:cNvPr id="50" name="TextBox 49">
            <a:extLst>
              <a:ext uri="{FF2B5EF4-FFF2-40B4-BE49-F238E27FC236}">
                <a16:creationId xmlns:a16="http://schemas.microsoft.com/office/drawing/2014/main" id="{FF145F4A-8EBF-4ADC-95E9-90D6B852AFFC}"/>
              </a:ext>
            </a:extLst>
          </p:cNvPr>
          <p:cNvSpPr txBox="1"/>
          <p:nvPr/>
        </p:nvSpPr>
        <p:spPr>
          <a:xfrm>
            <a:off x="11476708" y="19163927"/>
            <a:ext cx="18293712" cy="73866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743200">
              <a:defRPr/>
            </a:pPr>
            <a:r>
              <a:rPr lang="en-GB" sz="4200" dirty="0">
                <a:solidFill>
                  <a:srgbClr val="76B900"/>
                </a:solidFill>
                <a:latin typeface="Trebuchet MS"/>
                <a:ea typeface="Trebuchet MS"/>
                <a:cs typeface="Trebuchet MS"/>
                <a:sym typeface="Trebuchet MS"/>
              </a:rPr>
              <a:t>Real-time applications need to deliver latency &lt;300 </a:t>
            </a:r>
            <a:r>
              <a:rPr lang="en-GB" sz="4200" dirty="0" err="1">
                <a:solidFill>
                  <a:srgbClr val="76B900"/>
                </a:solidFill>
                <a:latin typeface="Trebuchet MS"/>
                <a:ea typeface="Trebuchet MS"/>
                <a:cs typeface="Trebuchet MS"/>
                <a:sym typeface="Trebuchet MS"/>
              </a:rPr>
              <a:t>ms</a:t>
            </a:r>
            <a:endParaRPr lang="en-GB" sz="4200" dirty="0">
              <a:solidFill>
                <a:srgbClr val="76B900"/>
              </a:solidFill>
              <a:latin typeface="Trebuchet MS"/>
              <a:ea typeface="Trebuchet MS"/>
              <a:cs typeface="Trebuchet MS"/>
              <a:sym typeface="Trebuchet MS"/>
            </a:endParaRPr>
          </a:p>
        </p:txBody>
      </p:sp>
      <p:sp>
        <p:nvSpPr>
          <p:cNvPr id="12" name="Text Placeholder 10">
            <a:extLst>
              <a:ext uri="{FF2B5EF4-FFF2-40B4-BE49-F238E27FC236}">
                <a16:creationId xmlns:a16="http://schemas.microsoft.com/office/drawing/2014/main" id="{F9A21344-DD20-B3D1-82D8-22C22374C7DB}"/>
              </a:ext>
            </a:extLst>
          </p:cNvPr>
          <p:cNvSpPr>
            <a:spLocks noGrp="1"/>
          </p:cNvSpPr>
          <p:nvPr>
            <p:ph type="body" sz="quarter" idx="10"/>
          </p:nvPr>
        </p:nvSpPr>
        <p:spPr>
          <a:xfrm>
            <a:off x="2514600" y="2487168"/>
            <a:ext cx="31546800" cy="1408176"/>
          </a:xfrm>
        </p:spPr>
        <p:txBody>
          <a:bodyPr/>
          <a:lstStyle/>
          <a:p>
            <a:r>
              <a:rPr lang="en-GB" sz="4800" kern="0" dirty="0">
                <a:solidFill>
                  <a:schemeClr val="tx2"/>
                </a:solidFill>
                <a:latin typeface="Trebuchet MS"/>
                <a:ea typeface="Trebuchet MS"/>
                <a:cs typeface="Trebuchet MS"/>
                <a:sym typeface="Trebuchet MS"/>
              </a:rPr>
              <a:t>New models , domain-specific accuracy, complex pipelines, real-time responses</a:t>
            </a:r>
          </a:p>
          <a:p>
            <a:endParaRPr lang="en-US" dirty="0"/>
          </a:p>
        </p:txBody>
      </p:sp>
      <p:sp>
        <p:nvSpPr>
          <p:cNvPr id="13" name="Title 9">
            <a:extLst>
              <a:ext uri="{FF2B5EF4-FFF2-40B4-BE49-F238E27FC236}">
                <a16:creationId xmlns:a16="http://schemas.microsoft.com/office/drawing/2014/main" id="{5E59574F-C77D-161A-C1A6-3861D8E74CD3}"/>
              </a:ext>
            </a:extLst>
          </p:cNvPr>
          <p:cNvSpPr>
            <a:spLocks noGrp="1"/>
          </p:cNvSpPr>
          <p:nvPr>
            <p:ph type="title"/>
          </p:nvPr>
        </p:nvSpPr>
        <p:spPr>
          <a:xfrm>
            <a:off x="2514600" y="0"/>
            <a:ext cx="31546800" cy="2514601"/>
          </a:xfrm>
        </p:spPr>
        <p:txBody>
          <a:bodyPr/>
          <a:lstStyle/>
          <a:p>
            <a:r>
              <a:rPr lang="en-US" dirty="0"/>
              <a:t>Challenges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2DFC169-0E65-4F3A-A407-151E161A0FEC}"/>
              </a:ext>
            </a:extLst>
          </p:cNvPr>
          <p:cNvPicPr>
            <a:picLocks noGrp="1" noChangeAspect="1" noChangeArrowheads="1"/>
          </p:cNvPicPr>
          <p:nvPr>
            <p:ph idx="4294967295"/>
          </p:nvPr>
        </p:nvPicPr>
        <p:blipFill rotWithShape="1">
          <a:blip r:embed="rId5">
            <a:extLst>
              <a:ext uri="{28A0092B-C50C-407E-A947-70E740481C1C}">
                <a14:useLocalDpi xmlns:a14="http://schemas.microsoft.com/office/drawing/2010/main" val="0"/>
              </a:ext>
            </a:extLst>
          </a:blip>
          <a:srcRect l="2280" r="30178"/>
          <a:stretch/>
        </p:blipFill>
        <p:spPr bwMode="auto">
          <a:xfrm>
            <a:off x="11123976" y="9572921"/>
            <a:ext cx="12242800" cy="47879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C4B6CDD-90AB-4AB0-8A64-CCEB448F28D2}"/>
              </a:ext>
            </a:extLst>
          </p:cNvPr>
          <p:cNvCxnSpPr>
            <a:cxnSpLocks/>
          </p:cNvCxnSpPr>
          <p:nvPr/>
        </p:nvCxnSpPr>
        <p:spPr>
          <a:xfrm>
            <a:off x="30622204" y="11329890"/>
            <a:ext cx="1297080"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437792-F325-45E7-B660-8F7FF1C236FE}"/>
              </a:ext>
            </a:extLst>
          </p:cNvPr>
          <p:cNvSpPr txBox="1"/>
          <p:nvPr/>
        </p:nvSpPr>
        <p:spPr>
          <a:xfrm>
            <a:off x="3254668" y="15462780"/>
            <a:ext cx="4502428"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2743200">
              <a:lnSpc>
                <a:spcPct val="90000"/>
              </a:lnSpc>
              <a:defRPr/>
            </a:pPr>
            <a:r>
              <a:rPr lang="en-GB" sz="4200" i="1" dirty="0">
                <a:solidFill>
                  <a:srgbClr val="76B900"/>
                </a:solidFill>
                <a:latin typeface="Trebuchet MS" panose="020B0603020202020204" pitchFamily="34" charset="0"/>
              </a:rPr>
              <a:t>How many CUDA cores is that?</a:t>
            </a:r>
            <a:endParaRPr lang="en-US" sz="4200" i="1" dirty="0">
              <a:solidFill>
                <a:srgbClr val="76B900"/>
              </a:solidFill>
              <a:latin typeface="Trebuchet MS" panose="020B0603020202020204" pitchFamily="34" charset="0"/>
            </a:endParaRPr>
          </a:p>
        </p:txBody>
      </p:sp>
      <p:sp>
        <p:nvSpPr>
          <p:cNvPr id="10" name="TextBox 9">
            <a:extLst>
              <a:ext uri="{FF2B5EF4-FFF2-40B4-BE49-F238E27FC236}">
                <a16:creationId xmlns:a16="http://schemas.microsoft.com/office/drawing/2014/main" id="{C1E06BA9-D667-47F5-9B59-D494E97EB34C}"/>
              </a:ext>
            </a:extLst>
          </p:cNvPr>
          <p:cNvSpPr txBox="1"/>
          <p:nvPr/>
        </p:nvSpPr>
        <p:spPr>
          <a:xfrm>
            <a:off x="31590376" y="10789272"/>
            <a:ext cx="4603444"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2743200">
              <a:lnSpc>
                <a:spcPct val="90000"/>
              </a:lnSpc>
              <a:defRPr/>
            </a:pPr>
            <a:r>
              <a:rPr lang="en-GB" sz="4200" i="1" dirty="0">
                <a:solidFill>
                  <a:srgbClr val="76B900"/>
                </a:solidFill>
                <a:latin typeface="Trebuchet MS" panose="020B0603020202020204" pitchFamily="34" charset="0"/>
              </a:rPr>
              <a:t>Jetson Nano is 128 CUDA Cores</a:t>
            </a:r>
            <a:endParaRPr lang="en-US" sz="4200" i="1" dirty="0">
              <a:solidFill>
                <a:srgbClr val="76B900"/>
              </a:solidFill>
              <a:latin typeface="Trebuchet MS" panose="020B0603020202020204" pitchFamily="34" charset="0"/>
            </a:endParaRPr>
          </a:p>
        </p:txBody>
      </p:sp>
      <p:pic>
        <p:nvPicPr>
          <p:cNvPr id="13" name="ConversationalAI_Jetson">
            <a:hlinkClick r:id="" action="ppaction://media"/>
            <a:extLst>
              <a:ext uri="{FF2B5EF4-FFF2-40B4-BE49-F238E27FC236}">
                <a16:creationId xmlns:a16="http://schemas.microsoft.com/office/drawing/2014/main" id="{62747C4A-5502-4492-B240-C0D2D7D31A9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7268" b="5799"/>
          <a:stretch/>
        </p:blipFill>
        <p:spPr>
          <a:xfrm>
            <a:off x="89302" y="9535325"/>
            <a:ext cx="10178364" cy="5816034"/>
          </a:xfrm>
          <a:prstGeom prst="rect">
            <a:avLst/>
          </a:prstGeom>
        </p:spPr>
      </p:pic>
      <p:sp>
        <p:nvSpPr>
          <p:cNvPr id="17" name="TextBox 16">
            <a:extLst>
              <a:ext uri="{FF2B5EF4-FFF2-40B4-BE49-F238E27FC236}">
                <a16:creationId xmlns:a16="http://schemas.microsoft.com/office/drawing/2014/main" id="{7481FC0D-9012-48AE-B51D-61FDEF200FB4}"/>
              </a:ext>
            </a:extLst>
          </p:cNvPr>
          <p:cNvSpPr txBox="1"/>
          <p:nvPr/>
        </p:nvSpPr>
        <p:spPr>
          <a:xfrm>
            <a:off x="11533394" y="19381494"/>
            <a:ext cx="4131131"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2743200">
              <a:lnSpc>
                <a:spcPct val="90000"/>
              </a:lnSpc>
              <a:defRPr/>
            </a:pPr>
            <a:r>
              <a:rPr lang="en-GB" sz="4200">
                <a:solidFill>
                  <a:srgbClr val="6A6A6A"/>
                </a:solidFill>
                <a:latin typeface="Trebuchet MS"/>
              </a:rPr>
              <a:t>Computer Vision</a:t>
            </a:r>
            <a:endParaRPr lang="en-US" sz="4200" err="1">
              <a:solidFill>
                <a:srgbClr val="6A6A6A"/>
              </a:solidFill>
              <a:latin typeface="Trebuchet MS"/>
            </a:endParaRPr>
          </a:p>
        </p:txBody>
      </p:sp>
      <p:cxnSp>
        <p:nvCxnSpPr>
          <p:cNvPr id="25" name="Straight Arrow Connector 24">
            <a:extLst>
              <a:ext uri="{FF2B5EF4-FFF2-40B4-BE49-F238E27FC236}">
                <a16:creationId xmlns:a16="http://schemas.microsoft.com/office/drawing/2014/main" id="{870143BD-FF6C-48A2-B480-CC82644AC61E}"/>
              </a:ext>
            </a:extLst>
          </p:cNvPr>
          <p:cNvCxnSpPr>
            <a:cxnSpLocks/>
          </p:cNvCxnSpPr>
          <p:nvPr/>
        </p:nvCxnSpPr>
        <p:spPr>
          <a:xfrm>
            <a:off x="9384035" y="15716252"/>
            <a:ext cx="1294102" cy="311686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9CA83FA-2E1A-4852-9E0D-639749B775BD}"/>
              </a:ext>
            </a:extLst>
          </p:cNvPr>
          <p:cNvSpPr txBox="1"/>
          <p:nvPr/>
        </p:nvSpPr>
        <p:spPr>
          <a:xfrm>
            <a:off x="17984161" y="6673322"/>
            <a:ext cx="8662158"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2743200">
              <a:lnSpc>
                <a:spcPct val="90000"/>
              </a:lnSpc>
              <a:defRPr/>
            </a:pPr>
            <a:r>
              <a:rPr lang="en-GB" sz="4000" dirty="0">
                <a:solidFill>
                  <a:srgbClr val="76B900"/>
                </a:solidFill>
                <a:latin typeface="Trebuchet MS" panose="020B0603020202020204" pitchFamily="34" charset="0"/>
              </a:rPr>
              <a:t>Intent Classification </a:t>
            </a:r>
          </a:p>
          <a:p>
            <a:pPr algn="ctr" defTabSz="2743200">
              <a:lnSpc>
                <a:spcPct val="90000"/>
              </a:lnSpc>
              <a:defRPr/>
            </a:pPr>
            <a:r>
              <a:rPr lang="en-GB" sz="4000" dirty="0">
                <a:solidFill>
                  <a:srgbClr val="76B900"/>
                </a:solidFill>
                <a:latin typeface="Trebuchet MS" panose="020B0603020202020204" pitchFamily="34" charset="0"/>
              </a:rPr>
              <a:t>Slot Filling</a:t>
            </a:r>
          </a:p>
          <a:p>
            <a:pPr algn="ctr" defTabSz="2743200">
              <a:lnSpc>
                <a:spcPct val="90000"/>
              </a:lnSpc>
              <a:defRPr/>
            </a:pPr>
            <a:r>
              <a:rPr lang="en-GB" sz="4000" dirty="0">
                <a:solidFill>
                  <a:srgbClr val="76B900"/>
                </a:solidFill>
                <a:latin typeface="Trebuchet MS" panose="020B0603020202020204" pitchFamily="34" charset="0"/>
              </a:rPr>
              <a:t>Named Entity Recognition </a:t>
            </a:r>
          </a:p>
          <a:p>
            <a:pPr algn="ctr" defTabSz="2743200">
              <a:lnSpc>
                <a:spcPct val="90000"/>
              </a:lnSpc>
              <a:defRPr/>
            </a:pPr>
            <a:r>
              <a:rPr lang="en-GB" sz="4000" dirty="0">
                <a:solidFill>
                  <a:srgbClr val="76B900"/>
                </a:solidFill>
                <a:latin typeface="Trebuchet MS" panose="020B0603020202020204" pitchFamily="34" charset="0"/>
              </a:rPr>
              <a:t>…</a:t>
            </a:r>
            <a:endParaRPr lang="en-US" sz="4000" dirty="0">
              <a:solidFill>
                <a:srgbClr val="76B900"/>
              </a:solidFill>
              <a:latin typeface="Trebuchet MS" panose="020B0603020202020204" pitchFamily="34" charset="0"/>
            </a:endParaRPr>
          </a:p>
        </p:txBody>
      </p:sp>
      <p:pic>
        <p:nvPicPr>
          <p:cNvPr id="42" name="Picture 2">
            <a:extLst>
              <a:ext uri="{FF2B5EF4-FFF2-40B4-BE49-F238E27FC236}">
                <a16:creationId xmlns:a16="http://schemas.microsoft.com/office/drawing/2014/main" id="{F9B700A4-1E4A-49C6-8228-2DBE820EDB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339"/>
          <a:stretch/>
        </p:blipFill>
        <p:spPr bwMode="auto">
          <a:xfrm>
            <a:off x="24947743" y="9535324"/>
            <a:ext cx="5557830" cy="47885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3" name="Google Shape;2481;g95ad573d8e_0_657">
            <a:extLst>
              <a:ext uri="{FF2B5EF4-FFF2-40B4-BE49-F238E27FC236}">
                <a16:creationId xmlns:a16="http://schemas.microsoft.com/office/drawing/2014/main" id="{9B992112-6DFF-4645-8BD9-053EF87A0655}"/>
              </a:ext>
            </a:extLst>
          </p:cNvPr>
          <p:cNvPicPr preferRelativeResize="0"/>
          <p:nvPr/>
        </p:nvPicPr>
        <p:blipFill rotWithShape="1">
          <a:blip r:embed="rId7"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18432665" y="9186394"/>
            <a:ext cx="5293074" cy="3776676"/>
          </a:xfrm>
          <a:prstGeom prst="rect">
            <a:avLst/>
          </a:prstGeom>
          <a:noFill/>
          <a:ln>
            <a:noFill/>
          </a:ln>
        </p:spPr>
      </p:pic>
      <p:pic>
        <p:nvPicPr>
          <p:cNvPr id="41" name="Google Shape;2481;g95ad573d8e_0_657">
            <a:extLst>
              <a:ext uri="{FF2B5EF4-FFF2-40B4-BE49-F238E27FC236}">
                <a16:creationId xmlns:a16="http://schemas.microsoft.com/office/drawing/2014/main" id="{B52E3658-C04E-413C-8561-4CA1E2216D9B}"/>
              </a:ext>
            </a:extLst>
          </p:cNvPr>
          <p:cNvPicPr preferRelativeResize="0"/>
          <p:nvPr/>
        </p:nvPicPr>
        <p:blipFill rotWithShape="1">
          <a:blip r:embed="rId7"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19668703" y="9089814"/>
            <a:ext cx="5293074" cy="3776676"/>
          </a:xfrm>
          <a:prstGeom prst="rect">
            <a:avLst/>
          </a:prstGeom>
          <a:noFill/>
          <a:ln>
            <a:noFill/>
          </a:ln>
        </p:spPr>
      </p:pic>
      <p:pic>
        <p:nvPicPr>
          <p:cNvPr id="44" name="Google Shape;2481;g95ad573d8e_0_657">
            <a:extLst>
              <a:ext uri="{FF2B5EF4-FFF2-40B4-BE49-F238E27FC236}">
                <a16:creationId xmlns:a16="http://schemas.microsoft.com/office/drawing/2014/main" id="{FAEC5CE7-B9E0-4D12-9CB4-8CE459672CDE}"/>
              </a:ext>
            </a:extLst>
          </p:cNvPr>
          <p:cNvPicPr preferRelativeResize="0"/>
          <p:nvPr/>
        </p:nvPicPr>
        <p:blipFill rotWithShape="1">
          <a:blip r:embed="rId7"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20890709" y="9170172"/>
            <a:ext cx="5293074" cy="3776676"/>
          </a:xfrm>
          <a:prstGeom prst="rect">
            <a:avLst/>
          </a:prstGeom>
          <a:noFill/>
          <a:ln>
            <a:noFill/>
          </a:ln>
        </p:spPr>
      </p:pic>
      <p:sp>
        <p:nvSpPr>
          <p:cNvPr id="46" name="Rectangle 45">
            <a:extLst>
              <a:ext uri="{FF2B5EF4-FFF2-40B4-BE49-F238E27FC236}">
                <a16:creationId xmlns:a16="http://schemas.microsoft.com/office/drawing/2014/main" id="{410300FE-A1A4-47BD-8088-A5972758FEC8}"/>
              </a:ext>
            </a:extLst>
          </p:cNvPr>
          <p:cNvSpPr/>
          <p:nvPr/>
        </p:nvSpPr>
        <p:spPr>
          <a:xfrm>
            <a:off x="18615456" y="13040927"/>
            <a:ext cx="5987340" cy="1548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defRPr/>
            </a:pPr>
            <a:endParaRPr lang="en-GB" sz="5400">
              <a:solidFill>
                <a:srgbClr val="FFFFFF"/>
              </a:solidFill>
              <a:latin typeface="Trebuchet MS"/>
            </a:endParaRPr>
          </a:p>
        </p:txBody>
      </p:sp>
      <p:pic>
        <p:nvPicPr>
          <p:cNvPr id="45" name="Picture 2">
            <a:extLst>
              <a:ext uri="{FF2B5EF4-FFF2-40B4-BE49-F238E27FC236}">
                <a16:creationId xmlns:a16="http://schemas.microsoft.com/office/drawing/2014/main" id="{87E1C6C3-60C3-4A70-911E-FE77B4D2C4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425" t="67652" r="30177"/>
          <a:stretch/>
        </p:blipFill>
        <p:spPr bwMode="auto">
          <a:xfrm>
            <a:off x="19396756" y="12728951"/>
            <a:ext cx="5872692" cy="154899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D63300B9-6E9F-45C5-A117-D45FBE40B5D0}"/>
              </a:ext>
            </a:extLst>
          </p:cNvPr>
          <p:cNvCxnSpPr>
            <a:cxnSpLocks/>
            <a:stCxn id="68" idx="0"/>
          </p:cNvCxnSpPr>
          <p:nvPr/>
        </p:nvCxnSpPr>
        <p:spPr>
          <a:xfrm flipV="1">
            <a:off x="15093993" y="12137332"/>
            <a:ext cx="4302766" cy="3908124"/>
          </a:xfrm>
          <a:prstGeom prst="straightConnector1">
            <a:avLst/>
          </a:prstGeom>
          <a:ln w="19050">
            <a:solidFill>
              <a:srgbClr val="6C6C6C"/>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4B8BE62-78C2-4B5B-AA38-CFA67854A680}"/>
              </a:ext>
            </a:extLst>
          </p:cNvPr>
          <p:cNvGrpSpPr/>
          <p:nvPr/>
        </p:nvGrpSpPr>
        <p:grpSpPr>
          <a:xfrm>
            <a:off x="11824870" y="16045456"/>
            <a:ext cx="3455388" cy="3286144"/>
            <a:chOff x="5107163" y="5564760"/>
            <a:chExt cx="1151796" cy="1095381"/>
          </a:xfrm>
        </p:grpSpPr>
        <p:pic>
          <p:nvPicPr>
            <p:cNvPr id="61" name="Picture 60">
              <a:extLst>
                <a:ext uri="{FF2B5EF4-FFF2-40B4-BE49-F238E27FC236}">
                  <a16:creationId xmlns:a16="http://schemas.microsoft.com/office/drawing/2014/main" id="{F335475D-8685-41F9-A33B-63CAF7CA1FEA}"/>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10000" b="90000" l="10000" r="90000">
                          <a14:foregroundMark x1="38122" y1="11628" x2="38122" y2="11628"/>
                          <a14:foregroundMark x1="30939" y1="13953" x2="30939" y2="13953"/>
                          <a14:foregroundMark x1="24862" y1="19767" x2="24862" y2="19767"/>
                          <a14:foregroundMark x1="18785" y1="27326" x2="18785" y2="27326"/>
                          <a14:foregroundMark x1="12155" y1="34302" x2="12155" y2="34302"/>
                          <a14:foregroundMark x1="11050" y1="42442" x2="11050" y2="42442"/>
                          <a14:foregroundMark x1="9945" y1="51163" x2="9945" y2="51163"/>
                          <a14:foregroundMark x1="9945" y1="58721" x2="9945" y2="58721"/>
                          <a14:foregroundMark x1="13260" y1="67442" x2="13260" y2="67442"/>
                          <a14:foregroundMark x1="18232" y1="74419" x2="18232" y2="74419"/>
                          <a14:foregroundMark x1="24309" y1="79651" x2="24309" y2="79651"/>
                          <a14:foregroundMark x1="31492" y1="84302" x2="31492" y2="84302"/>
                          <a14:foregroundMark x1="39779" y1="85465" x2="39779" y2="85465"/>
                          <a14:foregroundMark x1="45304" y1="87209" x2="45304" y2="87209"/>
                          <a14:foregroundMark x1="54696" y1="86628" x2="54696" y2="86628"/>
                          <a14:foregroundMark x1="61326" y1="83140" x2="61326" y2="83140"/>
                          <a14:foregroundMark x1="69061" y1="78488" x2="69061" y2="78488"/>
                          <a14:foregroundMark x1="74033" y1="71512" x2="74033" y2="71512"/>
                          <a14:foregroundMark x1="78453" y1="66279" x2="78453" y2="66279"/>
                          <a14:foregroundMark x1="81215" y1="59302" x2="81215" y2="59302"/>
                        </a14:backgroundRemoval>
                      </a14:imgEffect>
                    </a14:imgLayer>
                  </a14:imgProps>
                </a:ext>
                <a:ext uri="{28A0092B-C50C-407E-A947-70E740481C1C}">
                  <a14:useLocalDpi xmlns:a14="http://schemas.microsoft.com/office/drawing/2010/main"/>
                </a:ext>
              </a:extLst>
            </a:blip>
            <a:stretch>
              <a:fillRect/>
            </a:stretch>
          </p:blipFill>
          <p:spPr>
            <a:xfrm>
              <a:off x="5107163" y="5564760"/>
              <a:ext cx="1151796" cy="1095381"/>
            </a:xfrm>
            <a:prstGeom prst="rect">
              <a:avLst/>
            </a:prstGeom>
          </p:spPr>
        </p:pic>
        <p:pic>
          <p:nvPicPr>
            <p:cNvPr id="62" name="Graphic 61" descr="Eye outline">
              <a:extLst>
                <a:ext uri="{FF2B5EF4-FFF2-40B4-BE49-F238E27FC236}">
                  <a16:creationId xmlns:a16="http://schemas.microsoft.com/office/drawing/2014/main" id="{AE85FB17-7546-4FCF-B6D2-32A060E009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10601" y="5786919"/>
              <a:ext cx="651061" cy="651061"/>
            </a:xfrm>
            <a:prstGeom prst="rect">
              <a:avLst/>
            </a:prstGeom>
          </p:spPr>
        </p:pic>
      </p:grpSp>
      <p:grpSp>
        <p:nvGrpSpPr>
          <p:cNvPr id="64" name="Group 63">
            <a:extLst>
              <a:ext uri="{FF2B5EF4-FFF2-40B4-BE49-F238E27FC236}">
                <a16:creationId xmlns:a16="http://schemas.microsoft.com/office/drawing/2014/main" id="{4A44C38E-F592-48DE-8DBA-BE309E31A1DE}"/>
              </a:ext>
            </a:extLst>
          </p:cNvPr>
          <p:cNvGrpSpPr/>
          <p:nvPr/>
        </p:nvGrpSpPr>
        <p:grpSpPr>
          <a:xfrm>
            <a:off x="12660672" y="16090646"/>
            <a:ext cx="3455388" cy="3286144"/>
            <a:chOff x="5107163" y="5564760"/>
            <a:chExt cx="1151796" cy="1095381"/>
          </a:xfrm>
        </p:grpSpPr>
        <p:pic>
          <p:nvPicPr>
            <p:cNvPr id="65" name="Picture 64">
              <a:extLst>
                <a:ext uri="{FF2B5EF4-FFF2-40B4-BE49-F238E27FC236}">
                  <a16:creationId xmlns:a16="http://schemas.microsoft.com/office/drawing/2014/main" id="{205E0711-2CB8-41BE-98AC-C32A7EEF5474}"/>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10000" b="90000" l="10000" r="90000">
                          <a14:foregroundMark x1="38122" y1="11628" x2="38122" y2="11628"/>
                          <a14:foregroundMark x1="30939" y1="13953" x2="30939" y2="13953"/>
                          <a14:foregroundMark x1="24862" y1="19767" x2="24862" y2="19767"/>
                          <a14:foregroundMark x1="18785" y1="27326" x2="18785" y2="27326"/>
                          <a14:foregroundMark x1="12155" y1="34302" x2="12155" y2="34302"/>
                          <a14:foregroundMark x1="11050" y1="42442" x2="11050" y2="42442"/>
                          <a14:foregroundMark x1="9945" y1="51163" x2="9945" y2="51163"/>
                          <a14:foregroundMark x1="9945" y1="58721" x2="9945" y2="58721"/>
                          <a14:foregroundMark x1="13260" y1="67442" x2="13260" y2="67442"/>
                          <a14:foregroundMark x1="18232" y1="74419" x2="18232" y2="74419"/>
                          <a14:foregroundMark x1="24309" y1="79651" x2="24309" y2="79651"/>
                          <a14:foregroundMark x1="31492" y1="84302" x2="31492" y2="84302"/>
                          <a14:foregroundMark x1="39779" y1="85465" x2="39779" y2="85465"/>
                          <a14:foregroundMark x1="45304" y1="87209" x2="45304" y2="87209"/>
                          <a14:foregroundMark x1="54696" y1="86628" x2="54696" y2="86628"/>
                          <a14:foregroundMark x1="61326" y1="83140" x2="61326" y2="83140"/>
                          <a14:foregroundMark x1="69061" y1="78488" x2="69061" y2="78488"/>
                          <a14:foregroundMark x1="74033" y1="71512" x2="74033" y2="71512"/>
                          <a14:foregroundMark x1="78453" y1="66279" x2="78453" y2="66279"/>
                          <a14:foregroundMark x1="81215" y1="59302" x2="81215" y2="59302"/>
                        </a14:backgroundRemoval>
                      </a14:imgEffect>
                    </a14:imgLayer>
                  </a14:imgProps>
                </a:ext>
                <a:ext uri="{28A0092B-C50C-407E-A947-70E740481C1C}">
                  <a14:useLocalDpi xmlns:a14="http://schemas.microsoft.com/office/drawing/2010/main"/>
                </a:ext>
              </a:extLst>
            </a:blip>
            <a:stretch>
              <a:fillRect/>
            </a:stretch>
          </p:blipFill>
          <p:spPr>
            <a:xfrm>
              <a:off x="5107163" y="5564760"/>
              <a:ext cx="1151796" cy="1095381"/>
            </a:xfrm>
            <a:prstGeom prst="rect">
              <a:avLst/>
            </a:prstGeom>
          </p:spPr>
        </p:pic>
        <p:pic>
          <p:nvPicPr>
            <p:cNvPr id="66" name="Graphic 65" descr="Eye outline">
              <a:extLst>
                <a:ext uri="{FF2B5EF4-FFF2-40B4-BE49-F238E27FC236}">
                  <a16:creationId xmlns:a16="http://schemas.microsoft.com/office/drawing/2014/main" id="{89D05C8E-6250-4052-B00B-21E1F5F56F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10601" y="5786919"/>
              <a:ext cx="651061" cy="651061"/>
            </a:xfrm>
            <a:prstGeom prst="rect">
              <a:avLst/>
            </a:prstGeom>
          </p:spPr>
        </p:pic>
      </p:grpSp>
      <p:grpSp>
        <p:nvGrpSpPr>
          <p:cNvPr id="67" name="Group 66">
            <a:extLst>
              <a:ext uri="{FF2B5EF4-FFF2-40B4-BE49-F238E27FC236}">
                <a16:creationId xmlns:a16="http://schemas.microsoft.com/office/drawing/2014/main" id="{1B3028BC-062F-4A8A-8DA4-FA3BA0E62BCD}"/>
              </a:ext>
            </a:extLst>
          </p:cNvPr>
          <p:cNvGrpSpPr/>
          <p:nvPr/>
        </p:nvGrpSpPr>
        <p:grpSpPr>
          <a:xfrm>
            <a:off x="13366296" y="16045456"/>
            <a:ext cx="3455388" cy="3286144"/>
            <a:chOff x="5107163" y="5564760"/>
            <a:chExt cx="1151796" cy="1095381"/>
          </a:xfrm>
        </p:grpSpPr>
        <p:pic>
          <p:nvPicPr>
            <p:cNvPr id="68" name="Picture 67">
              <a:extLst>
                <a:ext uri="{FF2B5EF4-FFF2-40B4-BE49-F238E27FC236}">
                  <a16:creationId xmlns:a16="http://schemas.microsoft.com/office/drawing/2014/main" id="{F29B1DE1-8B5F-44F0-A307-59BAE38CCC6D}"/>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10000" b="90000" l="10000" r="90000">
                          <a14:foregroundMark x1="38122" y1="11628" x2="38122" y2="11628"/>
                          <a14:foregroundMark x1="30939" y1="13953" x2="30939" y2="13953"/>
                          <a14:foregroundMark x1="24862" y1="19767" x2="24862" y2="19767"/>
                          <a14:foregroundMark x1="18785" y1="27326" x2="18785" y2="27326"/>
                          <a14:foregroundMark x1="12155" y1="34302" x2="12155" y2="34302"/>
                          <a14:foregroundMark x1="11050" y1="42442" x2="11050" y2="42442"/>
                          <a14:foregroundMark x1="9945" y1="51163" x2="9945" y2="51163"/>
                          <a14:foregroundMark x1="9945" y1="58721" x2="9945" y2="58721"/>
                          <a14:foregroundMark x1="13260" y1="67442" x2="13260" y2="67442"/>
                          <a14:foregroundMark x1="18232" y1="74419" x2="18232" y2="74419"/>
                          <a14:foregroundMark x1="24309" y1="79651" x2="24309" y2="79651"/>
                          <a14:foregroundMark x1="31492" y1="84302" x2="31492" y2="84302"/>
                          <a14:foregroundMark x1="39779" y1="85465" x2="39779" y2="85465"/>
                          <a14:foregroundMark x1="45304" y1="87209" x2="45304" y2="87209"/>
                          <a14:foregroundMark x1="54696" y1="86628" x2="54696" y2="86628"/>
                          <a14:foregroundMark x1="61326" y1="83140" x2="61326" y2="83140"/>
                          <a14:foregroundMark x1="69061" y1="78488" x2="69061" y2="78488"/>
                          <a14:foregroundMark x1="74033" y1="71512" x2="74033" y2="71512"/>
                          <a14:foregroundMark x1="78453" y1="66279" x2="78453" y2="66279"/>
                          <a14:foregroundMark x1="81215" y1="59302" x2="81215" y2="59302"/>
                        </a14:backgroundRemoval>
                      </a14:imgEffect>
                    </a14:imgLayer>
                  </a14:imgProps>
                </a:ext>
                <a:ext uri="{28A0092B-C50C-407E-A947-70E740481C1C}">
                  <a14:useLocalDpi xmlns:a14="http://schemas.microsoft.com/office/drawing/2010/main"/>
                </a:ext>
              </a:extLst>
            </a:blip>
            <a:stretch>
              <a:fillRect/>
            </a:stretch>
          </p:blipFill>
          <p:spPr>
            <a:xfrm>
              <a:off x="5107163" y="5564760"/>
              <a:ext cx="1151796" cy="1095381"/>
            </a:xfrm>
            <a:prstGeom prst="rect">
              <a:avLst/>
            </a:prstGeom>
          </p:spPr>
        </p:pic>
        <p:pic>
          <p:nvPicPr>
            <p:cNvPr id="69" name="Graphic 68" descr="Eye outline">
              <a:extLst>
                <a:ext uri="{FF2B5EF4-FFF2-40B4-BE49-F238E27FC236}">
                  <a16:creationId xmlns:a16="http://schemas.microsoft.com/office/drawing/2014/main" id="{163D1E6A-1800-4E23-B902-745A69E49C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10601" y="5786919"/>
              <a:ext cx="651061" cy="651061"/>
            </a:xfrm>
            <a:prstGeom prst="rect">
              <a:avLst/>
            </a:prstGeom>
          </p:spPr>
        </p:pic>
      </p:grpSp>
      <p:cxnSp>
        <p:nvCxnSpPr>
          <p:cNvPr id="76" name="Straight Arrow Connector 75">
            <a:extLst>
              <a:ext uri="{FF2B5EF4-FFF2-40B4-BE49-F238E27FC236}">
                <a16:creationId xmlns:a16="http://schemas.microsoft.com/office/drawing/2014/main" id="{7D274169-C3D8-4D03-B13C-DFFD80023234}"/>
              </a:ext>
            </a:extLst>
          </p:cNvPr>
          <p:cNvCxnSpPr>
            <a:cxnSpLocks/>
          </p:cNvCxnSpPr>
          <p:nvPr/>
        </p:nvCxnSpPr>
        <p:spPr>
          <a:xfrm>
            <a:off x="10562591" y="10341366"/>
            <a:ext cx="1082698"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6">
            <a:extLst>
              <a:ext uri="{FF2B5EF4-FFF2-40B4-BE49-F238E27FC236}">
                <a16:creationId xmlns:a16="http://schemas.microsoft.com/office/drawing/2014/main" id="{40BA6CAE-70CB-B555-E4EA-9DB895D059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14780" y="14126054"/>
            <a:ext cx="2511112" cy="32060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507B43-A8A1-57CB-06BA-BF46B11D2071}"/>
              </a:ext>
            </a:extLst>
          </p:cNvPr>
          <p:cNvSpPr txBox="1"/>
          <p:nvPr/>
        </p:nvSpPr>
        <p:spPr>
          <a:xfrm>
            <a:off x="32541892" y="17894424"/>
            <a:ext cx="3424271"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2743200">
              <a:lnSpc>
                <a:spcPct val="90000"/>
              </a:lnSpc>
              <a:defRPr/>
            </a:pPr>
            <a:r>
              <a:rPr lang="en-GB" sz="4200" dirty="0">
                <a:solidFill>
                  <a:srgbClr val="6A6A6A"/>
                </a:solidFill>
                <a:latin typeface="Trebuchet MS"/>
              </a:rPr>
              <a:t>Digital Avatar</a:t>
            </a:r>
            <a:endParaRPr lang="en-US" sz="4200" dirty="0">
              <a:solidFill>
                <a:srgbClr val="6A6A6A"/>
              </a:solidFill>
              <a:latin typeface="Trebuchet MS"/>
            </a:endParaRPr>
          </a:p>
        </p:txBody>
      </p:sp>
      <p:cxnSp>
        <p:nvCxnSpPr>
          <p:cNvPr id="6" name="Straight Arrow Connector 5">
            <a:extLst>
              <a:ext uri="{FF2B5EF4-FFF2-40B4-BE49-F238E27FC236}">
                <a16:creationId xmlns:a16="http://schemas.microsoft.com/office/drawing/2014/main" id="{41855506-006B-FD0B-6D55-1DFA08D0E203}"/>
              </a:ext>
            </a:extLst>
          </p:cNvPr>
          <p:cNvCxnSpPr>
            <a:cxnSpLocks/>
          </p:cNvCxnSpPr>
          <p:nvPr/>
        </p:nvCxnSpPr>
        <p:spPr>
          <a:xfrm>
            <a:off x="30256006" y="13503446"/>
            <a:ext cx="2101156" cy="2542012"/>
          </a:xfrm>
          <a:prstGeom prst="straightConnector1">
            <a:avLst/>
          </a:prstGeom>
          <a:ln w="19050">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E347F922-0F08-AC4C-2B58-8EACA7A93B66}"/>
              </a:ext>
            </a:extLst>
          </p:cNvPr>
          <p:cNvSpPr>
            <a:spLocks noGrp="1"/>
          </p:cNvSpPr>
          <p:nvPr>
            <p:ph type="body" sz="quarter" idx="10"/>
          </p:nvPr>
        </p:nvSpPr>
        <p:spPr>
          <a:xfrm>
            <a:off x="2514600" y="2487168"/>
            <a:ext cx="31546800" cy="1408176"/>
          </a:xfrm>
        </p:spPr>
        <p:txBody>
          <a:bodyPr/>
          <a:lstStyle/>
          <a:p>
            <a:r>
              <a:rPr lang="en-GB" sz="4800" kern="0" dirty="0">
                <a:solidFill>
                  <a:schemeClr val="tx2"/>
                </a:solidFill>
                <a:latin typeface="Trebuchet MS"/>
                <a:ea typeface="Trebuchet MS"/>
                <a:cs typeface="Trebuchet MS"/>
                <a:sym typeface="Trebuchet MS"/>
              </a:rPr>
              <a:t>New models , domain-specific accuracy, complex pipelines, real-time responses</a:t>
            </a:r>
          </a:p>
          <a:p>
            <a:endParaRPr lang="en-US" dirty="0"/>
          </a:p>
        </p:txBody>
      </p:sp>
      <p:sp>
        <p:nvSpPr>
          <p:cNvPr id="16" name="Title 9">
            <a:extLst>
              <a:ext uri="{FF2B5EF4-FFF2-40B4-BE49-F238E27FC236}">
                <a16:creationId xmlns:a16="http://schemas.microsoft.com/office/drawing/2014/main" id="{9693F762-30AA-62FA-6074-3E474A202927}"/>
              </a:ext>
            </a:extLst>
          </p:cNvPr>
          <p:cNvSpPr>
            <a:spLocks noGrp="1"/>
          </p:cNvSpPr>
          <p:nvPr>
            <p:ph type="title"/>
          </p:nvPr>
        </p:nvSpPr>
        <p:spPr>
          <a:xfrm>
            <a:off x="2514600" y="0"/>
            <a:ext cx="31546800" cy="2514601"/>
          </a:xfrm>
        </p:spPr>
        <p:txBody>
          <a:bodyPr/>
          <a:lstStyle/>
          <a:p>
            <a:r>
              <a:rPr lang="en-US" dirty="0"/>
              <a:t>Challenges</a:t>
            </a:r>
          </a:p>
        </p:txBody>
      </p:sp>
    </p:spTree>
    <p:extLst>
      <p:ext uri="{BB962C8B-B14F-4D97-AF65-F5344CB8AC3E}">
        <p14:creationId xmlns:p14="http://schemas.microsoft.com/office/powerpoint/2010/main" val="607913666"/>
      </p:ext>
    </p:extLst>
  </p:cSld>
  <p:clrMapOvr>
    <a:masterClrMapping/>
  </p:clrMapOvr>
  <mc:AlternateContent xmlns:mc="http://schemas.openxmlformats.org/markup-compatibility/2006" xmlns:p14="http://schemas.microsoft.com/office/powerpoint/2010/main">
    <mc:Choice Requires="p14">
      <p:transition spd="med" p14:dur="700" advTm="29499">
        <p:fade/>
      </p:transition>
    </mc:Choice>
    <mc:Fallback xmlns="">
      <p:transition spd="med" advTm="294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F0226BE-9497-436A-FFDB-1BBE69AA1DDF}"/>
              </a:ext>
            </a:extLst>
          </p:cNvPr>
          <p:cNvSpPr>
            <a:spLocks noGrp="1"/>
          </p:cNvSpPr>
          <p:nvPr>
            <p:ph type="body" sz="quarter" idx="14"/>
          </p:nvPr>
        </p:nvSpPr>
        <p:spPr/>
        <p:txBody>
          <a:bodyPr/>
          <a:lstStyle/>
          <a:p>
            <a:r>
              <a:rPr lang="en-US" dirty="0"/>
              <a:t>This is still an oversimplification of the problem</a:t>
            </a:r>
          </a:p>
        </p:txBody>
      </p:sp>
    </p:spTree>
    <p:extLst>
      <p:ext uri="{BB962C8B-B14F-4D97-AF65-F5344CB8AC3E}">
        <p14:creationId xmlns:p14="http://schemas.microsoft.com/office/powerpoint/2010/main" val="1227746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pic>
        <p:nvPicPr>
          <p:cNvPr id="6" name="Picture 5">
            <a:extLst>
              <a:ext uri="{FF2B5EF4-FFF2-40B4-BE49-F238E27FC236}">
                <a16:creationId xmlns:a16="http://schemas.microsoft.com/office/drawing/2014/main" id="{31F8205B-9B59-2B11-0D36-5B43129759AF}"/>
              </a:ext>
            </a:extLst>
          </p:cNvPr>
          <p:cNvPicPr>
            <a:picLocks noChangeAspect="1"/>
          </p:cNvPicPr>
          <p:nvPr/>
        </p:nvPicPr>
        <p:blipFill>
          <a:blip r:embed="rId3"/>
          <a:stretch>
            <a:fillRect/>
          </a:stretch>
        </p:blipFill>
        <p:spPr>
          <a:xfrm>
            <a:off x="3103571" y="3913409"/>
            <a:ext cx="28423674" cy="10726682"/>
          </a:xfrm>
          <a:prstGeom prst="rect">
            <a:avLst/>
          </a:prstGeom>
        </p:spPr>
      </p:pic>
      <p:pic>
        <p:nvPicPr>
          <p:cNvPr id="24" name="Picture 23">
            <a:extLst>
              <a:ext uri="{FF2B5EF4-FFF2-40B4-BE49-F238E27FC236}">
                <a16:creationId xmlns:a16="http://schemas.microsoft.com/office/drawing/2014/main" id="{8CE42F40-1C97-4FE5-8D6F-3B51ADA3EB0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77670" y="14254379"/>
            <a:ext cx="29794760" cy="5159266"/>
          </a:xfrm>
          <a:prstGeom prst="rect">
            <a:avLst/>
          </a:prstGeom>
        </p:spPr>
      </p:pic>
      <p:sp>
        <p:nvSpPr>
          <p:cNvPr id="2464" name="Oval 2463">
            <a:extLst>
              <a:ext uri="{FF2B5EF4-FFF2-40B4-BE49-F238E27FC236}">
                <a16:creationId xmlns:a16="http://schemas.microsoft.com/office/drawing/2014/main" id="{70213251-6AC1-4274-906C-39A1C5B1EED2}"/>
              </a:ext>
            </a:extLst>
          </p:cNvPr>
          <p:cNvSpPr/>
          <p:nvPr/>
        </p:nvSpPr>
        <p:spPr>
          <a:xfrm>
            <a:off x="17438007" y="5669575"/>
            <a:ext cx="6387902" cy="4617426"/>
          </a:xfrm>
          <a:prstGeom prst="ellipse">
            <a:avLst/>
          </a:prstGeom>
          <a:noFill/>
          <a:ln w="762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36" name="Straight Arrow Connector 35">
            <a:extLst>
              <a:ext uri="{FF2B5EF4-FFF2-40B4-BE49-F238E27FC236}">
                <a16:creationId xmlns:a16="http://schemas.microsoft.com/office/drawing/2014/main" id="{78907EBD-9E09-4C98-B587-CFE3F1BDE567}"/>
              </a:ext>
            </a:extLst>
          </p:cNvPr>
          <p:cNvCxnSpPr>
            <a:cxnSpLocks/>
          </p:cNvCxnSpPr>
          <p:nvPr/>
        </p:nvCxnSpPr>
        <p:spPr>
          <a:xfrm>
            <a:off x="20484818" y="11033977"/>
            <a:ext cx="0" cy="2913530"/>
          </a:xfrm>
          <a:prstGeom prst="straightConnector1">
            <a:avLst/>
          </a:prstGeom>
          <a:ln w="762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4AAD1AC-5C63-FF80-20AA-B54813F5A6C6}"/>
              </a:ext>
            </a:extLst>
          </p:cNvPr>
          <p:cNvSpPr>
            <a:spLocks noGrp="1"/>
          </p:cNvSpPr>
          <p:nvPr>
            <p:ph type="title"/>
          </p:nvPr>
        </p:nvSpPr>
        <p:spPr/>
        <p:txBody>
          <a:bodyPr/>
          <a:lstStyle/>
          <a:p>
            <a:r>
              <a:rPr lang="en-US" dirty="0"/>
              <a:t>What About Additional Logic?</a:t>
            </a:r>
          </a:p>
        </p:txBody>
      </p:sp>
      <p:sp>
        <p:nvSpPr>
          <p:cNvPr id="5" name="Text Placeholder 4">
            <a:extLst>
              <a:ext uri="{FF2B5EF4-FFF2-40B4-BE49-F238E27FC236}">
                <a16:creationId xmlns:a16="http://schemas.microsoft.com/office/drawing/2014/main" id="{E6E28C7B-A532-3AB4-745F-531AD802012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3993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pic>
        <p:nvPicPr>
          <p:cNvPr id="3" name="Picture 2">
            <a:extLst>
              <a:ext uri="{FF2B5EF4-FFF2-40B4-BE49-F238E27FC236}">
                <a16:creationId xmlns:a16="http://schemas.microsoft.com/office/drawing/2014/main" id="{0F8D1814-51D9-6716-5E30-FDEA9E11DA8F}"/>
              </a:ext>
            </a:extLst>
          </p:cNvPr>
          <p:cNvPicPr>
            <a:picLocks noChangeAspect="1"/>
          </p:cNvPicPr>
          <p:nvPr/>
        </p:nvPicPr>
        <p:blipFill>
          <a:blip r:embed="rId3"/>
          <a:stretch>
            <a:fillRect/>
          </a:stretch>
        </p:blipFill>
        <p:spPr>
          <a:xfrm>
            <a:off x="12318120" y="2723721"/>
            <a:ext cx="14051090" cy="5302678"/>
          </a:xfrm>
          <a:prstGeom prst="rect">
            <a:avLst/>
          </a:prstGeom>
        </p:spPr>
      </p:pic>
      <p:pic>
        <p:nvPicPr>
          <p:cNvPr id="4" name="Picture 3">
            <a:extLst>
              <a:ext uri="{FF2B5EF4-FFF2-40B4-BE49-F238E27FC236}">
                <a16:creationId xmlns:a16="http://schemas.microsoft.com/office/drawing/2014/main" id="{F9BDC002-6A64-4B95-A6C1-88CF017C7438}"/>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714073" y="14669644"/>
            <a:ext cx="22650616" cy="4800636"/>
          </a:xfrm>
          <a:prstGeom prst="rect">
            <a:avLst/>
          </a:prstGeom>
        </p:spPr>
      </p:pic>
      <p:pic>
        <p:nvPicPr>
          <p:cNvPr id="8" name="Picture 7">
            <a:extLst>
              <a:ext uri="{FF2B5EF4-FFF2-40B4-BE49-F238E27FC236}">
                <a16:creationId xmlns:a16="http://schemas.microsoft.com/office/drawing/2014/main" id="{898926AC-C5AB-47ED-A1DA-71BE42E781D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6870" y="10316015"/>
            <a:ext cx="22355338" cy="4857786"/>
          </a:xfrm>
          <a:prstGeom prst="rect">
            <a:avLst/>
          </a:prstGeom>
        </p:spPr>
      </p:pic>
      <p:cxnSp>
        <p:nvCxnSpPr>
          <p:cNvPr id="22" name="Straight Arrow Connector 21">
            <a:extLst>
              <a:ext uri="{FF2B5EF4-FFF2-40B4-BE49-F238E27FC236}">
                <a16:creationId xmlns:a16="http://schemas.microsoft.com/office/drawing/2014/main" id="{108AB9CC-A3AF-402A-9F2C-757CF9F6FE03}"/>
              </a:ext>
            </a:extLst>
          </p:cNvPr>
          <p:cNvCxnSpPr>
            <a:cxnSpLocks/>
          </p:cNvCxnSpPr>
          <p:nvPr/>
        </p:nvCxnSpPr>
        <p:spPr>
          <a:xfrm flipH="1">
            <a:off x="3464035" y="6019535"/>
            <a:ext cx="13577700" cy="4353630"/>
          </a:xfrm>
          <a:prstGeom prst="straightConnector1">
            <a:avLst/>
          </a:prstGeom>
          <a:ln w="762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DECC87-1227-0AEF-550C-010F30682C3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80273" y="9031693"/>
            <a:ext cx="13552576" cy="2346766"/>
          </a:xfrm>
          <a:prstGeom prst="rect">
            <a:avLst/>
          </a:prstGeom>
        </p:spPr>
      </p:pic>
      <p:cxnSp>
        <p:nvCxnSpPr>
          <p:cNvPr id="11" name="Straight Arrow Connector 10">
            <a:extLst>
              <a:ext uri="{FF2B5EF4-FFF2-40B4-BE49-F238E27FC236}">
                <a16:creationId xmlns:a16="http://schemas.microsoft.com/office/drawing/2014/main" id="{A42E5BA1-8BC3-4802-9DAA-1220C198906E}"/>
              </a:ext>
            </a:extLst>
          </p:cNvPr>
          <p:cNvCxnSpPr>
            <a:cxnSpLocks/>
          </p:cNvCxnSpPr>
          <p:nvPr/>
        </p:nvCxnSpPr>
        <p:spPr>
          <a:xfrm>
            <a:off x="24036703" y="6019534"/>
            <a:ext cx="9144000" cy="9554232"/>
          </a:xfrm>
          <a:prstGeom prst="straightConnector1">
            <a:avLst/>
          </a:prstGeom>
          <a:ln w="762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907EBD-9E09-4C98-B587-CFE3F1BDE567}"/>
              </a:ext>
            </a:extLst>
          </p:cNvPr>
          <p:cNvCxnSpPr>
            <a:cxnSpLocks/>
          </p:cNvCxnSpPr>
          <p:nvPr/>
        </p:nvCxnSpPr>
        <p:spPr>
          <a:xfrm>
            <a:off x="21202651" y="6839534"/>
            <a:ext cx="0" cy="2335832"/>
          </a:xfrm>
          <a:prstGeom prst="straightConnector1">
            <a:avLst/>
          </a:prstGeom>
          <a:ln w="762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C4775690-74B9-2768-01FB-814EB3342EF8}"/>
              </a:ext>
            </a:extLst>
          </p:cNvPr>
          <p:cNvSpPr>
            <a:spLocks noGrp="1"/>
          </p:cNvSpPr>
          <p:nvPr>
            <p:ph type="title"/>
          </p:nvPr>
        </p:nvSpPr>
        <p:spPr/>
        <p:txBody>
          <a:bodyPr/>
          <a:lstStyle/>
          <a:p>
            <a:r>
              <a:rPr lang="en" sz="7200" dirty="0"/>
              <a:t>Not Something Unique to NLP</a:t>
            </a:r>
            <a:endParaRPr lang="en-US" dirty="0"/>
          </a:p>
        </p:txBody>
      </p:sp>
    </p:spTree>
    <p:extLst>
      <p:ext uri="{BB962C8B-B14F-4D97-AF65-F5344CB8AC3E}">
        <p14:creationId xmlns:p14="http://schemas.microsoft.com/office/powerpoint/2010/main" val="1978972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pic>
        <p:nvPicPr>
          <p:cNvPr id="3" name="Picture 2">
            <a:extLst>
              <a:ext uri="{FF2B5EF4-FFF2-40B4-BE49-F238E27FC236}">
                <a16:creationId xmlns:a16="http://schemas.microsoft.com/office/drawing/2014/main" id="{58CC2EFB-8368-40E9-40DC-8DAB96554270}"/>
              </a:ext>
            </a:extLst>
          </p:cNvPr>
          <p:cNvPicPr>
            <a:picLocks noChangeAspect="1"/>
          </p:cNvPicPr>
          <p:nvPr/>
        </p:nvPicPr>
        <p:blipFill>
          <a:blip r:embed="rId3"/>
          <a:stretch>
            <a:fillRect/>
          </a:stretch>
        </p:blipFill>
        <p:spPr>
          <a:xfrm>
            <a:off x="3986644" y="4275787"/>
            <a:ext cx="29434032" cy="13595518"/>
          </a:xfrm>
          <a:prstGeom prst="rect">
            <a:avLst/>
          </a:prstGeom>
          <a:ln w="38100">
            <a:solidFill>
              <a:schemeClr val="tx2"/>
            </a:solidFill>
          </a:ln>
        </p:spPr>
      </p:pic>
      <p:sp>
        <p:nvSpPr>
          <p:cNvPr id="7" name="Title 6">
            <a:extLst>
              <a:ext uri="{FF2B5EF4-FFF2-40B4-BE49-F238E27FC236}">
                <a16:creationId xmlns:a16="http://schemas.microsoft.com/office/drawing/2014/main" id="{512912DC-F34B-E04D-9E82-1C8478A2DA64}"/>
              </a:ext>
            </a:extLst>
          </p:cNvPr>
          <p:cNvSpPr>
            <a:spLocks noGrp="1"/>
          </p:cNvSpPr>
          <p:nvPr>
            <p:ph type="title"/>
          </p:nvPr>
        </p:nvSpPr>
        <p:spPr/>
        <p:txBody>
          <a:bodyPr/>
          <a:lstStyle/>
          <a:p>
            <a:r>
              <a:rPr lang="en-US" dirty="0"/>
              <a:t>This Was Just a Single Application</a:t>
            </a:r>
          </a:p>
        </p:txBody>
      </p:sp>
      <p:sp>
        <p:nvSpPr>
          <p:cNvPr id="8" name="Text Placeholder 7">
            <a:extLst>
              <a:ext uri="{FF2B5EF4-FFF2-40B4-BE49-F238E27FC236}">
                <a16:creationId xmlns:a16="http://schemas.microsoft.com/office/drawing/2014/main" id="{36ED32B5-EA11-C475-03E4-2D04FA74D12A}"/>
              </a:ext>
            </a:extLst>
          </p:cNvPr>
          <p:cNvSpPr>
            <a:spLocks noGrp="1"/>
          </p:cNvSpPr>
          <p:nvPr>
            <p:ph type="body" sz="quarter" idx="10"/>
          </p:nvPr>
        </p:nvSpPr>
        <p:spPr/>
        <p:txBody>
          <a:bodyPr/>
          <a:lstStyle/>
          <a:p>
            <a:r>
              <a:rPr lang="en-US" dirty="0"/>
              <a:t>Application 1</a:t>
            </a:r>
          </a:p>
        </p:txBody>
      </p:sp>
    </p:spTree>
    <p:extLst>
      <p:ext uri="{BB962C8B-B14F-4D97-AF65-F5344CB8AC3E}">
        <p14:creationId xmlns:p14="http://schemas.microsoft.com/office/powerpoint/2010/main" val="125229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a:extLst>
              <a:ext uri="{FF2B5EF4-FFF2-40B4-BE49-F238E27FC236}">
                <a16:creationId xmlns:a16="http://schemas.microsoft.com/office/drawing/2014/main" id="{689A3148-CAA9-46AD-B228-72F8D8B0978B}"/>
              </a:ext>
            </a:extLst>
          </p:cNvPr>
          <p:cNvPicPr>
            <a:picLocks noChangeAspect="1"/>
          </p:cNvPicPr>
          <p:nvPr/>
        </p:nvPicPr>
        <p:blipFill>
          <a:blip r:embed="rId3"/>
          <a:stretch>
            <a:fillRect/>
          </a:stretch>
        </p:blipFill>
        <p:spPr>
          <a:xfrm>
            <a:off x="444662" y="11952872"/>
            <a:ext cx="10795180" cy="7361368"/>
          </a:xfrm>
          <a:prstGeom prst="rect">
            <a:avLst/>
          </a:prstGeom>
        </p:spPr>
      </p:pic>
      <p:sp>
        <p:nvSpPr>
          <p:cNvPr id="2" name="Title 1">
            <a:extLst>
              <a:ext uri="{FF2B5EF4-FFF2-40B4-BE49-F238E27FC236}">
                <a16:creationId xmlns:a16="http://schemas.microsoft.com/office/drawing/2014/main" id="{60012B5D-398A-48EA-B9C9-10566D85EAED}"/>
              </a:ext>
            </a:extLst>
          </p:cNvPr>
          <p:cNvSpPr>
            <a:spLocks noGrp="1"/>
          </p:cNvSpPr>
          <p:nvPr>
            <p:ph type="title"/>
          </p:nvPr>
        </p:nvSpPr>
        <p:spPr/>
        <p:txBody>
          <a:bodyPr/>
          <a:lstStyle/>
          <a:p>
            <a:r>
              <a:rPr lang="en-US">
                <a:latin typeface="Trebuchet MS"/>
                <a:ea typeface="Trebuchet MS"/>
                <a:cs typeface="Trebuchet MS"/>
                <a:sym typeface="Trebuchet MS"/>
              </a:rPr>
              <a:t>Challenges</a:t>
            </a:r>
            <a:endParaRPr lang="en-GB" b="0" cap="all">
              <a:solidFill>
                <a:srgbClr val="000000"/>
              </a:solidFill>
            </a:endParaRPr>
          </a:p>
        </p:txBody>
      </p:sp>
      <p:sp>
        <p:nvSpPr>
          <p:cNvPr id="4" name="Text Placeholder 3">
            <a:extLst>
              <a:ext uri="{FF2B5EF4-FFF2-40B4-BE49-F238E27FC236}">
                <a16:creationId xmlns:a16="http://schemas.microsoft.com/office/drawing/2014/main" id="{7E8788DF-CC61-4239-B86E-F882197F4156}"/>
              </a:ext>
            </a:extLst>
          </p:cNvPr>
          <p:cNvSpPr>
            <a:spLocks noGrp="1"/>
          </p:cNvSpPr>
          <p:nvPr>
            <p:ph type="body" sz="quarter" idx="10"/>
          </p:nvPr>
        </p:nvSpPr>
        <p:spPr/>
        <p:txBody>
          <a:bodyPr/>
          <a:lstStyle/>
          <a:p>
            <a:r>
              <a:rPr lang="en-GB" dirty="0"/>
              <a:t>Latency, throughput, utilization, capital investment, ongoing costs</a:t>
            </a:r>
          </a:p>
        </p:txBody>
      </p:sp>
      <p:grpSp>
        <p:nvGrpSpPr>
          <p:cNvPr id="83" name="Group 82">
            <a:extLst>
              <a:ext uri="{FF2B5EF4-FFF2-40B4-BE49-F238E27FC236}">
                <a16:creationId xmlns:a16="http://schemas.microsoft.com/office/drawing/2014/main" id="{2844F203-4F08-4F2E-A47F-27BF1D45CA00}"/>
              </a:ext>
            </a:extLst>
          </p:cNvPr>
          <p:cNvGrpSpPr/>
          <p:nvPr/>
        </p:nvGrpSpPr>
        <p:grpSpPr>
          <a:xfrm>
            <a:off x="3524186" y="6830805"/>
            <a:ext cx="31647832" cy="9598445"/>
            <a:chOff x="1203782" y="1792889"/>
            <a:chExt cx="10549277" cy="3199481"/>
          </a:xfrm>
        </p:grpSpPr>
        <p:grpSp>
          <p:nvGrpSpPr>
            <p:cNvPr id="11" name="Group 10">
              <a:extLst>
                <a:ext uri="{FF2B5EF4-FFF2-40B4-BE49-F238E27FC236}">
                  <a16:creationId xmlns:a16="http://schemas.microsoft.com/office/drawing/2014/main" id="{CCDBB699-CD31-44C2-8123-733A0E2E2E8A}"/>
                </a:ext>
              </a:extLst>
            </p:cNvPr>
            <p:cNvGrpSpPr/>
            <p:nvPr/>
          </p:nvGrpSpPr>
          <p:grpSpPr>
            <a:xfrm>
              <a:off x="3885409" y="1792889"/>
              <a:ext cx="7867650" cy="3199481"/>
              <a:chOff x="1466850" y="2049462"/>
              <a:chExt cx="8877300" cy="3549650"/>
            </a:xfrm>
          </p:grpSpPr>
          <p:pic>
            <p:nvPicPr>
              <p:cNvPr id="6" name="Picture 5">
                <a:extLst>
                  <a:ext uri="{FF2B5EF4-FFF2-40B4-BE49-F238E27FC236}">
                    <a16:creationId xmlns:a16="http://schemas.microsoft.com/office/drawing/2014/main" id="{5F69E95C-D100-4841-B1EE-001A480BBCAC}"/>
                  </a:ext>
                </a:extLst>
              </p:cNvPr>
              <p:cNvPicPr>
                <a:picLocks noChangeAspect="1"/>
              </p:cNvPicPr>
              <p:nvPr/>
            </p:nvPicPr>
            <p:blipFill rotWithShape="1">
              <a:blip r:embed="rId4"/>
              <a:srcRect b="5602"/>
              <a:stretch/>
            </p:blipFill>
            <p:spPr>
              <a:xfrm>
                <a:off x="1466850" y="2049462"/>
                <a:ext cx="8115300" cy="2930525"/>
              </a:xfrm>
              <a:prstGeom prst="rect">
                <a:avLst/>
              </a:prstGeom>
              <a:ln w="12700">
                <a:solidFill>
                  <a:schemeClr val="tx2"/>
                </a:solidFill>
              </a:ln>
            </p:spPr>
          </p:pic>
          <p:pic>
            <p:nvPicPr>
              <p:cNvPr id="34" name="Picture 33">
                <a:extLst>
                  <a:ext uri="{FF2B5EF4-FFF2-40B4-BE49-F238E27FC236}">
                    <a16:creationId xmlns:a16="http://schemas.microsoft.com/office/drawing/2014/main" id="{AB88AFFC-3559-4759-B5CC-505151153548}"/>
                  </a:ext>
                </a:extLst>
              </p:cNvPr>
              <p:cNvPicPr>
                <a:picLocks noChangeAspect="1"/>
              </p:cNvPicPr>
              <p:nvPr/>
            </p:nvPicPr>
            <p:blipFill rotWithShape="1">
              <a:blip r:embed="rId4"/>
              <a:srcRect b="5602"/>
              <a:stretch/>
            </p:blipFill>
            <p:spPr>
              <a:xfrm>
                <a:off x="1619250" y="2173287"/>
                <a:ext cx="8115300" cy="2930525"/>
              </a:xfrm>
              <a:prstGeom prst="rect">
                <a:avLst/>
              </a:prstGeom>
              <a:ln w="12700">
                <a:solidFill>
                  <a:schemeClr val="tx2"/>
                </a:solidFill>
              </a:ln>
            </p:spPr>
          </p:pic>
          <p:pic>
            <p:nvPicPr>
              <p:cNvPr id="35" name="Picture 34">
                <a:extLst>
                  <a:ext uri="{FF2B5EF4-FFF2-40B4-BE49-F238E27FC236}">
                    <a16:creationId xmlns:a16="http://schemas.microsoft.com/office/drawing/2014/main" id="{805B856F-8E62-413A-817A-32403352B996}"/>
                  </a:ext>
                </a:extLst>
              </p:cNvPr>
              <p:cNvPicPr>
                <a:picLocks noChangeAspect="1"/>
              </p:cNvPicPr>
              <p:nvPr/>
            </p:nvPicPr>
            <p:blipFill rotWithShape="1">
              <a:blip r:embed="rId4"/>
              <a:srcRect b="5602"/>
              <a:stretch/>
            </p:blipFill>
            <p:spPr>
              <a:xfrm>
                <a:off x="1771650" y="2297112"/>
                <a:ext cx="8115300" cy="2930525"/>
              </a:xfrm>
              <a:prstGeom prst="rect">
                <a:avLst/>
              </a:prstGeom>
              <a:ln w="12700">
                <a:solidFill>
                  <a:schemeClr val="tx2"/>
                </a:solidFill>
              </a:ln>
            </p:spPr>
          </p:pic>
          <p:pic>
            <p:nvPicPr>
              <p:cNvPr id="36" name="Picture 35">
                <a:extLst>
                  <a:ext uri="{FF2B5EF4-FFF2-40B4-BE49-F238E27FC236}">
                    <a16:creationId xmlns:a16="http://schemas.microsoft.com/office/drawing/2014/main" id="{4E65BF20-D418-4E0D-B96B-81C1AC235205}"/>
                  </a:ext>
                </a:extLst>
              </p:cNvPr>
              <p:cNvPicPr>
                <a:picLocks noChangeAspect="1"/>
              </p:cNvPicPr>
              <p:nvPr/>
            </p:nvPicPr>
            <p:blipFill rotWithShape="1">
              <a:blip r:embed="rId4"/>
              <a:srcRect b="5602"/>
              <a:stretch/>
            </p:blipFill>
            <p:spPr>
              <a:xfrm>
                <a:off x="1924050" y="2420937"/>
                <a:ext cx="8115300" cy="2930525"/>
              </a:xfrm>
              <a:prstGeom prst="rect">
                <a:avLst/>
              </a:prstGeom>
              <a:ln w="12700">
                <a:solidFill>
                  <a:schemeClr val="tx2"/>
                </a:solidFill>
              </a:ln>
            </p:spPr>
          </p:pic>
          <p:pic>
            <p:nvPicPr>
              <p:cNvPr id="37" name="Picture 36">
                <a:extLst>
                  <a:ext uri="{FF2B5EF4-FFF2-40B4-BE49-F238E27FC236}">
                    <a16:creationId xmlns:a16="http://schemas.microsoft.com/office/drawing/2014/main" id="{61D8578D-5B4E-4602-AE3D-82563C232352}"/>
                  </a:ext>
                </a:extLst>
              </p:cNvPr>
              <p:cNvPicPr>
                <a:picLocks noChangeAspect="1"/>
              </p:cNvPicPr>
              <p:nvPr/>
            </p:nvPicPr>
            <p:blipFill rotWithShape="1">
              <a:blip r:embed="rId4"/>
              <a:srcRect b="5602"/>
              <a:stretch/>
            </p:blipFill>
            <p:spPr>
              <a:xfrm>
                <a:off x="2076450" y="2544762"/>
                <a:ext cx="8115300" cy="2930525"/>
              </a:xfrm>
              <a:prstGeom prst="rect">
                <a:avLst/>
              </a:prstGeom>
              <a:ln w="12700">
                <a:solidFill>
                  <a:schemeClr val="tx2"/>
                </a:solidFill>
              </a:ln>
            </p:spPr>
          </p:pic>
          <p:pic>
            <p:nvPicPr>
              <p:cNvPr id="38" name="Picture 37">
                <a:extLst>
                  <a:ext uri="{FF2B5EF4-FFF2-40B4-BE49-F238E27FC236}">
                    <a16:creationId xmlns:a16="http://schemas.microsoft.com/office/drawing/2014/main" id="{6F043E20-ACFE-4D75-8C85-D8C94FDEF12C}"/>
                  </a:ext>
                </a:extLst>
              </p:cNvPr>
              <p:cNvPicPr>
                <a:picLocks noChangeAspect="1"/>
              </p:cNvPicPr>
              <p:nvPr/>
            </p:nvPicPr>
            <p:blipFill rotWithShape="1">
              <a:blip r:embed="rId4"/>
              <a:srcRect b="5602"/>
              <a:stretch/>
            </p:blipFill>
            <p:spPr>
              <a:xfrm>
                <a:off x="2228850" y="2668587"/>
                <a:ext cx="8115300" cy="2930525"/>
              </a:xfrm>
              <a:prstGeom prst="rect">
                <a:avLst/>
              </a:prstGeom>
              <a:ln w="12700">
                <a:solidFill>
                  <a:schemeClr val="tx2"/>
                </a:solidFill>
              </a:ln>
            </p:spPr>
          </p:pic>
          <p:sp>
            <p:nvSpPr>
              <p:cNvPr id="39" name="TextBox 38">
                <a:extLst>
                  <a:ext uri="{FF2B5EF4-FFF2-40B4-BE49-F238E27FC236}">
                    <a16:creationId xmlns:a16="http://schemas.microsoft.com/office/drawing/2014/main" id="{301AC1FF-EA8A-4EA8-9A81-D8F838924967}"/>
                  </a:ext>
                </a:extLst>
              </p:cNvPr>
              <p:cNvSpPr txBox="1"/>
              <p:nvPr/>
            </p:nvSpPr>
            <p:spPr>
              <a:xfrm>
                <a:off x="8622147" y="5168726"/>
                <a:ext cx="1680252" cy="35682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defTabSz="2743200">
                  <a:lnSpc>
                    <a:spcPct val="90000"/>
                  </a:lnSpc>
                  <a:defRPr/>
                </a:pPr>
                <a:r>
                  <a:rPr lang="en-GB" sz="3150" b="1" i="1" dirty="0">
                    <a:solidFill>
                      <a:srgbClr val="76B900"/>
                    </a:solidFill>
                    <a:latin typeface="Trebuchet MS" panose="020B0603020202020204" pitchFamily="34" charset="0"/>
                    <a:sym typeface="Arial"/>
                  </a:rPr>
                  <a:t>Application: N</a:t>
                </a:r>
              </a:p>
              <a:p>
                <a:pPr algn="r" defTabSz="2743200">
                  <a:lnSpc>
                    <a:spcPct val="90000"/>
                  </a:lnSpc>
                  <a:defRPr/>
                </a:pPr>
                <a:r>
                  <a:rPr lang="en-GB" sz="3150" b="1" i="1" dirty="0">
                    <a:solidFill>
                      <a:srgbClr val="76B900"/>
                    </a:solidFill>
                    <a:latin typeface="Trebuchet MS" panose="020B0603020202020204" pitchFamily="34" charset="0"/>
                    <a:sym typeface="Arial"/>
                  </a:rPr>
                  <a:t>Version: K</a:t>
                </a:r>
                <a:endParaRPr lang="en-US" sz="3150" b="1" i="1" dirty="0">
                  <a:solidFill>
                    <a:srgbClr val="76B900"/>
                  </a:solidFill>
                  <a:latin typeface="Trebuchet MS" panose="020B0603020202020204" pitchFamily="34" charset="0"/>
                  <a:sym typeface="Arial"/>
                </a:endParaRPr>
              </a:p>
            </p:txBody>
          </p:sp>
        </p:grpSp>
        <p:grpSp>
          <p:nvGrpSpPr>
            <p:cNvPr id="15" name="Group 14">
              <a:extLst>
                <a:ext uri="{FF2B5EF4-FFF2-40B4-BE49-F238E27FC236}">
                  <a16:creationId xmlns:a16="http://schemas.microsoft.com/office/drawing/2014/main" id="{16552B56-C364-46B9-9B92-2487F4468725}"/>
                </a:ext>
              </a:extLst>
            </p:cNvPr>
            <p:cNvGrpSpPr/>
            <p:nvPr/>
          </p:nvGrpSpPr>
          <p:grpSpPr>
            <a:xfrm>
              <a:off x="1203782" y="1930667"/>
              <a:ext cx="1198528" cy="1616644"/>
              <a:chOff x="-516094" y="2762014"/>
              <a:chExt cx="1198528" cy="1616644"/>
            </a:xfrm>
          </p:grpSpPr>
          <p:pic>
            <p:nvPicPr>
              <p:cNvPr id="40" name="Graphic 39" descr="Users outline">
                <a:extLst>
                  <a:ext uri="{FF2B5EF4-FFF2-40B4-BE49-F238E27FC236}">
                    <a16:creationId xmlns:a16="http://schemas.microsoft.com/office/drawing/2014/main" id="{9AB6FD59-5FF3-4A23-8500-5B889A439A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094" y="2762014"/>
                <a:ext cx="1193543" cy="1193543"/>
              </a:xfrm>
              <a:prstGeom prst="rect">
                <a:avLst/>
              </a:prstGeom>
            </p:spPr>
          </p:pic>
          <p:pic>
            <p:nvPicPr>
              <p:cNvPr id="51" name="Graphic 50" descr="Users outline">
                <a:extLst>
                  <a:ext uri="{FF2B5EF4-FFF2-40B4-BE49-F238E27FC236}">
                    <a16:creationId xmlns:a16="http://schemas.microsoft.com/office/drawing/2014/main" id="{25E4AE11-2D25-436F-8A2D-142947BE46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109" y="3185115"/>
                <a:ext cx="1193543" cy="1193543"/>
              </a:xfrm>
              <a:prstGeom prst="rect">
                <a:avLst/>
              </a:prstGeom>
            </p:spPr>
          </p:pic>
        </p:grpSp>
        <p:cxnSp>
          <p:nvCxnSpPr>
            <p:cNvPr id="56" name="Straight Arrow Connector 55">
              <a:extLst>
                <a:ext uri="{FF2B5EF4-FFF2-40B4-BE49-F238E27FC236}">
                  <a16:creationId xmlns:a16="http://schemas.microsoft.com/office/drawing/2014/main" id="{40FA9862-62FA-436A-B76A-BD09BEAE5E22}"/>
                </a:ext>
              </a:extLst>
            </p:cNvPr>
            <p:cNvCxnSpPr>
              <a:cxnSpLocks/>
              <a:stCxn id="51" idx="3"/>
            </p:cNvCxnSpPr>
            <p:nvPr/>
          </p:nvCxnSpPr>
          <p:spPr>
            <a:xfrm>
              <a:off x="2402310" y="2950540"/>
              <a:ext cx="1852648" cy="15740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7913EF6-3B62-42AE-A9C5-3A9DA18D5196}"/>
                </a:ext>
              </a:extLst>
            </p:cNvPr>
            <p:cNvCxnSpPr>
              <a:cxnSpLocks/>
              <a:stCxn id="51" idx="3"/>
            </p:cNvCxnSpPr>
            <p:nvPr/>
          </p:nvCxnSpPr>
          <p:spPr>
            <a:xfrm>
              <a:off x="2402310" y="2950540"/>
              <a:ext cx="2104884" cy="49789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FB1578B-1450-47EC-8523-807B181F38AF}"/>
                </a:ext>
              </a:extLst>
            </p:cNvPr>
            <p:cNvCxnSpPr>
              <a:cxnSpLocks/>
              <a:stCxn id="51" idx="3"/>
            </p:cNvCxnSpPr>
            <p:nvPr/>
          </p:nvCxnSpPr>
          <p:spPr>
            <a:xfrm>
              <a:off x="2402310" y="2950540"/>
              <a:ext cx="2255894" cy="64858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EC05F1F-7E9C-44DE-AB06-FE97DB0E8E0F}"/>
                </a:ext>
              </a:extLst>
            </p:cNvPr>
            <p:cNvCxnSpPr>
              <a:cxnSpLocks/>
              <a:stCxn id="51" idx="3"/>
            </p:cNvCxnSpPr>
            <p:nvPr/>
          </p:nvCxnSpPr>
          <p:spPr>
            <a:xfrm>
              <a:off x="2402310" y="2950540"/>
              <a:ext cx="1704720"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858B452-60BE-48F0-AF83-D5BABA7CF0C2}"/>
                </a:ext>
              </a:extLst>
            </p:cNvPr>
            <p:cNvCxnSpPr>
              <a:cxnSpLocks/>
              <a:stCxn id="51" idx="3"/>
            </p:cNvCxnSpPr>
            <p:nvPr/>
          </p:nvCxnSpPr>
          <p:spPr>
            <a:xfrm flipV="1">
              <a:off x="2402310" y="2776576"/>
              <a:ext cx="1569653" cy="17396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38A00C5-F415-47F8-877D-5DA8DF743892}"/>
                </a:ext>
              </a:extLst>
            </p:cNvPr>
            <p:cNvCxnSpPr>
              <a:cxnSpLocks/>
              <a:stCxn id="51" idx="3"/>
            </p:cNvCxnSpPr>
            <p:nvPr/>
          </p:nvCxnSpPr>
          <p:spPr>
            <a:xfrm>
              <a:off x="2402310" y="2950540"/>
              <a:ext cx="1987715" cy="32280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6">
            <a:extLst>
              <a:ext uri="{FF2B5EF4-FFF2-40B4-BE49-F238E27FC236}">
                <a16:creationId xmlns:a16="http://schemas.microsoft.com/office/drawing/2014/main" id="{983D6C11-44DD-9906-1140-D011DF7CC5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66637" y="12818738"/>
            <a:ext cx="1017202" cy="12987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C1FE54-7108-48B7-93A1-CB41BFDB3673}"/>
              </a:ext>
            </a:extLst>
          </p:cNvPr>
          <p:cNvSpPr txBox="1"/>
          <p:nvPr/>
        </p:nvSpPr>
        <p:spPr>
          <a:xfrm>
            <a:off x="32212724" y="14238132"/>
            <a:ext cx="2493824"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2743200">
              <a:lnSpc>
                <a:spcPct val="90000"/>
              </a:lnSpc>
              <a:defRPr/>
            </a:pPr>
            <a:r>
              <a:rPr lang="en-GB" sz="3000" dirty="0">
                <a:solidFill>
                  <a:srgbClr val="6A6A6A"/>
                </a:solidFill>
                <a:latin typeface="Trebuchet MS"/>
              </a:rPr>
              <a:t>Digital Avatar</a:t>
            </a:r>
            <a:endParaRPr lang="en-US" sz="3000" dirty="0">
              <a:solidFill>
                <a:srgbClr val="6A6A6A"/>
              </a:solidFill>
              <a:latin typeface="Trebuchet MS"/>
            </a:endParaRPr>
          </a:p>
        </p:txBody>
      </p:sp>
      <p:cxnSp>
        <p:nvCxnSpPr>
          <p:cNvPr id="7" name="Straight Arrow Connector 6">
            <a:extLst>
              <a:ext uri="{FF2B5EF4-FFF2-40B4-BE49-F238E27FC236}">
                <a16:creationId xmlns:a16="http://schemas.microsoft.com/office/drawing/2014/main" id="{C510197A-7FBA-2DAD-72F8-097E30F70A43}"/>
              </a:ext>
            </a:extLst>
          </p:cNvPr>
          <p:cNvCxnSpPr>
            <a:cxnSpLocks/>
          </p:cNvCxnSpPr>
          <p:nvPr/>
        </p:nvCxnSpPr>
        <p:spPr>
          <a:xfrm>
            <a:off x="30628590" y="12249500"/>
            <a:ext cx="1940676" cy="1441564"/>
          </a:xfrm>
          <a:prstGeom prst="straightConnector1">
            <a:avLst/>
          </a:prstGeom>
          <a:ln w="6350">
            <a:solidFill>
              <a:srgbClr val="6C6C6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328111"/>
      </p:ext>
    </p:extLst>
  </p:cSld>
  <p:clrMapOvr>
    <a:masterClrMapping/>
  </p:clrMapOvr>
  <mc:AlternateContent xmlns:mc="http://schemas.openxmlformats.org/markup-compatibility/2006" xmlns:p14="http://schemas.microsoft.com/office/powerpoint/2010/main">
    <mc:Choice Requires="p14">
      <p:transition spd="med" p14:dur="700" advTm="29499">
        <p:fade/>
      </p:transition>
    </mc:Choice>
    <mc:Fallback xmlns="">
      <p:transition spd="med" advTm="29499">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86582" y="2978110"/>
            <a:ext cx="17448018" cy="1551193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r>
              <a:rPr lang="en-GB" sz="6000" dirty="0">
                <a:solidFill>
                  <a:schemeClr val="bg1"/>
                </a:solidFill>
              </a:rPr>
              <a:t> </a:t>
            </a:r>
            <a:endParaRPr lang="en-US" sz="6000" dirty="0"/>
          </a:p>
          <a:p>
            <a:r>
              <a:rPr lang="en-US" sz="7200" dirty="0">
                <a:solidFill>
                  <a:schemeClr val="tx2"/>
                </a:solidFill>
              </a:rPr>
              <a:t>Lecture</a:t>
            </a:r>
          </a:p>
          <a:p>
            <a:pPr marL="2665730" lvl="1" indent="-1143000">
              <a:buFont typeface="Arial" panose="020B0604020202020204" pitchFamily="34" charset="0"/>
              <a:buChar char="•"/>
            </a:pPr>
            <a:r>
              <a:rPr lang="en-US" sz="7200" dirty="0">
                <a:solidFill>
                  <a:schemeClr val="bg1"/>
                </a:solidFill>
              </a:rPr>
              <a:t>What is Conversational AI? Complexity of Deploying Conversational AI Applications</a:t>
            </a:r>
          </a:p>
          <a:p>
            <a:pPr marL="2665730" lvl="1" indent="-1143000">
              <a:buFont typeface="Arial" panose="020B0604020202020204" pitchFamily="34" charset="0"/>
              <a:buChar char="•"/>
            </a:pPr>
            <a:r>
              <a:rPr lang="en-US" sz="7200" dirty="0">
                <a:solidFill>
                  <a:schemeClr val="tx2"/>
                </a:solidFill>
              </a:rPr>
              <a:t>Deep Learning Fundamentals</a:t>
            </a:r>
          </a:p>
          <a:p>
            <a:pPr marL="2665730" lvl="1" indent="-1143000">
              <a:buFont typeface="Arial" panose="020B0604020202020204" pitchFamily="34" charset="0"/>
              <a:buChar char="•"/>
            </a:pPr>
            <a:r>
              <a:rPr lang="en-US" sz="7200" dirty="0">
                <a:solidFill>
                  <a:schemeClr val="bg1"/>
                </a:solidFill>
              </a:rPr>
              <a:t>Speech and Text Processing </a:t>
            </a:r>
          </a:p>
          <a:p>
            <a:pPr marL="2665730" lvl="1" indent="-1143000">
              <a:buFont typeface="Arial" panose="020B0604020202020204" pitchFamily="34" charset="0"/>
              <a:buChar char="•"/>
            </a:pPr>
            <a:r>
              <a:rPr lang="en-US" sz="7200" dirty="0">
                <a:solidFill>
                  <a:schemeClr val="bg1"/>
                </a:solidFill>
              </a:rPr>
              <a:t>Automatic Speech Recognition</a:t>
            </a:r>
          </a:p>
          <a:p>
            <a:pPr marL="2665730" lvl="1" indent="-1143000">
              <a:buFont typeface="Arial" panose="020B0604020202020204" pitchFamily="34" charset="0"/>
              <a:buChar char="•"/>
            </a:pPr>
            <a:r>
              <a:rPr lang="en-US" sz="7200" dirty="0">
                <a:solidFill>
                  <a:schemeClr val="bg1"/>
                </a:solidFill>
              </a:rPr>
              <a:t>ASR Tools: Riva, NGC, and NeMo</a:t>
            </a:r>
          </a:p>
          <a:p>
            <a:pPr marL="2665730" lvl="1" indent="-1143000">
              <a:buFont typeface="Arial" panose="020B0604020202020204" pitchFamily="34" charset="0"/>
              <a:buChar char="•"/>
            </a:pPr>
            <a:r>
              <a:rPr lang="en-US" sz="7200" dirty="0">
                <a:solidFill>
                  <a:schemeClr val="bg1"/>
                </a:solidFill>
              </a:rPr>
              <a:t>Lab Overview</a:t>
            </a:r>
            <a:endParaRPr lang="en-US" sz="7200" dirty="0"/>
          </a:p>
          <a:p>
            <a:pPr marL="1522730" lvl="1"/>
            <a:endParaRPr lang="en-US" sz="7200" dirty="0"/>
          </a:p>
          <a:p>
            <a:r>
              <a:rPr lang="en-US" sz="7200" dirty="0">
                <a:solidFill>
                  <a:schemeClr val="tx2"/>
                </a:solidFill>
              </a:rPr>
              <a:t>Lab</a:t>
            </a:r>
          </a:p>
          <a:p>
            <a:pPr marL="2665730" indent="-1143000">
              <a:buFont typeface="Arial" panose="020B0604020202020204" pitchFamily="34" charset="0"/>
              <a:buChar char="•"/>
            </a:pPr>
            <a:r>
              <a:rPr lang="en-US" sz="7200" dirty="0">
                <a:solidFill>
                  <a:schemeClr val="bg1"/>
                </a:solidFill>
              </a:rPr>
              <a:t>Investigate ASR Pipeline with NeMo and Riva</a:t>
            </a:r>
            <a:endParaRPr lang="en-US" sz="7200" dirty="0">
              <a:solidFill>
                <a:srgbClr val="FFFFFF"/>
              </a:solidFill>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1</a:t>
            </a:r>
          </a:p>
        </p:txBody>
      </p:sp>
      <p:sp>
        <p:nvSpPr>
          <p:cNvPr id="7" name="TextBox 6">
            <a:extLst>
              <a:ext uri="{FF2B5EF4-FFF2-40B4-BE49-F238E27FC236}">
                <a16:creationId xmlns:a16="http://schemas.microsoft.com/office/drawing/2014/main" id="{390C47F7-C8AC-B83A-7BAB-4C2DAC5F473B}"/>
              </a:ext>
            </a:extLst>
          </p:cNvPr>
          <p:cNvSpPr txBox="1"/>
          <p:nvPr/>
        </p:nvSpPr>
        <p:spPr>
          <a:xfrm>
            <a:off x="18288000" y="7202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ASR (Part 1)</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
        <p:nvSpPr>
          <p:cNvPr id="9" name="Rectangle: Rounded Corners 8">
            <a:extLst>
              <a:ext uri="{FF2B5EF4-FFF2-40B4-BE49-F238E27FC236}">
                <a16:creationId xmlns:a16="http://schemas.microsoft.com/office/drawing/2014/main" id="{8E4F0C2B-6F43-2965-63A8-175EE089A55D}"/>
              </a:ext>
            </a:extLst>
          </p:cNvPr>
          <p:cNvSpPr/>
          <p:nvPr/>
        </p:nvSpPr>
        <p:spPr>
          <a:xfrm>
            <a:off x="19247196" y="8203475"/>
            <a:ext cx="15813513" cy="1306285"/>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94972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en-GB"/>
              <a:t>They are surprisingly simple as an algorithm</a:t>
            </a:r>
          </a:p>
        </p:txBody>
      </p:sp>
      <p:pic>
        <p:nvPicPr>
          <p:cNvPr id="14" name="Picture 13">
            <a:extLst>
              <a:ext uri="{FF2B5EF4-FFF2-40B4-BE49-F238E27FC236}">
                <a16:creationId xmlns:a16="http://schemas.microsoft.com/office/drawing/2014/main" id="{0B9B9A07-4293-4FB4-A6CB-B4F7B7BEF9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7182" y="9206824"/>
            <a:ext cx="12477404" cy="6621780"/>
          </a:xfrm>
          <a:prstGeom prst="rect">
            <a:avLst/>
          </a:prstGeom>
        </p:spPr>
      </p:pic>
      <p:pic>
        <p:nvPicPr>
          <p:cNvPr id="1028" name="Picture 4" descr="Image result for resnet 152">
            <a:extLst>
              <a:ext uri="{FF2B5EF4-FFF2-40B4-BE49-F238E27FC236}">
                <a16:creationId xmlns:a16="http://schemas.microsoft.com/office/drawing/2014/main" id="{BCF4AB09-DDF9-464A-8730-871132E0486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045091" y="5762648"/>
            <a:ext cx="9782518" cy="10565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E5645BE-E9FB-4606-918D-D300745965D7}"/>
              </a:ext>
            </a:extLst>
          </p:cNvPr>
          <p:cNvSpPr/>
          <p:nvPr/>
        </p:nvSpPr>
        <p:spPr>
          <a:xfrm>
            <a:off x="4948295" y="17066810"/>
            <a:ext cx="10042070" cy="830997"/>
          </a:xfrm>
          <a:prstGeom prst="rect">
            <a:avLst/>
          </a:prstGeom>
        </p:spPr>
        <p:txBody>
          <a:bodyPr wrap="square">
            <a:spAutoFit/>
          </a:bodyPr>
          <a:lstStyle/>
          <a:p>
            <a:pPr algn="ctr"/>
            <a:r>
              <a:rPr lang="en-US" sz="4800" dirty="0">
                <a:solidFill>
                  <a:srgbClr val="222222"/>
                </a:solidFill>
                <a:latin typeface="Arial" panose="020B0604020202020204" pitchFamily="34" charset="0"/>
              </a:rPr>
              <a:t>Neural Network - Neuron</a:t>
            </a:r>
            <a:endParaRPr lang="en-US" sz="4800" dirty="0"/>
          </a:p>
        </p:txBody>
      </p:sp>
      <p:sp>
        <p:nvSpPr>
          <p:cNvPr id="7" name="Rectangle 6">
            <a:extLst>
              <a:ext uri="{FF2B5EF4-FFF2-40B4-BE49-F238E27FC236}">
                <a16:creationId xmlns:a16="http://schemas.microsoft.com/office/drawing/2014/main" id="{6D4E6460-7039-4E93-B585-1DBE94926FE5}"/>
              </a:ext>
            </a:extLst>
          </p:cNvPr>
          <p:cNvSpPr/>
          <p:nvPr/>
        </p:nvSpPr>
        <p:spPr>
          <a:xfrm>
            <a:off x="21585639" y="17066810"/>
            <a:ext cx="10042070" cy="830997"/>
          </a:xfrm>
          <a:prstGeom prst="rect">
            <a:avLst/>
          </a:prstGeom>
        </p:spPr>
        <p:txBody>
          <a:bodyPr wrap="square">
            <a:spAutoFit/>
          </a:bodyPr>
          <a:lstStyle/>
          <a:p>
            <a:pPr algn="ctr"/>
            <a:r>
              <a:rPr lang="en-US" sz="4800" dirty="0">
                <a:solidFill>
                  <a:srgbClr val="222222"/>
                </a:solidFill>
                <a:latin typeface="Arial" panose="020B0604020202020204" pitchFamily="34" charset="0"/>
              </a:rPr>
              <a:t>Deep Neural Network</a:t>
            </a:r>
            <a:endParaRPr lang="en-US" sz="4800" dirty="0"/>
          </a:p>
        </p:txBody>
      </p:sp>
    </p:spTree>
    <p:extLst>
      <p:ext uri="{BB962C8B-B14F-4D97-AF65-F5344CB8AC3E}">
        <p14:creationId xmlns:p14="http://schemas.microsoft.com/office/powerpoint/2010/main" val="548276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GB" dirty="0"/>
              <a:t>Neural Networks</a:t>
            </a:r>
            <a:endParaRPr lang="en-US" dirty="0"/>
          </a:p>
        </p:txBody>
      </p:sp>
      <p:sp>
        <p:nvSpPr>
          <p:cNvPr id="4" name="Text Placeholder 3">
            <a:extLst>
              <a:ext uri="{FF2B5EF4-FFF2-40B4-BE49-F238E27FC236}">
                <a16:creationId xmlns:a16="http://schemas.microsoft.com/office/drawing/2014/main" id="{10C927DD-536E-4AAB-AEB6-619277D818BD}"/>
              </a:ext>
            </a:extLst>
          </p:cNvPr>
          <p:cNvSpPr>
            <a:spLocks noGrp="1"/>
          </p:cNvSpPr>
          <p:nvPr>
            <p:ph type="body" sz="quarter" idx="10"/>
          </p:nvPr>
        </p:nvSpPr>
        <p:spPr/>
        <p:txBody>
          <a:bodyPr/>
          <a:lstStyle/>
          <a:p>
            <a:r>
              <a:rPr lang="en-US" dirty="0"/>
              <a:t>Convolutional and recurrent neural networks</a:t>
            </a:r>
          </a:p>
        </p:txBody>
      </p:sp>
      <p:pic>
        <p:nvPicPr>
          <p:cNvPr id="2050" name="Picture 2" descr="The Neural Network Zoo (2016) - The Asimov Institute">
            <a:extLst>
              <a:ext uri="{FF2B5EF4-FFF2-40B4-BE49-F238E27FC236}">
                <a16:creationId xmlns:a16="http://schemas.microsoft.com/office/drawing/2014/main" id="{FD87FE42-96D0-6954-32B2-3D57520D22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18"/>
          <a:stretch/>
        </p:blipFill>
        <p:spPr bwMode="auto">
          <a:xfrm>
            <a:off x="3705687" y="5732163"/>
            <a:ext cx="11992978" cy="99269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e Neural Network Zoo (2016) - The Asimov Institute">
            <a:extLst>
              <a:ext uri="{FF2B5EF4-FFF2-40B4-BE49-F238E27FC236}">
                <a16:creationId xmlns:a16="http://schemas.microsoft.com/office/drawing/2014/main" id="{4A4A56D6-C6FC-13E3-BC02-A19E00A989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359"/>
          <a:stretch/>
        </p:blipFill>
        <p:spPr bwMode="auto">
          <a:xfrm>
            <a:off x="18733351" y="7628442"/>
            <a:ext cx="11992978" cy="80306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C8C1AF-6C89-15A0-B7D9-E37995EFBBA9}"/>
              </a:ext>
            </a:extLst>
          </p:cNvPr>
          <p:cNvSpPr txBox="1"/>
          <p:nvPr/>
        </p:nvSpPr>
        <p:spPr>
          <a:xfrm>
            <a:off x="251790" y="19643044"/>
            <a:ext cx="18288000"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200" dirty="0">
                <a:hlinkClick r:id="rId4"/>
              </a:rPr>
              <a:t>Credit: https://www.asimovinstitute.org/the-neural-network-zoo-2016/</a:t>
            </a:r>
            <a:endParaRPr lang="en-GB" sz="3200" dirty="0"/>
          </a:p>
        </p:txBody>
      </p:sp>
    </p:spTree>
    <p:extLst>
      <p:ext uri="{BB962C8B-B14F-4D97-AF65-F5344CB8AC3E}">
        <p14:creationId xmlns:p14="http://schemas.microsoft.com/office/powerpoint/2010/main" val="1666815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nchor="b">
            <a:normAutofit/>
          </a:bodyPr>
          <a:lstStyle/>
          <a:p>
            <a:r>
              <a:rPr lang="de-DE"/>
              <a:t>About Me</a:t>
            </a:r>
            <a:endParaRPr lang="en-US"/>
          </a:p>
        </p:txBody>
      </p:sp>
      <p:sp>
        <p:nvSpPr>
          <p:cNvPr id="4" name="Text Placeholder 3"/>
          <p:cNvSpPr>
            <a:spLocks noGrp="1"/>
          </p:cNvSpPr>
          <p:nvPr>
            <p:ph type="body" sz="quarter" idx="10"/>
          </p:nvPr>
        </p:nvSpPr>
        <p:spPr>
          <a:xfrm>
            <a:off x="2514600" y="2487168"/>
            <a:ext cx="31546800" cy="1408176"/>
          </a:xfrm>
        </p:spPr>
        <p:txBody>
          <a:bodyPr>
            <a:normAutofit/>
          </a:bodyPr>
          <a:lstStyle/>
          <a:p>
            <a:pPr>
              <a:spcAft>
                <a:spcPts val="600"/>
              </a:spcAft>
            </a:pPr>
            <a:r>
              <a:rPr lang="en-GB"/>
              <a:t>Instructor Name – Instructor Contact (e.g. LinkedIn / email)</a:t>
            </a:r>
          </a:p>
        </p:txBody>
      </p:sp>
      <p:pic>
        <p:nvPicPr>
          <p:cNvPr id="8" name="Picture 7">
            <a:extLst>
              <a:ext uri="{FF2B5EF4-FFF2-40B4-BE49-F238E27FC236}">
                <a16:creationId xmlns:a16="http://schemas.microsoft.com/office/drawing/2014/main" id="{D0D0711B-6C01-3600-7B81-48C35CC56749}"/>
              </a:ext>
            </a:extLst>
          </p:cNvPr>
          <p:cNvPicPr>
            <a:picLocks noChangeAspect="1"/>
          </p:cNvPicPr>
          <p:nvPr/>
        </p:nvPicPr>
        <p:blipFill>
          <a:blip r:embed="rId3"/>
          <a:stretch>
            <a:fillRect/>
          </a:stretch>
        </p:blipFill>
        <p:spPr>
          <a:xfrm>
            <a:off x="3296411" y="4846320"/>
            <a:ext cx="13651992" cy="13651992"/>
          </a:xfrm>
          <a:prstGeom prst="rect">
            <a:avLst/>
          </a:prstGeom>
          <a:noFill/>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Content Placeholder 2"/>
          <p:cNvSpPr>
            <a:spLocks noGrp="1"/>
          </p:cNvSpPr>
          <p:nvPr>
            <p:ph idx="12"/>
          </p:nvPr>
        </p:nvSpPr>
        <p:spPr>
          <a:xfrm>
            <a:off x="18845785" y="4846320"/>
            <a:ext cx="15215615" cy="13651992"/>
          </a:xfrm>
        </p:spPr>
        <p:txBody>
          <a:bodyPr>
            <a:normAutofit/>
          </a:bodyPr>
          <a:lstStyle/>
          <a:p>
            <a:pPr marL="1143022" indent="-1143022">
              <a:buFontTx/>
              <a:buChar char="-"/>
            </a:pPr>
            <a:r>
              <a:rPr lang="en-GB" dirty="0"/>
              <a:t>About instructor 1</a:t>
            </a:r>
          </a:p>
          <a:p>
            <a:pPr marL="1143022" indent="-1143022">
              <a:buFontTx/>
              <a:buChar char="-"/>
            </a:pPr>
            <a:r>
              <a:rPr lang="en-GB" dirty="0"/>
              <a:t>About instructor 2</a:t>
            </a:r>
          </a:p>
          <a:p>
            <a:pPr marL="1143022" indent="-1143022">
              <a:buFontTx/>
              <a:buChar char="-"/>
            </a:pPr>
            <a:r>
              <a:rPr lang="en-GB" dirty="0"/>
              <a:t>About instructor 3</a:t>
            </a:r>
          </a:p>
        </p:txBody>
      </p:sp>
    </p:spTree>
    <p:extLst>
      <p:ext uri="{BB962C8B-B14F-4D97-AF65-F5344CB8AC3E}">
        <p14:creationId xmlns:p14="http://schemas.microsoft.com/office/powerpoint/2010/main" val="40716479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GB" dirty="0"/>
              <a:t>Neural Networks</a:t>
            </a:r>
            <a:endParaRPr lang="en-US" dirty="0"/>
          </a:p>
        </p:txBody>
      </p:sp>
      <p:sp>
        <p:nvSpPr>
          <p:cNvPr id="4" name="Text Placeholder 3">
            <a:extLst>
              <a:ext uri="{FF2B5EF4-FFF2-40B4-BE49-F238E27FC236}">
                <a16:creationId xmlns:a16="http://schemas.microsoft.com/office/drawing/2014/main" id="{10C927DD-536E-4AAB-AEB6-619277D818BD}"/>
              </a:ext>
            </a:extLst>
          </p:cNvPr>
          <p:cNvSpPr>
            <a:spLocks noGrp="1"/>
          </p:cNvSpPr>
          <p:nvPr>
            <p:ph type="body" sz="quarter" idx="10"/>
          </p:nvPr>
        </p:nvSpPr>
        <p:spPr/>
        <p:txBody>
          <a:bodyPr/>
          <a:lstStyle/>
          <a:p>
            <a:r>
              <a:rPr lang="en-US" dirty="0"/>
              <a:t>Convolutional and recurrent neural networks</a:t>
            </a:r>
          </a:p>
        </p:txBody>
      </p:sp>
      <p:pic>
        <p:nvPicPr>
          <p:cNvPr id="2050" name="Picture 2" descr="The Neural Network Zoo (2016) - The Asimov Institute">
            <a:extLst>
              <a:ext uri="{FF2B5EF4-FFF2-40B4-BE49-F238E27FC236}">
                <a16:creationId xmlns:a16="http://schemas.microsoft.com/office/drawing/2014/main" id="{FD87FE42-96D0-6954-32B2-3D57520D22E8}"/>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44818"/>
          <a:stretch/>
        </p:blipFill>
        <p:spPr bwMode="auto">
          <a:xfrm>
            <a:off x="3601184" y="5915042"/>
            <a:ext cx="11992978" cy="99269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e Neural Network Zoo (2016) - The Asimov Institute">
            <a:extLst>
              <a:ext uri="{FF2B5EF4-FFF2-40B4-BE49-F238E27FC236}">
                <a16:creationId xmlns:a16="http://schemas.microsoft.com/office/drawing/2014/main" id="{4A4A56D6-C6FC-13E3-BC02-A19E00A989C5}"/>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t="55359"/>
          <a:stretch/>
        </p:blipFill>
        <p:spPr bwMode="auto">
          <a:xfrm>
            <a:off x="18628848" y="7811321"/>
            <a:ext cx="11992978" cy="80306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C8C1AF-6C89-15A0-B7D9-E37995EFBBA9}"/>
              </a:ext>
            </a:extLst>
          </p:cNvPr>
          <p:cNvSpPr txBox="1"/>
          <p:nvPr/>
        </p:nvSpPr>
        <p:spPr>
          <a:xfrm>
            <a:off x="251790" y="19643044"/>
            <a:ext cx="18288000"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200" dirty="0">
                <a:hlinkClick r:id="rId4"/>
              </a:rPr>
              <a:t>Credit: https://www.asimovinstitute.org/the-neural-network-zoo-2016/</a:t>
            </a:r>
            <a:endParaRPr lang="en-GB" sz="3200" dirty="0"/>
          </a:p>
        </p:txBody>
      </p:sp>
      <p:pic>
        <p:nvPicPr>
          <p:cNvPr id="5" name="Picture 4">
            <a:extLst>
              <a:ext uri="{FF2B5EF4-FFF2-40B4-BE49-F238E27FC236}">
                <a16:creationId xmlns:a16="http://schemas.microsoft.com/office/drawing/2014/main" id="{3E0CDF90-4EC3-4498-66B8-6C6D86599B4E}"/>
              </a:ext>
            </a:extLst>
          </p:cNvPr>
          <p:cNvPicPr>
            <a:picLocks noChangeAspect="1"/>
          </p:cNvPicPr>
          <p:nvPr/>
        </p:nvPicPr>
        <p:blipFill>
          <a:blip r:embed="rId5"/>
          <a:stretch>
            <a:fillRect/>
          </a:stretch>
        </p:blipFill>
        <p:spPr>
          <a:xfrm>
            <a:off x="21613831" y="10901577"/>
            <a:ext cx="13466292" cy="6192090"/>
          </a:xfrm>
          <a:prstGeom prst="rect">
            <a:avLst/>
          </a:prstGeom>
          <a:solidFill>
            <a:schemeClr val="bg1"/>
          </a:solidFill>
          <a:ln>
            <a:solidFill>
              <a:schemeClr val="bg1"/>
            </a:solidFill>
          </a:ln>
        </p:spPr>
      </p:pic>
      <p:pic>
        <p:nvPicPr>
          <p:cNvPr id="6" name="Picture 5" descr="The Neural Network Zoo (2016) - The Asimov Institute">
            <a:extLst>
              <a:ext uri="{FF2B5EF4-FFF2-40B4-BE49-F238E27FC236}">
                <a16:creationId xmlns:a16="http://schemas.microsoft.com/office/drawing/2014/main" id="{292FDA4D-D7BF-0F24-172B-3BBF4F48D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359" r="65270" b="28764"/>
          <a:stretch/>
        </p:blipFill>
        <p:spPr bwMode="auto">
          <a:xfrm>
            <a:off x="18652305" y="7811320"/>
            <a:ext cx="4071704" cy="279211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AE2AB28-3C6A-E465-6A34-64C5DDEC6BB2}"/>
              </a:ext>
            </a:extLst>
          </p:cNvPr>
          <p:cNvCxnSpPr>
            <a:cxnSpLocks/>
          </p:cNvCxnSpPr>
          <p:nvPr/>
        </p:nvCxnSpPr>
        <p:spPr>
          <a:xfrm flipH="1" flipV="1">
            <a:off x="19225497" y="10603432"/>
            <a:ext cx="2491408" cy="29814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6A3E87-553F-DF20-0E56-D1070A2819FF}"/>
              </a:ext>
            </a:extLst>
          </p:cNvPr>
          <p:cNvCxnSpPr>
            <a:cxnSpLocks/>
          </p:cNvCxnSpPr>
          <p:nvPr/>
        </p:nvCxnSpPr>
        <p:spPr>
          <a:xfrm>
            <a:off x="22450634" y="10091411"/>
            <a:ext cx="12505194" cy="89539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6" name="Picture 2" descr="The Neural Network Zoo (2016) - The Asimov Institute">
            <a:extLst>
              <a:ext uri="{FF2B5EF4-FFF2-40B4-BE49-F238E27FC236}">
                <a16:creationId xmlns:a16="http://schemas.microsoft.com/office/drawing/2014/main" id="{BBDF015B-EBA7-CA0B-5C23-81F7EDFBEE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23" t="17921" r="47442" b="70934"/>
          <a:stretch/>
        </p:blipFill>
        <p:spPr bwMode="auto">
          <a:xfrm>
            <a:off x="6301664" y="9207377"/>
            <a:ext cx="3488286" cy="22485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EC4B296-3BB8-288E-98E9-C0717D372EB5}"/>
              </a:ext>
            </a:extLst>
          </p:cNvPr>
          <p:cNvPicPr>
            <a:picLocks noChangeAspect="1"/>
          </p:cNvPicPr>
          <p:nvPr/>
        </p:nvPicPr>
        <p:blipFill>
          <a:blip r:embed="rId6"/>
          <a:stretch>
            <a:fillRect/>
          </a:stretch>
        </p:blipFill>
        <p:spPr>
          <a:xfrm>
            <a:off x="1401256" y="2070385"/>
            <a:ext cx="3836570" cy="5501962"/>
          </a:xfrm>
          <a:prstGeom prst="rect">
            <a:avLst/>
          </a:prstGeom>
          <a:ln>
            <a:solidFill>
              <a:schemeClr val="bg1"/>
            </a:solidFill>
          </a:ln>
        </p:spPr>
      </p:pic>
      <p:cxnSp>
        <p:nvCxnSpPr>
          <p:cNvPr id="18" name="Straight Connector 17">
            <a:extLst>
              <a:ext uri="{FF2B5EF4-FFF2-40B4-BE49-F238E27FC236}">
                <a16:creationId xmlns:a16="http://schemas.microsoft.com/office/drawing/2014/main" id="{A3BE3B1F-4CEE-07FE-4B2B-C3189F70C203}"/>
              </a:ext>
            </a:extLst>
          </p:cNvPr>
          <p:cNvCxnSpPr>
            <a:cxnSpLocks/>
          </p:cNvCxnSpPr>
          <p:nvPr/>
        </p:nvCxnSpPr>
        <p:spPr>
          <a:xfrm>
            <a:off x="5284178" y="2070384"/>
            <a:ext cx="4426258" cy="716941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7A887E-9905-2342-80AD-E028C9453AD8}"/>
              </a:ext>
            </a:extLst>
          </p:cNvPr>
          <p:cNvCxnSpPr>
            <a:cxnSpLocks/>
          </p:cNvCxnSpPr>
          <p:nvPr/>
        </p:nvCxnSpPr>
        <p:spPr>
          <a:xfrm>
            <a:off x="5211321" y="7572347"/>
            <a:ext cx="1318592" cy="18507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790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GB" dirty="0"/>
              <a:t>Neural Networks</a:t>
            </a:r>
            <a:endParaRPr lang="en-US" dirty="0"/>
          </a:p>
        </p:txBody>
      </p:sp>
      <p:sp>
        <p:nvSpPr>
          <p:cNvPr id="4" name="Text Placeholder 3">
            <a:extLst>
              <a:ext uri="{FF2B5EF4-FFF2-40B4-BE49-F238E27FC236}">
                <a16:creationId xmlns:a16="http://schemas.microsoft.com/office/drawing/2014/main" id="{10C927DD-536E-4AAB-AEB6-619277D818BD}"/>
              </a:ext>
            </a:extLst>
          </p:cNvPr>
          <p:cNvSpPr>
            <a:spLocks noGrp="1"/>
          </p:cNvSpPr>
          <p:nvPr>
            <p:ph type="body" sz="quarter" idx="10"/>
          </p:nvPr>
        </p:nvSpPr>
        <p:spPr/>
        <p:txBody>
          <a:bodyPr/>
          <a:lstStyle/>
          <a:p>
            <a:r>
              <a:rPr lang="en-GB" dirty="0"/>
              <a:t>Autoregressive and non-autoregressive</a:t>
            </a:r>
            <a:endParaRPr lang="en-US" dirty="0"/>
          </a:p>
        </p:txBody>
      </p:sp>
      <p:sp>
        <p:nvSpPr>
          <p:cNvPr id="6" name="TextBox 5">
            <a:extLst>
              <a:ext uri="{FF2B5EF4-FFF2-40B4-BE49-F238E27FC236}">
                <a16:creationId xmlns:a16="http://schemas.microsoft.com/office/drawing/2014/main" id="{3051E4A5-9BDD-1CC2-5C7D-8EAF6243FDBE}"/>
              </a:ext>
            </a:extLst>
          </p:cNvPr>
          <p:cNvSpPr txBox="1"/>
          <p:nvPr/>
        </p:nvSpPr>
        <p:spPr>
          <a:xfrm>
            <a:off x="21080854" y="15905189"/>
            <a:ext cx="11644872" cy="397031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571500" indent="-571500">
              <a:buFont typeface="Arial" panose="020B0604020202020204" pitchFamily="34" charset="0"/>
              <a:buChar char="•"/>
            </a:pPr>
            <a:r>
              <a:rPr lang="en-GB" sz="3600" dirty="0">
                <a:solidFill>
                  <a:srgbClr val="111111"/>
                </a:solidFill>
              </a:rPr>
              <a:t>Predictions of an autoregressive model at the current time step </a:t>
            </a:r>
            <a:r>
              <a:rPr lang="en-GB" sz="3600" b="1" u="sng" dirty="0">
                <a:solidFill>
                  <a:srgbClr val="111111"/>
                </a:solidFill>
              </a:rPr>
              <a:t>depends on </a:t>
            </a:r>
            <a:r>
              <a:rPr lang="en-GB" sz="3600" dirty="0">
                <a:solidFill>
                  <a:srgbClr val="111111"/>
                </a:solidFill>
              </a:rPr>
              <a:t>the predictions of the previous time-steps</a:t>
            </a:r>
          </a:p>
          <a:p>
            <a:pPr marL="571500" indent="-571500">
              <a:buFont typeface="Arial" panose="020B0604020202020204" pitchFamily="34" charset="0"/>
              <a:buChar char="•"/>
            </a:pPr>
            <a:r>
              <a:rPr lang="en-GB" sz="3600" dirty="0">
                <a:solidFill>
                  <a:srgbClr val="111111"/>
                </a:solidFill>
              </a:rPr>
              <a:t>Usually higher accuracy compared to non-autoregressive models due to temporal dependencies</a:t>
            </a:r>
          </a:p>
          <a:p>
            <a:pPr marL="571500" indent="-571500">
              <a:buFont typeface="Arial" panose="020B0604020202020204" pitchFamily="34" charset="0"/>
              <a:buChar char="•"/>
            </a:pPr>
            <a:r>
              <a:rPr lang="en-GB" sz="3600" dirty="0">
                <a:solidFill>
                  <a:srgbClr val="111111"/>
                </a:solidFill>
              </a:rPr>
              <a:t>Slow at inference time</a:t>
            </a:r>
          </a:p>
        </p:txBody>
      </p:sp>
      <p:sp>
        <p:nvSpPr>
          <p:cNvPr id="8" name="Rectangle: Rounded Corners 7">
            <a:extLst>
              <a:ext uri="{FF2B5EF4-FFF2-40B4-BE49-F238E27FC236}">
                <a16:creationId xmlns:a16="http://schemas.microsoft.com/office/drawing/2014/main" id="{EBBF7403-CE9C-5500-4871-A586E6FA9FEE}"/>
              </a:ext>
            </a:extLst>
          </p:cNvPr>
          <p:cNvSpPr/>
          <p:nvPr/>
        </p:nvSpPr>
        <p:spPr>
          <a:xfrm>
            <a:off x="6887026" y="14261715"/>
            <a:ext cx="1016000" cy="92333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x1</a:t>
            </a:r>
          </a:p>
        </p:txBody>
      </p:sp>
      <p:sp>
        <p:nvSpPr>
          <p:cNvPr id="9" name="Rectangle: Rounded Corners 8">
            <a:extLst>
              <a:ext uri="{FF2B5EF4-FFF2-40B4-BE49-F238E27FC236}">
                <a16:creationId xmlns:a16="http://schemas.microsoft.com/office/drawing/2014/main" id="{B51C50FA-62D4-1E77-65F2-A3A6E571F9A6}"/>
              </a:ext>
            </a:extLst>
          </p:cNvPr>
          <p:cNvSpPr/>
          <p:nvPr/>
        </p:nvSpPr>
        <p:spPr>
          <a:xfrm>
            <a:off x="8004626" y="14261715"/>
            <a:ext cx="1016000" cy="92333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x2</a:t>
            </a:r>
          </a:p>
        </p:txBody>
      </p:sp>
      <p:sp>
        <p:nvSpPr>
          <p:cNvPr id="10" name="Rectangle: Rounded Corners 9">
            <a:extLst>
              <a:ext uri="{FF2B5EF4-FFF2-40B4-BE49-F238E27FC236}">
                <a16:creationId xmlns:a16="http://schemas.microsoft.com/office/drawing/2014/main" id="{7670765F-0555-9825-EB2A-3E100A0C23BE}"/>
              </a:ext>
            </a:extLst>
          </p:cNvPr>
          <p:cNvSpPr/>
          <p:nvPr/>
        </p:nvSpPr>
        <p:spPr>
          <a:xfrm>
            <a:off x="9122226" y="14261715"/>
            <a:ext cx="1016000" cy="92333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x3</a:t>
            </a:r>
          </a:p>
        </p:txBody>
      </p:sp>
      <p:sp>
        <p:nvSpPr>
          <p:cNvPr id="12" name="Rectangle: Rounded Corners 11">
            <a:extLst>
              <a:ext uri="{FF2B5EF4-FFF2-40B4-BE49-F238E27FC236}">
                <a16:creationId xmlns:a16="http://schemas.microsoft.com/office/drawing/2014/main" id="{E75D324F-5C6D-E2B7-D006-74AE433D49A9}"/>
              </a:ext>
            </a:extLst>
          </p:cNvPr>
          <p:cNvSpPr/>
          <p:nvPr/>
        </p:nvSpPr>
        <p:spPr>
          <a:xfrm>
            <a:off x="10181770" y="14261715"/>
            <a:ext cx="1016000" cy="92333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x4</a:t>
            </a:r>
          </a:p>
        </p:txBody>
      </p:sp>
      <p:sp>
        <p:nvSpPr>
          <p:cNvPr id="13" name="Rectangle: Rounded Corners 12">
            <a:extLst>
              <a:ext uri="{FF2B5EF4-FFF2-40B4-BE49-F238E27FC236}">
                <a16:creationId xmlns:a16="http://schemas.microsoft.com/office/drawing/2014/main" id="{0C0877AD-A7C9-36C6-4CE3-7C9BD0CA3B54}"/>
              </a:ext>
            </a:extLst>
          </p:cNvPr>
          <p:cNvSpPr/>
          <p:nvPr/>
        </p:nvSpPr>
        <p:spPr>
          <a:xfrm>
            <a:off x="11299370" y="14261715"/>
            <a:ext cx="1016000" cy="92333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x5</a:t>
            </a:r>
          </a:p>
        </p:txBody>
      </p:sp>
      <p:sp>
        <p:nvSpPr>
          <p:cNvPr id="14" name="Rectangle: Rounded Corners 13">
            <a:extLst>
              <a:ext uri="{FF2B5EF4-FFF2-40B4-BE49-F238E27FC236}">
                <a16:creationId xmlns:a16="http://schemas.microsoft.com/office/drawing/2014/main" id="{39C4A766-117C-A1EB-88A6-A8202A3AA02D}"/>
              </a:ext>
            </a:extLst>
          </p:cNvPr>
          <p:cNvSpPr/>
          <p:nvPr/>
        </p:nvSpPr>
        <p:spPr>
          <a:xfrm>
            <a:off x="12416970" y="14261715"/>
            <a:ext cx="1016000" cy="92333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x6</a:t>
            </a:r>
          </a:p>
        </p:txBody>
      </p:sp>
      <p:sp>
        <p:nvSpPr>
          <p:cNvPr id="21" name="Rectangle: Rounded Corners 20">
            <a:extLst>
              <a:ext uri="{FF2B5EF4-FFF2-40B4-BE49-F238E27FC236}">
                <a16:creationId xmlns:a16="http://schemas.microsoft.com/office/drawing/2014/main" id="{056AFA6B-8C78-9B80-A854-D8323B44AAA1}"/>
              </a:ext>
            </a:extLst>
          </p:cNvPr>
          <p:cNvSpPr/>
          <p:nvPr/>
        </p:nvSpPr>
        <p:spPr>
          <a:xfrm>
            <a:off x="9368975" y="10275981"/>
            <a:ext cx="1843314" cy="29032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Neural Network</a:t>
            </a:r>
          </a:p>
        </p:txBody>
      </p:sp>
      <p:sp>
        <p:nvSpPr>
          <p:cNvPr id="28" name="Rectangle: Rounded Corners 27">
            <a:extLst>
              <a:ext uri="{FF2B5EF4-FFF2-40B4-BE49-F238E27FC236}">
                <a16:creationId xmlns:a16="http://schemas.microsoft.com/office/drawing/2014/main" id="{45C1F275-E183-A205-4169-1C3A5BFBF0BC}"/>
              </a:ext>
            </a:extLst>
          </p:cNvPr>
          <p:cNvSpPr/>
          <p:nvPr/>
        </p:nvSpPr>
        <p:spPr>
          <a:xfrm>
            <a:off x="23546589" y="10120243"/>
            <a:ext cx="1843314" cy="29032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40" fontAlgn="base">
              <a:spcBef>
                <a:spcPct val="0"/>
              </a:spcBef>
              <a:spcAft>
                <a:spcPct val="0"/>
              </a:spcAft>
              <a:defRPr/>
            </a:pPr>
            <a:r>
              <a:rPr lang="en-GB" sz="2400" dirty="0">
                <a:solidFill>
                  <a:srgbClr val="FFFFFF"/>
                </a:solidFill>
                <a:latin typeface="Trebuchet MS"/>
              </a:rPr>
              <a:t>Neural Network</a:t>
            </a:r>
          </a:p>
        </p:txBody>
      </p:sp>
      <p:sp>
        <p:nvSpPr>
          <p:cNvPr id="1029" name="Rectangle: Rounded Corners 1028">
            <a:extLst>
              <a:ext uri="{FF2B5EF4-FFF2-40B4-BE49-F238E27FC236}">
                <a16:creationId xmlns:a16="http://schemas.microsoft.com/office/drawing/2014/main" id="{22F15A12-8A52-E346-E374-FA3FD0BBDAC6}"/>
              </a:ext>
            </a:extLst>
          </p:cNvPr>
          <p:cNvSpPr/>
          <p:nvPr/>
        </p:nvSpPr>
        <p:spPr>
          <a:xfrm>
            <a:off x="6887026" y="7833785"/>
            <a:ext cx="1016000" cy="9233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y1</a:t>
            </a:r>
          </a:p>
        </p:txBody>
      </p:sp>
      <p:sp>
        <p:nvSpPr>
          <p:cNvPr id="1030" name="Rectangle: Rounded Corners 1029">
            <a:extLst>
              <a:ext uri="{FF2B5EF4-FFF2-40B4-BE49-F238E27FC236}">
                <a16:creationId xmlns:a16="http://schemas.microsoft.com/office/drawing/2014/main" id="{476493FC-26E6-755B-43EE-B4C15F430A57}"/>
              </a:ext>
            </a:extLst>
          </p:cNvPr>
          <p:cNvSpPr/>
          <p:nvPr/>
        </p:nvSpPr>
        <p:spPr>
          <a:xfrm>
            <a:off x="8004626" y="7833785"/>
            <a:ext cx="1016000" cy="9233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y2</a:t>
            </a:r>
          </a:p>
        </p:txBody>
      </p:sp>
      <p:sp>
        <p:nvSpPr>
          <p:cNvPr id="1031" name="Rectangle: Rounded Corners 1030">
            <a:extLst>
              <a:ext uri="{FF2B5EF4-FFF2-40B4-BE49-F238E27FC236}">
                <a16:creationId xmlns:a16="http://schemas.microsoft.com/office/drawing/2014/main" id="{F76F0D21-37B2-EA88-FCC6-935FD7682D57}"/>
              </a:ext>
            </a:extLst>
          </p:cNvPr>
          <p:cNvSpPr/>
          <p:nvPr/>
        </p:nvSpPr>
        <p:spPr>
          <a:xfrm>
            <a:off x="9122226" y="7833785"/>
            <a:ext cx="1016000" cy="9233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y3</a:t>
            </a:r>
          </a:p>
        </p:txBody>
      </p:sp>
      <p:sp>
        <p:nvSpPr>
          <p:cNvPr id="1032" name="Rectangle: Rounded Corners 1031">
            <a:extLst>
              <a:ext uri="{FF2B5EF4-FFF2-40B4-BE49-F238E27FC236}">
                <a16:creationId xmlns:a16="http://schemas.microsoft.com/office/drawing/2014/main" id="{5DDC434E-5D25-2097-7A5A-A90F2B1C1412}"/>
              </a:ext>
            </a:extLst>
          </p:cNvPr>
          <p:cNvSpPr/>
          <p:nvPr/>
        </p:nvSpPr>
        <p:spPr>
          <a:xfrm>
            <a:off x="10181770" y="7833785"/>
            <a:ext cx="1016000" cy="9233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y4</a:t>
            </a:r>
          </a:p>
        </p:txBody>
      </p:sp>
      <p:sp>
        <p:nvSpPr>
          <p:cNvPr id="1033" name="Rectangle: Rounded Corners 1032">
            <a:extLst>
              <a:ext uri="{FF2B5EF4-FFF2-40B4-BE49-F238E27FC236}">
                <a16:creationId xmlns:a16="http://schemas.microsoft.com/office/drawing/2014/main" id="{7A1258A2-EAFC-784D-0080-615CB6CE8529}"/>
              </a:ext>
            </a:extLst>
          </p:cNvPr>
          <p:cNvSpPr/>
          <p:nvPr/>
        </p:nvSpPr>
        <p:spPr>
          <a:xfrm>
            <a:off x="11299370" y="7833785"/>
            <a:ext cx="1016000" cy="9233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y5</a:t>
            </a:r>
          </a:p>
        </p:txBody>
      </p:sp>
      <p:sp>
        <p:nvSpPr>
          <p:cNvPr id="1034" name="Rectangle: Rounded Corners 1033">
            <a:extLst>
              <a:ext uri="{FF2B5EF4-FFF2-40B4-BE49-F238E27FC236}">
                <a16:creationId xmlns:a16="http://schemas.microsoft.com/office/drawing/2014/main" id="{005AEDFA-4914-9706-21F0-36751672E819}"/>
              </a:ext>
            </a:extLst>
          </p:cNvPr>
          <p:cNvSpPr/>
          <p:nvPr/>
        </p:nvSpPr>
        <p:spPr>
          <a:xfrm>
            <a:off x="12416970" y="7833785"/>
            <a:ext cx="1016000" cy="9233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y6</a:t>
            </a:r>
          </a:p>
        </p:txBody>
      </p:sp>
      <p:sp>
        <p:nvSpPr>
          <p:cNvPr id="1036" name="Rectangle: Rounded Corners 1035">
            <a:extLst>
              <a:ext uri="{FF2B5EF4-FFF2-40B4-BE49-F238E27FC236}">
                <a16:creationId xmlns:a16="http://schemas.microsoft.com/office/drawing/2014/main" id="{ACCC38F5-630F-41DB-0F7E-7217D39A814D}"/>
              </a:ext>
            </a:extLst>
          </p:cNvPr>
          <p:cNvSpPr/>
          <p:nvPr/>
        </p:nvSpPr>
        <p:spPr>
          <a:xfrm>
            <a:off x="23923006" y="14109563"/>
            <a:ext cx="1016000" cy="92333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x1</a:t>
            </a:r>
          </a:p>
        </p:txBody>
      </p:sp>
      <p:sp>
        <p:nvSpPr>
          <p:cNvPr id="1037" name="Rectangle: Rounded Corners 1036">
            <a:extLst>
              <a:ext uri="{FF2B5EF4-FFF2-40B4-BE49-F238E27FC236}">
                <a16:creationId xmlns:a16="http://schemas.microsoft.com/office/drawing/2014/main" id="{729E29B4-0E84-46E7-F3D5-A5C7771822EF}"/>
              </a:ext>
            </a:extLst>
          </p:cNvPr>
          <p:cNvSpPr/>
          <p:nvPr/>
        </p:nvSpPr>
        <p:spPr>
          <a:xfrm>
            <a:off x="26688926" y="14104849"/>
            <a:ext cx="1016000" cy="92333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x2</a:t>
            </a:r>
          </a:p>
        </p:txBody>
      </p:sp>
      <p:sp>
        <p:nvSpPr>
          <p:cNvPr id="1038" name="Rectangle: Rounded Corners 1037">
            <a:extLst>
              <a:ext uri="{FF2B5EF4-FFF2-40B4-BE49-F238E27FC236}">
                <a16:creationId xmlns:a16="http://schemas.microsoft.com/office/drawing/2014/main" id="{8ABD422D-943A-8EFE-C9BA-726D3F9BA729}"/>
              </a:ext>
            </a:extLst>
          </p:cNvPr>
          <p:cNvSpPr/>
          <p:nvPr/>
        </p:nvSpPr>
        <p:spPr>
          <a:xfrm>
            <a:off x="29606292" y="14104849"/>
            <a:ext cx="1016000" cy="92333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x3</a:t>
            </a:r>
          </a:p>
        </p:txBody>
      </p:sp>
      <p:cxnSp>
        <p:nvCxnSpPr>
          <p:cNvPr id="1043" name="Straight Arrow Connector 1042">
            <a:extLst>
              <a:ext uri="{FF2B5EF4-FFF2-40B4-BE49-F238E27FC236}">
                <a16:creationId xmlns:a16="http://schemas.microsoft.com/office/drawing/2014/main" id="{45BF0D1F-D2F4-DD17-E2CF-5FE0D1965CC0}"/>
              </a:ext>
            </a:extLst>
          </p:cNvPr>
          <p:cNvCxnSpPr>
            <a:cxnSpLocks/>
            <a:stCxn id="1036" idx="0"/>
            <a:endCxn id="28" idx="2"/>
          </p:cNvCxnSpPr>
          <p:nvPr/>
        </p:nvCxnSpPr>
        <p:spPr>
          <a:xfrm flipV="1">
            <a:off x="24431006" y="13023521"/>
            <a:ext cx="37240" cy="108604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44" name="Rectangle: Rounded Corners 1043">
            <a:extLst>
              <a:ext uri="{FF2B5EF4-FFF2-40B4-BE49-F238E27FC236}">
                <a16:creationId xmlns:a16="http://schemas.microsoft.com/office/drawing/2014/main" id="{D15C1DB9-4280-D072-2602-AFE24D8396BC}"/>
              </a:ext>
            </a:extLst>
          </p:cNvPr>
          <p:cNvSpPr/>
          <p:nvPr/>
        </p:nvSpPr>
        <p:spPr>
          <a:xfrm>
            <a:off x="23918294" y="7481699"/>
            <a:ext cx="1016000" cy="9233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y1</a:t>
            </a:r>
          </a:p>
        </p:txBody>
      </p:sp>
      <p:sp>
        <p:nvSpPr>
          <p:cNvPr id="1045" name="Rectangle: Rounded Corners 1044">
            <a:extLst>
              <a:ext uri="{FF2B5EF4-FFF2-40B4-BE49-F238E27FC236}">
                <a16:creationId xmlns:a16="http://schemas.microsoft.com/office/drawing/2014/main" id="{10E1133C-A8AE-3E4E-B820-21032FF61B54}"/>
              </a:ext>
            </a:extLst>
          </p:cNvPr>
          <p:cNvSpPr/>
          <p:nvPr/>
        </p:nvSpPr>
        <p:spPr>
          <a:xfrm>
            <a:off x="26688926" y="7473513"/>
            <a:ext cx="1016000" cy="9233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y2</a:t>
            </a:r>
          </a:p>
        </p:txBody>
      </p:sp>
      <p:sp>
        <p:nvSpPr>
          <p:cNvPr id="1046" name="Rectangle: Rounded Corners 1045">
            <a:extLst>
              <a:ext uri="{FF2B5EF4-FFF2-40B4-BE49-F238E27FC236}">
                <a16:creationId xmlns:a16="http://schemas.microsoft.com/office/drawing/2014/main" id="{78462BD2-8E50-716F-0B3F-3F7CC2738F76}"/>
              </a:ext>
            </a:extLst>
          </p:cNvPr>
          <p:cNvSpPr/>
          <p:nvPr/>
        </p:nvSpPr>
        <p:spPr>
          <a:xfrm>
            <a:off x="29606292" y="7473513"/>
            <a:ext cx="1016000" cy="9233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y3</a:t>
            </a:r>
          </a:p>
        </p:txBody>
      </p:sp>
      <p:cxnSp>
        <p:nvCxnSpPr>
          <p:cNvPr id="1054" name="Straight Arrow Connector 1053">
            <a:extLst>
              <a:ext uri="{FF2B5EF4-FFF2-40B4-BE49-F238E27FC236}">
                <a16:creationId xmlns:a16="http://schemas.microsoft.com/office/drawing/2014/main" id="{A5C549C1-6089-FD19-7849-2C7A9E2C2007}"/>
              </a:ext>
            </a:extLst>
          </p:cNvPr>
          <p:cNvCxnSpPr>
            <a:stCxn id="28" idx="0"/>
            <a:endCxn id="1044" idx="2"/>
          </p:cNvCxnSpPr>
          <p:nvPr/>
        </p:nvCxnSpPr>
        <p:spPr>
          <a:xfrm flipH="1" flipV="1">
            <a:off x="24426294" y="8405029"/>
            <a:ext cx="41952" cy="171521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Connector: Curved 1055">
            <a:extLst>
              <a:ext uri="{FF2B5EF4-FFF2-40B4-BE49-F238E27FC236}">
                <a16:creationId xmlns:a16="http://schemas.microsoft.com/office/drawing/2014/main" id="{8008CE85-1CD9-C880-0846-1A46C0E70F37}"/>
              </a:ext>
            </a:extLst>
          </p:cNvPr>
          <p:cNvCxnSpPr>
            <a:cxnSpLocks/>
            <a:stCxn id="1044" idx="0"/>
            <a:endCxn id="1057" idx="2"/>
          </p:cNvCxnSpPr>
          <p:nvPr/>
        </p:nvCxnSpPr>
        <p:spPr>
          <a:xfrm rot="16200000" flipH="1">
            <a:off x="23026983" y="8881008"/>
            <a:ext cx="5541822" cy="2743200"/>
          </a:xfrm>
          <a:prstGeom prst="curvedConnector5">
            <a:avLst>
              <a:gd name="adj1" fmla="val -8250"/>
              <a:gd name="adj2" fmla="val 42460"/>
              <a:gd name="adj3" fmla="val 10825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57" name="Rectangle: Rounded Corners 1056">
            <a:extLst>
              <a:ext uri="{FF2B5EF4-FFF2-40B4-BE49-F238E27FC236}">
                <a16:creationId xmlns:a16="http://schemas.microsoft.com/office/drawing/2014/main" id="{567F1F6B-EC06-4F07-7F95-848A926D3279}"/>
              </a:ext>
            </a:extLst>
          </p:cNvPr>
          <p:cNvSpPr/>
          <p:nvPr/>
        </p:nvSpPr>
        <p:spPr>
          <a:xfrm>
            <a:off x="26247837" y="10120243"/>
            <a:ext cx="1843314" cy="29032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40" fontAlgn="base">
              <a:spcBef>
                <a:spcPct val="0"/>
              </a:spcBef>
              <a:spcAft>
                <a:spcPct val="0"/>
              </a:spcAft>
              <a:defRPr/>
            </a:pPr>
            <a:r>
              <a:rPr lang="en-GB" sz="2400" dirty="0">
                <a:solidFill>
                  <a:srgbClr val="FFFFFF"/>
                </a:solidFill>
                <a:latin typeface="Trebuchet MS"/>
              </a:rPr>
              <a:t>Neural Network</a:t>
            </a:r>
          </a:p>
        </p:txBody>
      </p:sp>
      <p:cxnSp>
        <p:nvCxnSpPr>
          <p:cNvPr id="1060" name="Straight Arrow Connector 1059">
            <a:extLst>
              <a:ext uri="{FF2B5EF4-FFF2-40B4-BE49-F238E27FC236}">
                <a16:creationId xmlns:a16="http://schemas.microsoft.com/office/drawing/2014/main" id="{035D6DDC-2CEC-A7BD-E4B3-B5766FAA6336}"/>
              </a:ext>
            </a:extLst>
          </p:cNvPr>
          <p:cNvCxnSpPr>
            <a:cxnSpLocks/>
            <a:stCxn id="1037" idx="0"/>
            <a:endCxn id="1057" idx="2"/>
          </p:cNvCxnSpPr>
          <p:nvPr/>
        </p:nvCxnSpPr>
        <p:spPr>
          <a:xfrm flipH="1" flipV="1">
            <a:off x="27169494" y="13023520"/>
            <a:ext cx="27432" cy="108132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62" name="Straight Arrow Connector 1061">
            <a:extLst>
              <a:ext uri="{FF2B5EF4-FFF2-40B4-BE49-F238E27FC236}">
                <a16:creationId xmlns:a16="http://schemas.microsoft.com/office/drawing/2014/main" id="{29333705-FC5C-03C7-AB65-56D23694FF5A}"/>
              </a:ext>
            </a:extLst>
          </p:cNvPr>
          <p:cNvCxnSpPr>
            <a:stCxn id="1057" idx="0"/>
            <a:endCxn id="1045" idx="2"/>
          </p:cNvCxnSpPr>
          <p:nvPr/>
        </p:nvCxnSpPr>
        <p:spPr>
          <a:xfrm flipV="1">
            <a:off x="27169494" y="8396842"/>
            <a:ext cx="27432" cy="172340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Straight Arrow Connector 1066">
            <a:extLst>
              <a:ext uri="{FF2B5EF4-FFF2-40B4-BE49-F238E27FC236}">
                <a16:creationId xmlns:a16="http://schemas.microsoft.com/office/drawing/2014/main" id="{61288D6C-A8E3-F306-2E37-964F556538FF}"/>
              </a:ext>
            </a:extLst>
          </p:cNvPr>
          <p:cNvCxnSpPr>
            <a:stCxn id="8" idx="0"/>
            <a:endCxn id="21" idx="2"/>
          </p:cNvCxnSpPr>
          <p:nvPr/>
        </p:nvCxnSpPr>
        <p:spPr>
          <a:xfrm flipV="1">
            <a:off x="7395027" y="13179258"/>
            <a:ext cx="2895606" cy="108245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69" name="Straight Arrow Connector 1068">
            <a:extLst>
              <a:ext uri="{FF2B5EF4-FFF2-40B4-BE49-F238E27FC236}">
                <a16:creationId xmlns:a16="http://schemas.microsoft.com/office/drawing/2014/main" id="{D2909545-BBC9-3855-CC3D-A108F2FF61D5}"/>
              </a:ext>
            </a:extLst>
          </p:cNvPr>
          <p:cNvCxnSpPr>
            <a:stCxn id="14" idx="0"/>
            <a:endCxn id="21" idx="2"/>
          </p:cNvCxnSpPr>
          <p:nvPr/>
        </p:nvCxnSpPr>
        <p:spPr>
          <a:xfrm flipH="1" flipV="1">
            <a:off x="10290633" y="13179258"/>
            <a:ext cx="2634338" cy="108245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1" name="Straight Arrow Connector 1070">
            <a:extLst>
              <a:ext uri="{FF2B5EF4-FFF2-40B4-BE49-F238E27FC236}">
                <a16:creationId xmlns:a16="http://schemas.microsoft.com/office/drawing/2014/main" id="{9A81FBD6-52D5-393E-7314-9D85608AE129}"/>
              </a:ext>
            </a:extLst>
          </p:cNvPr>
          <p:cNvCxnSpPr>
            <a:stCxn id="12" idx="0"/>
            <a:endCxn id="21" idx="2"/>
          </p:cNvCxnSpPr>
          <p:nvPr/>
        </p:nvCxnSpPr>
        <p:spPr>
          <a:xfrm flipH="1" flipV="1">
            <a:off x="10290633" y="13179258"/>
            <a:ext cx="399138" cy="108245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3" name="Straight Arrow Connector 1072">
            <a:extLst>
              <a:ext uri="{FF2B5EF4-FFF2-40B4-BE49-F238E27FC236}">
                <a16:creationId xmlns:a16="http://schemas.microsoft.com/office/drawing/2014/main" id="{BC23AD43-B97F-8D44-28BD-BAD62606226D}"/>
              </a:ext>
            </a:extLst>
          </p:cNvPr>
          <p:cNvCxnSpPr>
            <a:stCxn id="10" idx="0"/>
            <a:endCxn id="21" idx="2"/>
          </p:cNvCxnSpPr>
          <p:nvPr/>
        </p:nvCxnSpPr>
        <p:spPr>
          <a:xfrm flipV="1">
            <a:off x="9630227" y="13179258"/>
            <a:ext cx="660406" cy="108245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5" name="Straight Arrow Connector 1074">
            <a:extLst>
              <a:ext uri="{FF2B5EF4-FFF2-40B4-BE49-F238E27FC236}">
                <a16:creationId xmlns:a16="http://schemas.microsoft.com/office/drawing/2014/main" id="{F42198BD-464F-15C7-6C85-8A34404DF1BD}"/>
              </a:ext>
            </a:extLst>
          </p:cNvPr>
          <p:cNvCxnSpPr>
            <a:stCxn id="9" idx="0"/>
            <a:endCxn id="21" idx="2"/>
          </p:cNvCxnSpPr>
          <p:nvPr/>
        </p:nvCxnSpPr>
        <p:spPr>
          <a:xfrm flipV="1">
            <a:off x="8512627" y="13179258"/>
            <a:ext cx="1778006" cy="108245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B0BD4D6A-683D-211F-8898-CCDE69C1B5CB}"/>
              </a:ext>
            </a:extLst>
          </p:cNvPr>
          <p:cNvCxnSpPr>
            <a:stCxn id="13" idx="0"/>
            <a:endCxn id="21" idx="2"/>
          </p:cNvCxnSpPr>
          <p:nvPr/>
        </p:nvCxnSpPr>
        <p:spPr>
          <a:xfrm flipH="1" flipV="1">
            <a:off x="10290633" y="13179258"/>
            <a:ext cx="1516738" cy="108245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9" name="Straight Arrow Connector 1078">
            <a:extLst>
              <a:ext uri="{FF2B5EF4-FFF2-40B4-BE49-F238E27FC236}">
                <a16:creationId xmlns:a16="http://schemas.microsoft.com/office/drawing/2014/main" id="{D8EEF95E-545B-CE59-5CB2-86017512C46E}"/>
              </a:ext>
            </a:extLst>
          </p:cNvPr>
          <p:cNvCxnSpPr>
            <a:cxnSpLocks/>
            <a:stCxn id="21" idx="0"/>
            <a:endCxn id="1034" idx="2"/>
          </p:cNvCxnSpPr>
          <p:nvPr/>
        </p:nvCxnSpPr>
        <p:spPr>
          <a:xfrm flipV="1">
            <a:off x="10290633" y="8757115"/>
            <a:ext cx="2634338" cy="151886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82" name="Rectangle: Rounded Corners 1081">
            <a:extLst>
              <a:ext uri="{FF2B5EF4-FFF2-40B4-BE49-F238E27FC236}">
                <a16:creationId xmlns:a16="http://schemas.microsoft.com/office/drawing/2014/main" id="{B98A11DF-56DF-735C-AD65-C91EB87C1350}"/>
              </a:ext>
            </a:extLst>
          </p:cNvPr>
          <p:cNvSpPr/>
          <p:nvPr/>
        </p:nvSpPr>
        <p:spPr>
          <a:xfrm>
            <a:off x="29192635" y="10120241"/>
            <a:ext cx="1843314" cy="29032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40" fontAlgn="base">
              <a:spcBef>
                <a:spcPct val="0"/>
              </a:spcBef>
              <a:spcAft>
                <a:spcPct val="0"/>
              </a:spcAft>
              <a:defRPr/>
            </a:pPr>
            <a:r>
              <a:rPr lang="en-GB" sz="2400" dirty="0">
                <a:solidFill>
                  <a:srgbClr val="FFFFFF"/>
                </a:solidFill>
                <a:latin typeface="Trebuchet MS"/>
              </a:rPr>
              <a:t>Neural Network</a:t>
            </a:r>
          </a:p>
        </p:txBody>
      </p:sp>
      <p:cxnSp>
        <p:nvCxnSpPr>
          <p:cNvPr id="1084" name="Connector: Curved 1083">
            <a:extLst>
              <a:ext uri="{FF2B5EF4-FFF2-40B4-BE49-F238E27FC236}">
                <a16:creationId xmlns:a16="http://schemas.microsoft.com/office/drawing/2014/main" id="{27186D9A-16A5-BB0A-BAB5-BF172F9AA29D}"/>
              </a:ext>
            </a:extLst>
          </p:cNvPr>
          <p:cNvCxnSpPr>
            <a:stCxn id="1045" idx="3"/>
            <a:endCxn id="1082" idx="2"/>
          </p:cNvCxnSpPr>
          <p:nvPr/>
        </p:nvCxnSpPr>
        <p:spPr>
          <a:xfrm>
            <a:off x="27704927" y="7935178"/>
            <a:ext cx="2409366" cy="5088340"/>
          </a:xfrm>
          <a:prstGeom prst="curvedConnector4">
            <a:avLst>
              <a:gd name="adj1" fmla="val 30873"/>
              <a:gd name="adj2" fmla="val 108985"/>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85" name="Rectangle: Rounded Corners 1084">
            <a:extLst>
              <a:ext uri="{FF2B5EF4-FFF2-40B4-BE49-F238E27FC236}">
                <a16:creationId xmlns:a16="http://schemas.microsoft.com/office/drawing/2014/main" id="{20E23F90-0CB4-B234-1091-7ECA196B5E11}"/>
              </a:ext>
            </a:extLst>
          </p:cNvPr>
          <p:cNvSpPr/>
          <p:nvPr/>
        </p:nvSpPr>
        <p:spPr>
          <a:xfrm>
            <a:off x="21524046" y="14095419"/>
            <a:ext cx="1016000" cy="92333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cxnSp>
        <p:nvCxnSpPr>
          <p:cNvPr id="1087" name="Connector: Curved 1086">
            <a:extLst>
              <a:ext uri="{FF2B5EF4-FFF2-40B4-BE49-F238E27FC236}">
                <a16:creationId xmlns:a16="http://schemas.microsoft.com/office/drawing/2014/main" id="{AC280F71-51BA-09C7-82C8-E026E8A35736}"/>
              </a:ext>
            </a:extLst>
          </p:cNvPr>
          <p:cNvCxnSpPr>
            <a:stCxn id="1085" idx="0"/>
            <a:endCxn id="28" idx="2"/>
          </p:cNvCxnSpPr>
          <p:nvPr/>
        </p:nvCxnSpPr>
        <p:spPr>
          <a:xfrm rot="5400000" flipH="1" flipV="1">
            <a:off x="22714199" y="12341370"/>
            <a:ext cx="1071898" cy="2436200"/>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89" name="Straight Arrow Connector 1088">
            <a:extLst>
              <a:ext uri="{FF2B5EF4-FFF2-40B4-BE49-F238E27FC236}">
                <a16:creationId xmlns:a16="http://schemas.microsoft.com/office/drawing/2014/main" id="{D8099745-0BBD-EED3-75DF-4D5FB90D9F98}"/>
              </a:ext>
            </a:extLst>
          </p:cNvPr>
          <p:cNvCxnSpPr>
            <a:stCxn id="1038" idx="0"/>
            <a:endCxn id="1082" idx="2"/>
          </p:cNvCxnSpPr>
          <p:nvPr/>
        </p:nvCxnSpPr>
        <p:spPr>
          <a:xfrm flipV="1">
            <a:off x="30114292" y="13023519"/>
            <a:ext cx="0" cy="108133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91" name="Straight Arrow Connector 1090">
            <a:extLst>
              <a:ext uri="{FF2B5EF4-FFF2-40B4-BE49-F238E27FC236}">
                <a16:creationId xmlns:a16="http://schemas.microsoft.com/office/drawing/2014/main" id="{B1C61903-6886-A991-D343-28857C41D682}"/>
              </a:ext>
            </a:extLst>
          </p:cNvPr>
          <p:cNvCxnSpPr>
            <a:stCxn id="1082" idx="0"/>
            <a:endCxn id="1046" idx="2"/>
          </p:cNvCxnSpPr>
          <p:nvPr/>
        </p:nvCxnSpPr>
        <p:spPr>
          <a:xfrm flipV="1">
            <a:off x="30114292" y="8396843"/>
            <a:ext cx="0" cy="172339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00" name="Straight Arrow Connector 1099">
            <a:extLst>
              <a:ext uri="{FF2B5EF4-FFF2-40B4-BE49-F238E27FC236}">
                <a16:creationId xmlns:a16="http://schemas.microsoft.com/office/drawing/2014/main" id="{EA6EE1A1-18F5-DEF6-0CF2-7A031D0F36D6}"/>
              </a:ext>
            </a:extLst>
          </p:cNvPr>
          <p:cNvCxnSpPr>
            <a:stCxn id="21" idx="0"/>
            <a:endCxn id="1029" idx="2"/>
          </p:cNvCxnSpPr>
          <p:nvPr/>
        </p:nvCxnSpPr>
        <p:spPr>
          <a:xfrm flipH="1" flipV="1">
            <a:off x="7395027" y="8757115"/>
            <a:ext cx="2895606" cy="151886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02" name="Straight Arrow Connector 1101">
            <a:extLst>
              <a:ext uri="{FF2B5EF4-FFF2-40B4-BE49-F238E27FC236}">
                <a16:creationId xmlns:a16="http://schemas.microsoft.com/office/drawing/2014/main" id="{857D6DD1-DEE3-ACE6-90E7-726874C8DAB4}"/>
              </a:ext>
            </a:extLst>
          </p:cNvPr>
          <p:cNvCxnSpPr>
            <a:stCxn id="21" idx="0"/>
            <a:endCxn id="1030" idx="2"/>
          </p:cNvCxnSpPr>
          <p:nvPr/>
        </p:nvCxnSpPr>
        <p:spPr>
          <a:xfrm flipH="1" flipV="1">
            <a:off x="8512627" y="8757115"/>
            <a:ext cx="1778006" cy="151886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04" name="Straight Arrow Connector 1103">
            <a:extLst>
              <a:ext uri="{FF2B5EF4-FFF2-40B4-BE49-F238E27FC236}">
                <a16:creationId xmlns:a16="http://schemas.microsoft.com/office/drawing/2014/main" id="{0BAE2517-145B-112D-4FD5-C09A95FFAE61}"/>
              </a:ext>
            </a:extLst>
          </p:cNvPr>
          <p:cNvCxnSpPr>
            <a:stCxn id="21" idx="0"/>
            <a:endCxn id="1033" idx="2"/>
          </p:cNvCxnSpPr>
          <p:nvPr/>
        </p:nvCxnSpPr>
        <p:spPr>
          <a:xfrm flipV="1">
            <a:off x="10290633" y="8757115"/>
            <a:ext cx="1516738" cy="151886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06" name="Straight Arrow Connector 1105">
            <a:extLst>
              <a:ext uri="{FF2B5EF4-FFF2-40B4-BE49-F238E27FC236}">
                <a16:creationId xmlns:a16="http://schemas.microsoft.com/office/drawing/2014/main" id="{7E9B275F-8AD0-B437-F301-D6B997AE4B97}"/>
              </a:ext>
            </a:extLst>
          </p:cNvPr>
          <p:cNvCxnSpPr>
            <a:stCxn id="21" idx="0"/>
            <a:endCxn id="1031" idx="2"/>
          </p:cNvCxnSpPr>
          <p:nvPr/>
        </p:nvCxnSpPr>
        <p:spPr>
          <a:xfrm flipH="1" flipV="1">
            <a:off x="9630227" y="8757115"/>
            <a:ext cx="660406" cy="151886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08" name="Straight Arrow Connector 1107">
            <a:extLst>
              <a:ext uri="{FF2B5EF4-FFF2-40B4-BE49-F238E27FC236}">
                <a16:creationId xmlns:a16="http://schemas.microsoft.com/office/drawing/2014/main" id="{988F7BC1-BBEC-5ECC-582B-409CCE2B0414}"/>
              </a:ext>
            </a:extLst>
          </p:cNvPr>
          <p:cNvCxnSpPr>
            <a:stCxn id="21" idx="0"/>
            <a:endCxn id="1032" idx="2"/>
          </p:cNvCxnSpPr>
          <p:nvPr/>
        </p:nvCxnSpPr>
        <p:spPr>
          <a:xfrm flipV="1">
            <a:off x="10290633" y="8757115"/>
            <a:ext cx="399138" cy="151886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09" name="Rectangle 1108">
            <a:extLst>
              <a:ext uri="{FF2B5EF4-FFF2-40B4-BE49-F238E27FC236}">
                <a16:creationId xmlns:a16="http://schemas.microsoft.com/office/drawing/2014/main" id="{D840D4DB-D0ED-FC69-A684-6BDFCF88AFD8}"/>
              </a:ext>
            </a:extLst>
          </p:cNvPr>
          <p:cNvSpPr/>
          <p:nvPr/>
        </p:nvSpPr>
        <p:spPr>
          <a:xfrm>
            <a:off x="6545166" y="5379121"/>
            <a:ext cx="7490932" cy="11489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1"/>
                </a:solidFill>
              </a:rPr>
              <a:t>Non Autoregressive Models</a:t>
            </a:r>
          </a:p>
        </p:txBody>
      </p:sp>
      <p:sp>
        <p:nvSpPr>
          <p:cNvPr id="1110" name="Rectangle 1109">
            <a:extLst>
              <a:ext uri="{FF2B5EF4-FFF2-40B4-BE49-F238E27FC236}">
                <a16:creationId xmlns:a16="http://schemas.microsoft.com/office/drawing/2014/main" id="{1F2014A2-1C8A-4C6C-CF3D-A2E9AD76B927}"/>
              </a:ext>
            </a:extLst>
          </p:cNvPr>
          <p:cNvSpPr/>
          <p:nvPr/>
        </p:nvSpPr>
        <p:spPr>
          <a:xfrm>
            <a:off x="23157824" y="5519753"/>
            <a:ext cx="7490932" cy="8677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1"/>
                </a:solidFill>
              </a:rPr>
              <a:t>Autoregressive Models</a:t>
            </a:r>
          </a:p>
        </p:txBody>
      </p:sp>
      <p:sp>
        <p:nvSpPr>
          <p:cNvPr id="1111" name="TextBox 1110">
            <a:extLst>
              <a:ext uri="{FF2B5EF4-FFF2-40B4-BE49-F238E27FC236}">
                <a16:creationId xmlns:a16="http://schemas.microsoft.com/office/drawing/2014/main" id="{E428A1C4-0DA0-0C9A-3F4A-05EBF50D124A}"/>
              </a:ext>
            </a:extLst>
          </p:cNvPr>
          <p:cNvSpPr txBox="1"/>
          <p:nvPr/>
        </p:nvSpPr>
        <p:spPr>
          <a:xfrm>
            <a:off x="5785364" y="15905189"/>
            <a:ext cx="11644872" cy="286232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571500" indent="-571500">
              <a:buFont typeface="Arial" panose="020B0604020202020204" pitchFamily="34" charset="0"/>
              <a:buChar char="•"/>
            </a:pPr>
            <a:r>
              <a:rPr lang="en-GB" sz="3600" dirty="0">
                <a:solidFill>
                  <a:srgbClr val="111111"/>
                </a:solidFill>
              </a:rPr>
              <a:t>Predictions of a Non-autoregressive model at the current time step </a:t>
            </a:r>
            <a:r>
              <a:rPr lang="en-GB" sz="3600" b="1" u="sng" dirty="0">
                <a:solidFill>
                  <a:srgbClr val="111111"/>
                </a:solidFill>
              </a:rPr>
              <a:t>does not depend </a:t>
            </a:r>
            <a:r>
              <a:rPr lang="en-GB" sz="3600" dirty="0">
                <a:solidFill>
                  <a:srgbClr val="111111"/>
                </a:solidFill>
              </a:rPr>
              <a:t>on the predictions of the previous time-steps</a:t>
            </a:r>
          </a:p>
          <a:p>
            <a:pPr marL="571500" indent="-571500">
              <a:buFont typeface="Arial" panose="020B0604020202020204" pitchFamily="34" charset="0"/>
              <a:buChar char="•"/>
            </a:pPr>
            <a:r>
              <a:rPr lang="en-GB" sz="3600" dirty="0">
                <a:solidFill>
                  <a:srgbClr val="111111"/>
                </a:solidFill>
              </a:rPr>
              <a:t>Fast at inference time</a:t>
            </a:r>
          </a:p>
          <a:p>
            <a:pPr marL="571500" indent="-571500">
              <a:buFont typeface="Arial" panose="020B0604020202020204" pitchFamily="34" charset="0"/>
              <a:buChar char="•"/>
            </a:pPr>
            <a:r>
              <a:rPr lang="en-GB" sz="3600" dirty="0">
                <a:solidFill>
                  <a:srgbClr val="111111"/>
                </a:solidFill>
              </a:rPr>
              <a:t>Called also parallel </a:t>
            </a:r>
          </a:p>
        </p:txBody>
      </p:sp>
    </p:spTree>
    <p:extLst>
      <p:ext uri="{BB962C8B-B14F-4D97-AF65-F5344CB8AC3E}">
        <p14:creationId xmlns:p14="http://schemas.microsoft.com/office/powerpoint/2010/main" val="3617172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88CB-D54D-2C84-46E2-13BD64E5A4D2}"/>
              </a:ext>
            </a:extLst>
          </p:cNvPr>
          <p:cNvSpPr>
            <a:spLocks noGrp="1"/>
          </p:cNvSpPr>
          <p:nvPr>
            <p:ph type="title"/>
          </p:nvPr>
        </p:nvSpPr>
        <p:spPr/>
        <p:txBody>
          <a:bodyPr/>
          <a:lstStyle/>
          <a:p>
            <a:r>
              <a:rPr lang="en-GB" dirty="0"/>
              <a:t>Neural Networks</a:t>
            </a:r>
          </a:p>
        </p:txBody>
      </p:sp>
      <p:sp>
        <p:nvSpPr>
          <p:cNvPr id="4" name="Text Placeholder 3">
            <a:extLst>
              <a:ext uri="{FF2B5EF4-FFF2-40B4-BE49-F238E27FC236}">
                <a16:creationId xmlns:a16="http://schemas.microsoft.com/office/drawing/2014/main" id="{561A0AF7-1EC4-21F0-3CB6-573A8B116B4F}"/>
              </a:ext>
            </a:extLst>
          </p:cNvPr>
          <p:cNvSpPr>
            <a:spLocks noGrp="1"/>
          </p:cNvSpPr>
          <p:nvPr>
            <p:ph type="body" sz="quarter" idx="10"/>
          </p:nvPr>
        </p:nvSpPr>
        <p:spPr>
          <a:prstGeom prst="rect">
            <a:avLst/>
          </a:prstGeom>
        </p:spPr>
        <p:txBody>
          <a:bodyPr/>
          <a:lstStyle/>
          <a:p>
            <a:r>
              <a:rPr lang="en-GB" dirty="0"/>
              <a:t>Supervised, Self-Supervised</a:t>
            </a:r>
          </a:p>
        </p:txBody>
      </p:sp>
      <p:pic>
        <p:nvPicPr>
          <p:cNvPr id="20" name="Graphic 19" descr="Call center outline">
            <a:extLst>
              <a:ext uri="{FF2B5EF4-FFF2-40B4-BE49-F238E27FC236}">
                <a16:creationId xmlns:a16="http://schemas.microsoft.com/office/drawing/2014/main" id="{E5CC2ED8-9D5A-6E56-2C4A-9124746EAF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9799" y="7448735"/>
            <a:ext cx="1488832" cy="1488832"/>
          </a:xfrm>
          <a:prstGeom prst="rect">
            <a:avLst/>
          </a:prstGeom>
        </p:spPr>
      </p:pic>
      <p:sp>
        <p:nvSpPr>
          <p:cNvPr id="80" name="Speech Bubble: Oval 79">
            <a:extLst>
              <a:ext uri="{FF2B5EF4-FFF2-40B4-BE49-F238E27FC236}">
                <a16:creationId xmlns:a16="http://schemas.microsoft.com/office/drawing/2014/main" id="{D8AD5865-6AA6-C7D8-ADC1-2F9E5C6CA62C}"/>
              </a:ext>
            </a:extLst>
          </p:cNvPr>
          <p:cNvSpPr/>
          <p:nvPr/>
        </p:nvSpPr>
        <p:spPr>
          <a:xfrm>
            <a:off x="11035971" y="11288413"/>
            <a:ext cx="3989083" cy="1408176"/>
          </a:xfrm>
          <a:prstGeom prst="wedgeEllipseCallout">
            <a:avLst>
              <a:gd name="adj1" fmla="val -116161"/>
              <a:gd name="adj2" fmla="val -269292"/>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latin typeface="Trebuchet MS" panose="020B0603020202020204" pitchFamily="34" charset="0"/>
              </a:rPr>
              <a:t>Cat</a:t>
            </a:r>
          </a:p>
        </p:txBody>
      </p:sp>
      <p:pic>
        <p:nvPicPr>
          <p:cNvPr id="3" name="Picture 2">
            <a:extLst>
              <a:ext uri="{FF2B5EF4-FFF2-40B4-BE49-F238E27FC236}">
                <a16:creationId xmlns:a16="http://schemas.microsoft.com/office/drawing/2014/main" id="{A5A1113E-3620-5C82-C091-8336A9F4CAA3}"/>
              </a:ext>
            </a:extLst>
          </p:cNvPr>
          <p:cNvPicPr>
            <a:picLocks noChangeAspect="1"/>
          </p:cNvPicPr>
          <p:nvPr/>
        </p:nvPicPr>
        <p:blipFill>
          <a:blip r:embed="rId5"/>
          <a:stretch>
            <a:fillRect/>
          </a:stretch>
        </p:blipFill>
        <p:spPr>
          <a:xfrm>
            <a:off x="6586412" y="10121652"/>
            <a:ext cx="3075225" cy="4114206"/>
          </a:xfrm>
          <a:prstGeom prst="rect">
            <a:avLst/>
          </a:prstGeom>
        </p:spPr>
      </p:pic>
      <p:cxnSp>
        <p:nvCxnSpPr>
          <p:cNvPr id="5" name="Straight Arrow Connector 4">
            <a:extLst>
              <a:ext uri="{FF2B5EF4-FFF2-40B4-BE49-F238E27FC236}">
                <a16:creationId xmlns:a16="http://schemas.microsoft.com/office/drawing/2014/main" id="{1DD95A45-431B-40BE-DD51-97D74DFE200D}"/>
              </a:ext>
            </a:extLst>
          </p:cNvPr>
          <p:cNvCxnSpPr>
            <a:cxnSpLocks/>
          </p:cNvCxnSpPr>
          <p:nvPr/>
        </p:nvCxnSpPr>
        <p:spPr>
          <a:xfrm>
            <a:off x="5755315" y="12144374"/>
            <a:ext cx="868616" cy="0"/>
          </a:xfrm>
          <a:prstGeom prst="straightConnector1">
            <a:avLst/>
          </a:prstGeom>
          <a:noFill/>
          <a:ln w="57150" cap="flat" cmpd="sng" algn="ctr">
            <a:solidFill>
              <a:srgbClr val="76B900"/>
            </a:solidFill>
            <a:prstDash val="solid"/>
            <a:tailEnd type="triangle"/>
          </a:ln>
          <a:effectLst/>
        </p:spPr>
      </p:cxnSp>
      <p:cxnSp>
        <p:nvCxnSpPr>
          <p:cNvPr id="7" name="Straight Arrow Connector 6">
            <a:extLst>
              <a:ext uri="{FF2B5EF4-FFF2-40B4-BE49-F238E27FC236}">
                <a16:creationId xmlns:a16="http://schemas.microsoft.com/office/drawing/2014/main" id="{AC05E7A9-2FAB-E228-4CCC-A68851C4F2F5}"/>
              </a:ext>
            </a:extLst>
          </p:cNvPr>
          <p:cNvCxnSpPr>
            <a:cxnSpLocks/>
          </p:cNvCxnSpPr>
          <p:nvPr/>
        </p:nvCxnSpPr>
        <p:spPr>
          <a:xfrm>
            <a:off x="9759140" y="12083048"/>
            <a:ext cx="868616" cy="0"/>
          </a:xfrm>
          <a:prstGeom prst="straightConnector1">
            <a:avLst/>
          </a:prstGeom>
          <a:noFill/>
          <a:ln w="57150" cap="flat" cmpd="sng" algn="ctr">
            <a:solidFill>
              <a:srgbClr val="76B900"/>
            </a:solidFill>
            <a:prstDash val="solid"/>
            <a:tailEnd type="triangle"/>
          </a:ln>
          <a:effectLst/>
        </p:spPr>
      </p:cxnSp>
      <p:pic>
        <p:nvPicPr>
          <p:cNvPr id="9" name="Picture 8" descr="Kitten staring at the camera">
            <a:extLst>
              <a:ext uri="{FF2B5EF4-FFF2-40B4-BE49-F238E27FC236}">
                <a16:creationId xmlns:a16="http://schemas.microsoft.com/office/drawing/2014/main" id="{17EFFDB4-E93C-E44C-4DB9-F2B684E9D5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598" y="10612419"/>
            <a:ext cx="3754717" cy="2760164"/>
          </a:xfrm>
          <a:prstGeom prst="rect">
            <a:avLst/>
          </a:prstGeom>
        </p:spPr>
      </p:pic>
      <p:pic>
        <p:nvPicPr>
          <p:cNvPr id="22" name="Picture 21">
            <a:extLst>
              <a:ext uri="{FF2B5EF4-FFF2-40B4-BE49-F238E27FC236}">
                <a16:creationId xmlns:a16="http://schemas.microsoft.com/office/drawing/2014/main" id="{471B7789-3124-0A7D-8686-25EEAA97AA2A}"/>
              </a:ext>
            </a:extLst>
          </p:cNvPr>
          <p:cNvPicPr>
            <a:picLocks noChangeAspect="1"/>
          </p:cNvPicPr>
          <p:nvPr/>
        </p:nvPicPr>
        <p:blipFill>
          <a:blip r:embed="rId5"/>
          <a:stretch>
            <a:fillRect/>
          </a:stretch>
        </p:blipFill>
        <p:spPr>
          <a:xfrm>
            <a:off x="26136762" y="9753630"/>
            <a:ext cx="3075225" cy="4114206"/>
          </a:xfrm>
          <a:prstGeom prst="rect">
            <a:avLst/>
          </a:prstGeom>
        </p:spPr>
      </p:pic>
      <p:cxnSp>
        <p:nvCxnSpPr>
          <p:cNvPr id="24" name="Straight Arrow Connector 23">
            <a:extLst>
              <a:ext uri="{FF2B5EF4-FFF2-40B4-BE49-F238E27FC236}">
                <a16:creationId xmlns:a16="http://schemas.microsoft.com/office/drawing/2014/main" id="{5257A5AB-0DFB-E461-849B-D2FCA7BA1D69}"/>
              </a:ext>
            </a:extLst>
          </p:cNvPr>
          <p:cNvCxnSpPr>
            <a:cxnSpLocks/>
          </p:cNvCxnSpPr>
          <p:nvPr/>
        </p:nvCxnSpPr>
        <p:spPr>
          <a:xfrm>
            <a:off x="25305665" y="11776352"/>
            <a:ext cx="868616" cy="0"/>
          </a:xfrm>
          <a:prstGeom prst="straightConnector1">
            <a:avLst/>
          </a:prstGeom>
          <a:noFill/>
          <a:ln w="57150" cap="flat" cmpd="sng" algn="ctr">
            <a:solidFill>
              <a:srgbClr val="76B900"/>
            </a:solidFill>
            <a:prstDash val="solid"/>
            <a:tailEnd type="triangle"/>
          </a:ln>
          <a:effectLst/>
        </p:spPr>
      </p:cxnSp>
      <p:cxnSp>
        <p:nvCxnSpPr>
          <p:cNvPr id="25" name="Straight Arrow Connector 24">
            <a:extLst>
              <a:ext uri="{FF2B5EF4-FFF2-40B4-BE49-F238E27FC236}">
                <a16:creationId xmlns:a16="http://schemas.microsoft.com/office/drawing/2014/main" id="{4D304146-3ECA-9ED3-4439-33786CB1391B}"/>
              </a:ext>
            </a:extLst>
          </p:cNvPr>
          <p:cNvCxnSpPr>
            <a:cxnSpLocks/>
          </p:cNvCxnSpPr>
          <p:nvPr/>
        </p:nvCxnSpPr>
        <p:spPr>
          <a:xfrm>
            <a:off x="29309490" y="11715026"/>
            <a:ext cx="868616" cy="0"/>
          </a:xfrm>
          <a:prstGeom prst="straightConnector1">
            <a:avLst/>
          </a:prstGeom>
          <a:noFill/>
          <a:ln w="57150" cap="flat" cmpd="sng" algn="ctr">
            <a:solidFill>
              <a:srgbClr val="76B900"/>
            </a:solidFill>
            <a:prstDash val="solid"/>
            <a:tailEnd type="triangle"/>
          </a:ln>
          <a:effectLst/>
        </p:spPr>
      </p:cxnSp>
      <p:pic>
        <p:nvPicPr>
          <p:cNvPr id="26" name="Picture 25" descr="Kitten staring at the camera">
            <a:extLst>
              <a:ext uri="{FF2B5EF4-FFF2-40B4-BE49-F238E27FC236}">
                <a16:creationId xmlns:a16="http://schemas.microsoft.com/office/drawing/2014/main" id="{FDEC0165-40CD-FBC3-990B-DD4F3D04B3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50948" y="10244397"/>
            <a:ext cx="3754717" cy="2760164"/>
          </a:xfrm>
          <a:prstGeom prst="rect">
            <a:avLst/>
          </a:prstGeom>
        </p:spPr>
      </p:pic>
      <p:sp>
        <p:nvSpPr>
          <p:cNvPr id="28" name="Rectangle 27">
            <a:extLst>
              <a:ext uri="{FF2B5EF4-FFF2-40B4-BE49-F238E27FC236}">
                <a16:creationId xmlns:a16="http://schemas.microsoft.com/office/drawing/2014/main" id="{63E3DA8F-1AFF-ED3F-FC02-4AC0617A139F}"/>
              </a:ext>
            </a:extLst>
          </p:cNvPr>
          <p:cNvSpPr/>
          <p:nvPr/>
        </p:nvSpPr>
        <p:spPr>
          <a:xfrm>
            <a:off x="23001382" y="10244397"/>
            <a:ext cx="645176" cy="1064497"/>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pic>
        <p:nvPicPr>
          <p:cNvPr id="33" name="Picture 32" descr="Kitten staring at the camera">
            <a:extLst>
              <a:ext uri="{FF2B5EF4-FFF2-40B4-BE49-F238E27FC236}">
                <a16:creationId xmlns:a16="http://schemas.microsoft.com/office/drawing/2014/main" id="{1999FB8C-18E7-DF54-1C1B-D3909C20C238}"/>
              </a:ext>
            </a:extLst>
          </p:cNvPr>
          <p:cNvPicPr>
            <a:picLocks noChangeAspect="1"/>
          </p:cNvPicPr>
          <p:nvPr/>
        </p:nvPicPr>
        <p:blipFill rotWithShape="1">
          <a:blip r:embed="rId6">
            <a:extLst>
              <a:ext uri="{28A0092B-C50C-407E-A947-70E740481C1C}">
                <a14:useLocalDpi xmlns:a14="http://schemas.microsoft.com/office/drawing/2010/main" val="0"/>
              </a:ext>
            </a:extLst>
          </a:blip>
          <a:srcRect l="38630" r="44187" b="61433"/>
          <a:stretch/>
        </p:blipFill>
        <p:spPr>
          <a:xfrm>
            <a:off x="30412907" y="11004372"/>
            <a:ext cx="645177" cy="1064497"/>
          </a:xfrm>
          <a:prstGeom prst="rect">
            <a:avLst/>
          </a:prstGeom>
        </p:spPr>
      </p:pic>
      <p:sp>
        <p:nvSpPr>
          <p:cNvPr id="37" name="Rectangle 36">
            <a:extLst>
              <a:ext uri="{FF2B5EF4-FFF2-40B4-BE49-F238E27FC236}">
                <a16:creationId xmlns:a16="http://schemas.microsoft.com/office/drawing/2014/main" id="{95389A63-A6F6-ED51-7101-EFD016CAC2C4}"/>
              </a:ext>
            </a:extLst>
          </p:cNvPr>
          <p:cNvSpPr/>
          <p:nvPr/>
        </p:nvSpPr>
        <p:spPr>
          <a:xfrm>
            <a:off x="4604854" y="15654642"/>
            <a:ext cx="7490932" cy="11489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1"/>
                </a:solidFill>
              </a:rPr>
              <a:t>Supervised Training</a:t>
            </a:r>
          </a:p>
        </p:txBody>
      </p:sp>
      <p:sp>
        <p:nvSpPr>
          <p:cNvPr id="38" name="Rectangle 37">
            <a:extLst>
              <a:ext uri="{FF2B5EF4-FFF2-40B4-BE49-F238E27FC236}">
                <a16:creationId xmlns:a16="http://schemas.microsoft.com/office/drawing/2014/main" id="{77C8A1DC-0098-788C-D651-391A25D6BBE4}"/>
              </a:ext>
            </a:extLst>
          </p:cNvPr>
          <p:cNvSpPr/>
          <p:nvPr/>
        </p:nvSpPr>
        <p:spPr>
          <a:xfrm>
            <a:off x="24762542" y="15654642"/>
            <a:ext cx="7490932" cy="11489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1"/>
                </a:solidFill>
              </a:rPr>
              <a:t>Self-Supervised Training</a:t>
            </a:r>
          </a:p>
        </p:txBody>
      </p:sp>
    </p:spTree>
    <p:extLst>
      <p:ext uri="{BB962C8B-B14F-4D97-AF65-F5344CB8AC3E}">
        <p14:creationId xmlns:p14="http://schemas.microsoft.com/office/powerpoint/2010/main" val="2513786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88CB-D54D-2C84-46E2-13BD64E5A4D2}"/>
              </a:ext>
            </a:extLst>
          </p:cNvPr>
          <p:cNvSpPr>
            <a:spLocks noGrp="1"/>
          </p:cNvSpPr>
          <p:nvPr>
            <p:ph type="title"/>
          </p:nvPr>
        </p:nvSpPr>
        <p:spPr/>
        <p:txBody>
          <a:bodyPr/>
          <a:lstStyle/>
          <a:p>
            <a:r>
              <a:rPr lang="en-GB" dirty="0"/>
              <a:t>Neural Networks</a:t>
            </a:r>
          </a:p>
        </p:txBody>
      </p:sp>
      <p:sp>
        <p:nvSpPr>
          <p:cNvPr id="4" name="Text Placeholder 3">
            <a:extLst>
              <a:ext uri="{FF2B5EF4-FFF2-40B4-BE49-F238E27FC236}">
                <a16:creationId xmlns:a16="http://schemas.microsoft.com/office/drawing/2014/main" id="{561A0AF7-1EC4-21F0-3CB6-573A8B116B4F}"/>
              </a:ext>
            </a:extLst>
          </p:cNvPr>
          <p:cNvSpPr>
            <a:spLocks noGrp="1"/>
          </p:cNvSpPr>
          <p:nvPr>
            <p:ph type="body" sz="quarter" idx="10"/>
          </p:nvPr>
        </p:nvSpPr>
        <p:spPr>
          <a:prstGeom prst="rect">
            <a:avLst/>
          </a:prstGeom>
        </p:spPr>
        <p:txBody>
          <a:bodyPr/>
          <a:lstStyle/>
          <a:p>
            <a:r>
              <a:rPr lang="en-GB" dirty="0"/>
              <a:t>Self-Supervised </a:t>
            </a:r>
          </a:p>
        </p:txBody>
      </p:sp>
      <p:pic>
        <p:nvPicPr>
          <p:cNvPr id="22" name="Picture 21">
            <a:extLst>
              <a:ext uri="{FF2B5EF4-FFF2-40B4-BE49-F238E27FC236}">
                <a16:creationId xmlns:a16="http://schemas.microsoft.com/office/drawing/2014/main" id="{B18EDB3E-B57F-EA0A-232F-EA1A3A935ED4}"/>
              </a:ext>
            </a:extLst>
          </p:cNvPr>
          <p:cNvPicPr>
            <a:picLocks noChangeAspect="1"/>
          </p:cNvPicPr>
          <p:nvPr/>
        </p:nvPicPr>
        <p:blipFill>
          <a:blip r:embed="rId3"/>
          <a:stretch>
            <a:fillRect/>
          </a:stretch>
        </p:blipFill>
        <p:spPr>
          <a:xfrm>
            <a:off x="10453079" y="6368919"/>
            <a:ext cx="3028052" cy="4051096"/>
          </a:xfrm>
          <a:prstGeom prst="rect">
            <a:avLst/>
          </a:prstGeom>
        </p:spPr>
      </p:pic>
      <p:sp>
        <p:nvSpPr>
          <p:cNvPr id="24" name="TextBox 23">
            <a:extLst>
              <a:ext uri="{FF2B5EF4-FFF2-40B4-BE49-F238E27FC236}">
                <a16:creationId xmlns:a16="http://schemas.microsoft.com/office/drawing/2014/main" id="{F8181A37-4F9E-4FAC-6C7C-C8E4C598A24B}"/>
              </a:ext>
            </a:extLst>
          </p:cNvPr>
          <p:cNvSpPr txBox="1"/>
          <p:nvPr/>
        </p:nvSpPr>
        <p:spPr>
          <a:xfrm>
            <a:off x="2736448" y="8102078"/>
            <a:ext cx="6857435" cy="584775"/>
          </a:xfrm>
          <a:prstGeom prst="rect">
            <a:avLst/>
          </a:prstGeom>
          <a:noFill/>
          <a:ln w="6350" cap="flat" cmpd="sng" algn="ctr">
            <a:noFill/>
            <a:prstDash val="solid"/>
          </a:ln>
          <a:effectLst/>
        </p:spPr>
        <p:txBody>
          <a:bodyPr wrap="square">
            <a:spAutoFit/>
          </a:bodyPr>
          <a:lstStyle/>
          <a:p>
            <a:pPr marL="0" marR="0" lvl="0" indent="0" defTabSz="152385" eaLnBrk="1" fontAlgn="auto" latinLnBrk="0" hangingPunct="1">
              <a:lnSpc>
                <a:spcPct val="100000"/>
              </a:lnSpc>
              <a:spcBef>
                <a:spcPts val="0"/>
              </a:spcBef>
              <a:spcAft>
                <a:spcPts val="0"/>
              </a:spcAft>
              <a:buClrTx/>
              <a:buSzTx/>
              <a:buFontTx/>
              <a:buNone/>
              <a:tabLst/>
              <a:defRPr/>
            </a:pPr>
            <a:r>
              <a:rPr kumimoji="0" lang="fr-FR" sz="3200" b="0" i="0" u="none" strike="noStrike" kern="0" cap="none" spc="0" normalizeH="0" baseline="0" noProof="0" dirty="0">
                <a:ln>
                  <a:noFill/>
                </a:ln>
                <a:solidFill>
                  <a:srgbClr val="000000"/>
                </a:solidFill>
                <a:effectLst/>
                <a:uLnTx/>
                <a:uFillTx/>
                <a:latin typeface="Open Sans"/>
                <a:ea typeface="+mn-ea"/>
                <a:cs typeface="+mn-cs"/>
              </a:rPr>
              <a:t>The cat </a:t>
            </a:r>
            <a:r>
              <a:rPr kumimoji="0" lang="fr-FR" sz="3200" b="0" i="0" u="none" strike="noStrike" kern="0" cap="none" spc="0" normalizeH="0" baseline="0" noProof="0" dirty="0" err="1">
                <a:ln>
                  <a:noFill/>
                </a:ln>
                <a:solidFill>
                  <a:srgbClr val="000000"/>
                </a:solidFill>
                <a:effectLst/>
                <a:uLnTx/>
                <a:uFillTx/>
                <a:latin typeface="Open Sans"/>
                <a:ea typeface="+mn-ea"/>
                <a:cs typeface="+mn-cs"/>
              </a:rPr>
              <a:t>is</a:t>
            </a:r>
            <a:r>
              <a:rPr kumimoji="0" lang="fr-FR" sz="3200" b="0" i="0" u="none" strike="noStrike" kern="0" cap="none" spc="0" normalizeH="0" baseline="0" noProof="0" dirty="0">
                <a:ln>
                  <a:noFill/>
                </a:ln>
                <a:solidFill>
                  <a:srgbClr val="000000"/>
                </a:solidFill>
                <a:effectLst/>
                <a:uLnTx/>
                <a:uFillTx/>
                <a:latin typeface="Open Sans"/>
                <a:ea typeface="+mn-ea"/>
                <a:cs typeface="+mn-cs"/>
              </a:rPr>
              <a:t> </a:t>
            </a:r>
            <a:r>
              <a:rPr kumimoji="0" lang="fr-FR" sz="3200" b="0" i="0" u="none" strike="noStrike" kern="0" cap="none" spc="0" normalizeH="0" baseline="0" noProof="0" dirty="0" err="1">
                <a:ln>
                  <a:noFill/>
                </a:ln>
                <a:solidFill>
                  <a:srgbClr val="000000"/>
                </a:solidFill>
                <a:effectLst/>
                <a:uLnTx/>
                <a:uFillTx/>
                <a:latin typeface="Open Sans"/>
                <a:ea typeface="+mn-ea"/>
                <a:cs typeface="+mn-cs"/>
              </a:rPr>
              <a:t>playing</a:t>
            </a:r>
            <a:r>
              <a:rPr kumimoji="0" lang="fr-FR" sz="3200" b="0" i="0" u="none" strike="noStrike" kern="0" cap="none" spc="0" normalizeH="0" baseline="0" noProof="0" dirty="0">
                <a:ln>
                  <a:noFill/>
                </a:ln>
                <a:solidFill>
                  <a:srgbClr val="000000"/>
                </a:solidFill>
                <a:effectLst/>
                <a:uLnTx/>
                <a:uFillTx/>
                <a:latin typeface="Open Sans"/>
                <a:ea typeface="+mn-ea"/>
                <a:cs typeface="+mn-cs"/>
              </a:rPr>
              <a:t> in the </a:t>
            </a:r>
            <a:r>
              <a:rPr kumimoji="0" lang="fr-FR" sz="3200" b="0" i="0" u="none" strike="sngStrike" kern="0" cap="none" spc="0" normalizeH="0" baseline="0" noProof="0" dirty="0" err="1">
                <a:ln>
                  <a:noFill/>
                </a:ln>
                <a:solidFill>
                  <a:srgbClr val="000000"/>
                </a:solidFill>
                <a:effectLst/>
                <a:highlight>
                  <a:srgbClr val="FFFF00"/>
                </a:highlight>
                <a:uLnTx/>
                <a:uFillTx/>
                <a:latin typeface="Open Sans"/>
                <a:ea typeface="+mn-ea"/>
                <a:cs typeface="+mn-cs"/>
              </a:rPr>
              <a:t>garden</a:t>
            </a:r>
            <a:endParaRPr kumimoji="0" lang="fr-FR" sz="3200" b="0" i="0" u="none" strike="sngStrike" kern="0" cap="none" spc="0" normalizeH="0" baseline="0" noProof="0" dirty="0">
              <a:ln>
                <a:noFill/>
              </a:ln>
              <a:solidFill>
                <a:srgbClr val="000000"/>
              </a:solidFill>
              <a:effectLst/>
              <a:highlight>
                <a:srgbClr val="FFFF00"/>
              </a:highlight>
              <a:uLnTx/>
              <a:uFillTx/>
              <a:latin typeface="Open Sans"/>
              <a:ea typeface="+mn-ea"/>
              <a:cs typeface="+mn-cs"/>
            </a:endParaRPr>
          </a:p>
        </p:txBody>
      </p:sp>
      <p:cxnSp>
        <p:nvCxnSpPr>
          <p:cNvPr id="25" name="Straight Arrow Connector 24">
            <a:extLst>
              <a:ext uri="{FF2B5EF4-FFF2-40B4-BE49-F238E27FC236}">
                <a16:creationId xmlns:a16="http://schemas.microsoft.com/office/drawing/2014/main" id="{6E1FB37B-6815-48C5-E2C0-F1BCACEE3524}"/>
              </a:ext>
            </a:extLst>
          </p:cNvPr>
          <p:cNvCxnSpPr>
            <a:cxnSpLocks/>
          </p:cNvCxnSpPr>
          <p:nvPr/>
        </p:nvCxnSpPr>
        <p:spPr>
          <a:xfrm>
            <a:off x="13481131" y="8485418"/>
            <a:ext cx="1148482" cy="0"/>
          </a:xfrm>
          <a:prstGeom prst="straightConnector1">
            <a:avLst/>
          </a:prstGeom>
          <a:noFill/>
          <a:ln w="57150" cap="flat" cmpd="sng" algn="ctr">
            <a:solidFill>
              <a:srgbClr val="76B900"/>
            </a:solidFill>
            <a:prstDash val="solid"/>
            <a:tailEnd type="triangle"/>
          </a:ln>
          <a:effectLst/>
        </p:spPr>
      </p:cxnSp>
      <p:cxnSp>
        <p:nvCxnSpPr>
          <p:cNvPr id="26" name="Straight Arrow Connector 25">
            <a:extLst>
              <a:ext uri="{FF2B5EF4-FFF2-40B4-BE49-F238E27FC236}">
                <a16:creationId xmlns:a16="http://schemas.microsoft.com/office/drawing/2014/main" id="{77171352-2F88-96A9-52ED-61978BDA70EC}"/>
              </a:ext>
            </a:extLst>
          </p:cNvPr>
          <p:cNvCxnSpPr>
            <a:cxnSpLocks/>
          </p:cNvCxnSpPr>
          <p:nvPr/>
        </p:nvCxnSpPr>
        <p:spPr>
          <a:xfrm>
            <a:off x="9009893" y="8394467"/>
            <a:ext cx="1148482" cy="0"/>
          </a:xfrm>
          <a:prstGeom prst="straightConnector1">
            <a:avLst/>
          </a:prstGeom>
          <a:noFill/>
          <a:ln w="57150" cap="flat" cmpd="sng" algn="ctr">
            <a:solidFill>
              <a:srgbClr val="76B900"/>
            </a:solidFill>
            <a:prstDash val="solid"/>
            <a:tailEnd type="triangle"/>
          </a:ln>
          <a:effectLst/>
        </p:spPr>
      </p:cxnSp>
      <p:sp>
        <p:nvSpPr>
          <p:cNvPr id="18" name="TextBox 17">
            <a:extLst>
              <a:ext uri="{FF2B5EF4-FFF2-40B4-BE49-F238E27FC236}">
                <a16:creationId xmlns:a16="http://schemas.microsoft.com/office/drawing/2014/main" id="{5AD0D222-633C-CF40-DE05-062D824DE773}"/>
              </a:ext>
            </a:extLst>
          </p:cNvPr>
          <p:cNvSpPr txBox="1"/>
          <p:nvPr/>
        </p:nvSpPr>
        <p:spPr>
          <a:xfrm>
            <a:off x="14911824" y="8162252"/>
            <a:ext cx="2356208" cy="646331"/>
          </a:xfrm>
          <a:prstGeom prst="rect">
            <a:avLst/>
          </a:prstGeom>
          <a:noFill/>
          <a:ln w="6350" cap="flat" cmpd="sng" algn="ctr">
            <a:noFill/>
            <a:prstDash val="solid"/>
          </a:ln>
          <a:effectLst/>
        </p:spPr>
        <p:txBody>
          <a:bodyPr wrap="square">
            <a:spAutoFit/>
          </a:bodyPr>
          <a:lstStyle/>
          <a:p>
            <a:pPr marL="0" marR="0" lvl="0" indent="0" defTabSz="152385" eaLnBrk="1" fontAlgn="auto" latinLnBrk="0" hangingPunct="1">
              <a:lnSpc>
                <a:spcPct val="100000"/>
              </a:lnSpc>
              <a:spcBef>
                <a:spcPts val="0"/>
              </a:spcBef>
              <a:spcAft>
                <a:spcPts val="0"/>
              </a:spcAft>
              <a:buClrTx/>
              <a:buSzTx/>
              <a:buFontTx/>
              <a:buNone/>
              <a:tabLst/>
              <a:defRPr/>
            </a:pPr>
            <a:r>
              <a:rPr kumimoji="0" lang="fr-FR" sz="3600" b="0" i="0" u="none" strike="noStrike" kern="0" cap="none" spc="0" normalizeH="0" baseline="0" noProof="0" dirty="0" err="1">
                <a:ln>
                  <a:noFill/>
                </a:ln>
                <a:solidFill>
                  <a:srgbClr val="000000"/>
                </a:solidFill>
                <a:effectLst/>
                <a:uLnTx/>
                <a:uFillTx/>
                <a:latin typeface="Open Sans"/>
                <a:ea typeface="+mn-ea"/>
                <a:cs typeface="+mn-cs"/>
              </a:rPr>
              <a:t>garden</a:t>
            </a:r>
            <a:endParaRPr kumimoji="0" lang="fr-FR" sz="3600" b="0" i="0" u="none" strike="noStrike" kern="0" cap="none" spc="0" normalizeH="0" baseline="0" noProof="0" dirty="0">
              <a:ln>
                <a:noFill/>
              </a:ln>
              <a:solidFill>
                <a:srgbClr val="000000"/>
              </a:solidFill>
              <a:effectLst/>
              <a:uLnTx/>
              <a:uFillTx/>
              <a:latin typeface="Open Sans"/>
              <a:ea typeface="+mn-ea"/>
              <a:cs typeface="+mn-cs"/>
            </a:endParaRPr>
          </a:p>
        </p:txBody>
      </p:sp>
      <p:grpSp>
        <p:nvGrpSpPr>
          <p:cNvPr id="104" name="Group 103">
            <a:extLst>
              <a:ext uri="{FF2B5EF4-FFF2-40B4-BE49-F238E27FC236}">
                <a16:creationId xmlns:a16="http://schemas.microsoft.com/office/drawing/2014/main" id="{886607D3-986F-0E1C-7380-498D73B0D0DF}"/>
              </a:ext>
            </a:extLst>
          </p:cNvPr>
          <p:cNvGrpSpPr/>
          <p:nvPr/>
        </p:nvGrpSpPr>
        <p:grpSpPr>
          <a:xfrm>
            <a:off x="4138448" y="13811669"/>
            <a:ext cx="11717812" cy="4445869"/>
            <a:chOff x="2027685" y="13376916"/>
            <a:chExt cx="9607951" cy="3289083"/>
          </a:xfrm>
        </p:grpSpPr>
        <p:pic>
          <p:nvPicPr>
            <p:cNvPr id="47" name="Picture 46">
              <a:extLst>
                <a:ext uri="{FF2B5EF4-FFF2-40B4-BE49-F238E27FC236}">
                  <a16:creationId xmlns:a16="http://schemas.microsoft.com/office/drawing/2014/main" id="{62E05F5D-C770-C05E-2E49-702C3C38AAEC}"/>
                </a:ext>
              </a:extLst>
            </p:cNvPr>
            <p:cNvPicPr>
              <a:picLocks noChangeAspect="1"/>
            </p:cNvPicPr>
            <p:nvPr/>
          </p:nvPicPr>
          <p:blipFill>
            <a:blip r:embed="rId3"/>
            <a:stretch>
              <a:fillRect/>
            </a:stretch>
          </p:blipFill>
          <p:spPr>
            <a:xfrm>
              <a:off x="7397997" y="13499827"/>
              <a:ext cx="2290166" cy="3063911"/>
            </a:xfrm>
            <a:prstGeom prst="rect">
              <a:avLst/>
            </a:prstGeom>
          </p:spPr>
        </p:pic>
        <p:pic>
          <p:nvPicPr>
            <p:cNvPr id="48" name="Picture 2">
              <a:extLst>
                <a:ext uri="{FF2B5EF4-FFF2-40B4-BE49-F238E27FC236}">
                  <a16:creationId xmlns:a16="http://schemas.microsoft.com/office/drawing/2014/main" id="{207CE7D9-5271-6409-9917-CF4548B95E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371"/>
            <a:stretch/>
          </p:blipFill>
          <p:spPr bwMode="auto">
            <a:xfrm>
              <a:off x="2027685" y="13397565"/>
              <a:ext cx="4327120" cy="326843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5E3CB0F7-2F2A-4CD5-6B57-A4B318FFE63D}"/>
                </a:ext>
              </a:extLst>
            </p:cNvPr>
            <p:cNvSpPr/>
            <p:nvPr/>
          </p:nvSpPr>
          <p:spPr>
            <a:xfrm>
              <a:off x="3972994" y="13397565"/>
              <a:ext cx="645176" cy="326843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cxnSp>
          <p:nvCxnSpPr>
            <p:cNvPr id="51" name="Straight Arrow Connector 50">
              <a:extLst>
                <a:ext uri="{FF2B5EF4-FFF2-40B4-BE49-F238E27FC236}">
                  <a16:creationId xmlns:a16="http://schemas.microsoft.com/office/drawing/2014/main" id="{E8B60D40-31EB-2EAD-DE74-E72F6A5C9F7B}"/>
                </a:ext>
              </a:extLst>
            </p:cNvPr>
            <p:cNvCxnSpPr>
              <a:cxnSpLocks/>
            </p:cNvCxnSpPr>
            <p:nvPr/>
          </p:nvCxnSpPr>
          <p:spPr>
            <a:xfrm>
              <a:off x="6529381" y="15031782"/>
              <a:ext cx="868616" cy="0"/>
            </a:xfrm>
            <a:prstGeom prst="straightConnector1">
              <a:avLst/>
            </a:prstGeom>
            <a:noFill/>
            <a:ln w="57150" cap="flat" cmpd="sng" algn="ctr">
              <a:solidFill>
                <a:srgbClr val="76B900"/>
              </a:solidFill>
              <a:prstDash val="solid"/>
              <a:tailEnd type="triangle"/>
            </a:ln>
            <a:effectLst/>
          </p:spPr>
        </p:cxnSp>
        <p:cxnSp>
          <p:nvCxnSpPr>
            <p:cNvPr id="53" name="Straight Arrow Connector 52">
              <a:extLst>
                <a:ext uri="{FF2B5EF4-FFF2-40B4-BE49-F238E27FC236}">
                  <a16:creationId xmlns:a16="http://schemas.microsoft.com/office/drawing/2014/main" id="{2F0C17E8-137B-20B7-2453-EFC89C067B85}"/>
                </a:ext>
              </a:extLst>
            </p:cNvPr>
            <p:cNvCxnSpPr>
              <a:cxnSpLocks/>
            </p:cNvCxnSpPr>
            <p:nvPr/>
          </p:nvCxnSpPr>
          <p:spPr>
            <a:xfrm>
              <a:off x="9785898" y="15031782"/>
              <a:ext cx="868616" cy="0"/>
            </a:xfrm>
            <a:prstGeom prst="straightConnector1">
              <a:avLst/>
            </a:prstGeom>
            <a:noFill/>
            <a:ln w="57150" cap="flat" cmpd="sng" algn="ctr">
              <a:solidFill>
                <a:srgbClr val="76B900"/>
              </a:solidFill>
              <a:prstDash val="solid"/>
              <a:tailEnd type="triangle"/>
            </a:ln>
            <a:effectLst/>
          </p:spPr>
        </p:cxnSp>
        <p:pic>
          <p:nvPicPr>
            <p:cNvPr id="64" name="Picture 2">
              <a:extLst>
                <a:ext uri="{FF2B5EF4-FFF2-40B4-BE49-F238E27FC236}">
                  <a16:creationId xmlns:a16="http://schemas.microsoft.com/office/drawing/2014/main" id="{928C8072-4CD4-2644-1F3C-CD6B26DADC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394" r="47540"/>
            <a:stretch/>
          </p:blipFill>
          <p:spPr bwMode="auto">
            <a:xfrm>
              <a:off x="10990460" y="13376916"/>
              <a:ext cx="645176" cy="326843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grpSp>
      <p:pic>
        <p:nvPicPr>
          <p:cNvPr id="70" name="Picture 69">
            <a:extLst>
              <a:ext uri="{FF2B5EF4-FFF2-40B4-BE49-F238E27FC236}">
                <a16:creationId xmlns:a16="http://schemas.microsoft.com/office/drawing/2014/main" id="{27A9ECDF-BF03-0A4D-F47D-247FCA4F8B6D}"/>
              </a:ext>
            </a:extLst>
          </p:cNvPr>
          <p:cNvPicPr>
            <a:picLocks noChangeAspect="1"/>
          </p:cNvPicPr>
          <p:nvPr/>
        </p:nvPicPr>
        <p:blipFill>
          <a:blip r:embed="rId3"/>
          <a:stretch>
            <a:fillRect/>
          </a:stretch>
        </p:blipFill>
        <p:spPr>
          <a:xfrm>
            <a:off x="27107867" y="8235362"/>
            <a:ext cx="3075224" cy="4114205"/>
          </a:xfrm>
          <a:prstGeom prst="rect">
            <a:avLst/>
          </a:prstGeom>
        </p:spPr>
      </p:pic>
      <p:cxnSp>
        <p:nvCxnSpPr>
          <p:cNvPr id="72" name="Straight Arrow Connector 71">
            <a:extLst>
              <a:ext uri="{FF2B5EF4-FFF2-40B4-BE49-F238E27FC236}">
                <a16:creationId xmlns:a16="http://schemas.microsoft.com/office/drawing/2014/main" id="{254B6ED3-E709-8FA4-3FFD-413462D5B085}"/>
              </a:ext>
            </a:extLst>
          </p:cNvPr>
          <p:cNvCxnSpPr>
            <a:cxnSpLocks/>
          </p:cNvCxnSpPr>
          <p:nvPr/>
        </p:nvCxnSpPr>
        <p:spPr>
          <a:xfrm>
            <a:off x="30475620" y="10140952"/>
            <a:ext cx="868616" cy="0"/>
          </a:xfrm>
          <a:prstGeom prst="straightConnector1">
            <a:avLst/>
          </a:prstGeom>
          <a:noFill/>
          <a:ln w="57150" cap="flat" cmpd="sng" algn="ctr">
            <a:solidFill>
              <a:srgbClr val="76B900"/>
            </a:solidFill>
            <a:prstDash val="solid"/>
            <a:tailEnd type="triangle"/>
          </a:ln>
          <a:effectLst/>
        </p:spPr>
      </p:cxnSp>
      <p:pic>
        <p:nvPicPr>
          <p:cNvPr id="78" name="Picture 77" descr="Dog with brown and white fur">
            <a:extLst>
              <a:ext uri="{FF2B5EF4-FFF2-40B4-BE49-F238E27FC236}">
                <a16:creationId xmlns:a16="http://schemas.microsoft.com/office/drawing/2014/main" id="{05DE6FA4-020F-0138-8F87-0156BE6AA85D}"/>
              </a:ext>
            </a:extLst>
          </p:cNvPr>
          <p:cNvPicPr>
            <a:picLocks noChangeAspect="1"/>
          </p:cNvPicPr>
          <p:nvPr/>
        </p:nvPicPr>
        <p:blipFill rotWithShape="1">
          <a:blip r:embed="rId5">
            <a:extLst>
              <a:ext uri="{28A0092B-C50C-407E-A947-70E740481C1C}">
                <a14:useLocalDpi xmlns:a14="http://schemas.microsoft.com/office/drawing/2010/main" val="0"/>
              </a:ext>
            </a:extLst>
          </a:blip>
          <a:srcRect l="13539" t="27019" r="47967" b="29000"/>
          <a:stretch/>
        </p:blipFill>
        <p:spPr>
          <a:xfrm>
            <a:off x="23191517" y="12917491"/>
            <a:ext cx="1745096" cy="1424179"/>
          </a:xfrm>
          <a:prstGeom prst="rect">
            <a:avLst/>
          </a:prstGeom>
        </p:spPr>
      </p:pic>
      <p:pic>
        <p:nvPicPr>
          <p:cNvPr id="79" name="Picture 78" descr="Kitten staring at the camera">
            <a:extLst>
              <a:ext uri="{FF2B5EF4-FFF2-40B4-BE49-F238E27FC236}">
                <a16:creationId xmlns:a16="http://schemas.microsoft.com/office/drawing/2014/main" id="{CEEB7A30-BFE2-6620-592B-CCFA920D59CB}"/>
              </a:ext>
            </a:extLst>
          </p:cNvPr>
          <p:cNvPicPr>
            <a:picLocks noChangeAspect="1"/>
          </p:cNvPicPr>
          <p:nvPr/>
        </p:nvPicPr>
        <p:blipFill rotWithShape="1">
          <a:blip r:embed="rId6">
            <a:extLst>
              <a:ext uri="{28A0092B-C50C-407E-A947-70E740481C1C}">
                <a14:useLocalDpi xmlns:a14="http://schemas.microsoft.com/office/drawing/2010/main" val="0"/>
              </a:ext>
            </a:extLst>
          </a:blip>
          <a:srcRect r="52539" b="48903"/>
          <a:stretch/>
        </p:blipFill>
        <p:spPr>
          <a:xfrm>
            <a:off x="23094870" y="7546916"/>
            <a:ext cx="1782040" cy="1410367"/>
          </a:xfrm>
          <a:prstGeom prst="rect">
            <a:avLst/>
          </a:prstGeom>
        </p:spPr>
      </p:pic>
      <p:pic>
        <p:nvPicPr>
          <p:cNvPr id="90" name="Picture 89" descr="Kitten staring at the camera">
            <a:extLst>
              <a:ext uri="{FF2B5EF4-FFF2-40B4-BE49-F238E27FC236}">
                <a16:creationId xmlns:a16="http://schemas.microsoft.com/office/drawing/2014/main" id="{436A53E7-AEB8-95B8-9D8C-4349DF080475}"/>
              </a:ext>
            </a:extLst>
          </p:cNvPr>
          <p:cNvPicPr>
            <a:picLocks noChangeAspect="1"/>
          </p:cNvPicPr>
          <p:nvPr/>
        </p:nvPicPr>
        <p:blipFill rotWithShape="1">
          <a:blip r:embed="rId6">
            <a:extLst>
              <a:ext uri="{28A0092B-C50C-407E-A947-70E740481C1C}">
                <a14:useLocalDpi xmlns:a14="http://schemas.microsoft.com/office/drawing/2010/main" val="0"/>
              </a:ext>
            </a:extLst>
          </a:blip>
          <a:srcRect l="16203" t="63149" r="41274"/>
          <a:stretch/>
        </p:blipFill>
        <p:spPr>
          <a:xfrm>
            <a:off x="23131813" y="10420015"/>
            <a:ext cx="1745097" cy="1111719"/>
          </a:xfrm>
          <a:prstGeom prst="rect">
            <a:avLst/>
          </a:prstGeom>
        </p:spPr>
      </p:pic>
      <p:cxnSp>
        <p:nvCxnSpPr>
          <p:cNvPr id="93" name="Straight Arrow Connector 92">
            <a:extLst>
              <a:ext uri="{FF2B5EF4-FFF2-40B4-BE49-F238E27FC236}">
                <a16:creationId xmlns:a16="http://schemas.microsoft.com/office/drawing/2014/main" id="{E6D562C7-4EE3-FF3D-A63F-BF6314F4F6AB}"/>
              </a:ext>
            </a:extLst>
          </p:cNvPr>
          <p:cNvCxnSpPr>
            <a:cxnSpLocks/>
            <a:stCxn id="90" idx="3"/>
          </p:cNvCxnSpPr>
          <p:nvPr/>
        </p:nvCxnSpPr>
        <p:spPr>
          <a:xfrm flipV="1">
            <a:off x="24876910" y="10420015"/>
            <a:ext cx="2171254" cy="555860"/>
          </a:xfrm>
          <a:prstGeom prst="straightConnector1">
            <a:avLst/>
          </a:prstGeom>
          <a:noFill/>
          <a:ln w="57150" cap="flat" cmpd="sng" algn="ctr">
            <a:solidFill>
              <a:srgbClr val="76B900"/>
            </a:solidFill>
            <a:prstDash val="solid"/>
            <a:tailEnd type="triangle"/>
          </a:ln>
          <a:effectLst/>
        </p:spPr>
      </p:cxnSp>
      <p:cxnSp>
        <p:nvCxnSpPr>
          <p:cNvPr id="96" name="Straight Arrow Connector 95">
            <a:extLst>
              <a:ext uri="{FF2B5EF4-FFF2-40B4-BE49-F238E27FC236}">
                <a16:creationId xmlns:a16="http://schemas.microsoft.com/office/drawing/2014/main" id="{FE72E7DE-EA29-B030-CBB2-F447E46FD4CC}"/>
              </a:ext>
            </a:extLst>
          </p:cNvPr>
          <p:cNvCxnSpPr>
            <a:cxnSpLocks/>
            <a:stCxn id="78" idx="3"/>
          </p:cNvCxnSpPr>
          <p:nvPr/>
        </p:nvCxnSpPr>
        <p:spPr>
          <a:xfrm flipV="1">
            <a:off x="24936613" y="10975874"/>
            <a:ext cx="2171254" cy="2653707"/>
          </a:xfrm>
          <a:prstGeom prst="straightConnector1">
            <a:avLst/>
          </a:prstGeom>
          <a:noFill/>
          <a:ln w="57150" cap="flat" cmpd="sng" algn="ctr">
            <a:solidFill>
              <a:srgbClr val="76B900"/>
            </a:solidFill>
            <a:prstDash val="solid"/>
            <a:tailEnd type="triangle"/>
          </a:ln>
          <a:effectLst/>
        </p:spPr>
      </p:cxnSp>
      <p:sp>
        <p:nvSpPr>
          <p:cNvPr id="103" name="TextBox 102">
            <a:extLst>
              <a:ext uri="{FF2B5EF4-FFF2-40B4-BE49-F238E27FC236}">
                <a16:creationId xmlns:a16="http://schemas.microsoft.com/office/drawing/2014/main" id="{A30B7A4A-105C-C876-7391-F5821D7B1421}"/>
              </a:ext>
            </a:extLst>
          </p:cNvPr>
          <p:cNvSpPr txBox="1"/>
          <p:nvPr/>
        </p:nvSpPr>
        <p:spPr>
          <a:xfrm>
            <a:off x="31473876" y="9817786"/>
            <a:ext cx="4285158" cy="646331"/>
          </a:xfrm>
          <a:prstGeom prst="rect">
            <a:avLst/>
          </a:prstGeom>
          <a:noFill/>
          <a:ln w="6350" cap="flat" cmpd="sng" algn="ctr">
            <a:noFill/>
            <a:prstDash val="solid"/>
          </a:ln>
          <a:effectLst/>
        </p:spPr>
        <p:txBody>
          <a:bodyPr wrap="square">
            <a:spAutoFit/>
          </a:bodyPr>
          <a:lstStyle/>
          <a:p>
            <a:pPr marL="0" marR="0" lvl="0" indent="0" defTabSz="152385" eaLnBrk="1" fontAlgn="auto" latinLnBrk="0" hangingPunct="1">
              <a:lnSpc>
                <a:spcPct val="100000"/>
              </a:lnSpc>
              <a:spcBef>
                <a:spcPts val="0"/>
              </a:spcBef>
              <a:spcAft>
                <a:spcPts val="0"/>
              </a:spcAft>
              <a:buClrTx/>
              <a:buSzTx/>
              <a:buFontTx/>
              <a:buNone/>
              <a:tabLst/>
              <a:defRPr/>
            </a:pPr>
            <a:r>
              <a:rPr kumimoji="0" lang="fr-FR" sz="3600" b="0" i="0" u="none" strike="noStrike" kern="0" cap="none" spc="0" normalizeH="0" baseline="0" noProof="0" dirty="0">
                <a:ln>
                  <a:noFill/>
                </a:ln>
                <a:solidFill>
                  <a:srgbClr val="000000"/>
                </a:solidFill>
                <a:effectLst/>
                <a:uLnTx/>
                <a:uFillTx/>
                <a:latin typeface="Open Sans"/>
                <a:ea typeface="+mn-ea"/>
                <a:cs typeface="+mn-cs"/>
              </a:rPr>
              <a:t>Not </a:t>
            </a:r>
            <a:r>
              <a:rPr kumimoji="0" lang="fr-FR" sz="3600" b="0" i="0" u="none" strike="noStrike" kern="0" cap="none" spc="0" normalizeH="0" baseline="0" noProof="0" dirty="0" err="1">
                <a:ln>
                  <a:noFill/>
                </a:ln>
                <a:solidFill>
                  <a:srgbClr val="000000"/>
                </a:solidFill>
                <a:effectLst/>
                <a:uLnTx/>
                <a:uFillTx/>
                <a:latin typeface="Open Sans"/>
                <a:ea typeface="+mn-ea"/>
                <a:cs typeface="+mn-cs"/>
              </a:rPr>
              <a:t>same</a:t>
            </a:r>
            <a:r>
              <a:rPr kumimoji="0" lang="fr-FR" sz="3600" b="0" i="0" u="none" strike="noStrike" kern="0" cap="none" spc="0" normalizeH="0" baseline="0" noProof="0" dirty="0">
                <a:ln>
                  <a:noFill/>
                </a:ln>
                <a:solidFill>
                  <a:srgbClr val="000000"/>
                </a:solidFill>
                <a:effectLst/>
                <a:uLnTx/>
                <a:uFillTx/>
                <a:latin typeface="Open Sans"/>
                <a:ea typeface="+mn-ea"/>
                <a:cs typeface="+mn-cs"/>
              </a:rPr>
              <a:t> </a:t>
            </a:r>
            <a:r>
              <a:rPr kumimoji="0" lang="fr-FR" sz="3600" b="0" i="0" u="none" strike="noStrike" kern="0" cap="none" spc="0" normalizeH="0" baseline="0" noProof="0" dirty="0" err="1">
                <a:ln>
                  <a:noFill/>
                </a:ln>
                <a:solidFill>
                  <a:srgbClr val="000000"/>
                </a:solidFill>
                <a:effectLst/>
                <a:uLnTx/>
                <a:uFillTx/>
                <a:latin typeface="Open Sans"/>
                <a:ea typeface="+mn-ea"/>
                <a:cs typeface="+mn-cs"/>
              </a:rPr>
              <a:t>picture</a:t>
            </a:r>
            <a:endParaRPr kumimoji="0" lang="fr-FR" sz="3600" b="0" i="0" u="none" strike="noStrike" kern="0" cap="none" spc="0" normalizeH="0" baseline="0" noProof="0" dirty="0">
              <a:ln>
                <a:noFill/>
              </a:ln>
              <a:solidFill>
                <a:srgbClr val="000000"/>
              </a:solidFill>
              <a:effectLst/>
              <a:uLnTx/>
              <a:uFillTx/>
              <a:latin typeface="Open Sans"/>
              <a:ea typeface="+mn-ea"/>
              <a:cs typeface="+mn-cs"/>
            </a:endParaRPr>
          </a:p>
        </p:txBody>
      </p:sp>
      <p:sp>
        <p:nvSpPr>
          <p:cNvPr id="3" name="Rectangle 2">
            <a:extLst>
              <a:ext uri="{FF2B5EF4-FFF2-40B4-BE49-F238E27FC236}">
                <a16:creationId xmlns:a16="http://schemas.microsoft.com/office/drawing/2014/main" id="{59BD40D5-2921-FB03-1D45-3989310AB195}"/>
              </a:ext>
            </a:extLst>
          </p:cNvPr>
          <p:cNvSpPr/>
          <p:nvPr/>
        </p:nvSpPr>
        <p:spPr>
          <a:xfrm>
            <a:off x="5670317" y="4341886"/>
            <a:ext cx="7490932" cy="11489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1"/>
                </a:solidFill>
              </a:rPr>
              <a:t>Masking Loss</a:t>
            </a:r>
          </a:p>
        </p:txBody>
      </p:sp>
      <p:sp>
        <p:nvSpPr>
          <p:cNvPr id="5" name="Rectangle 4">
            <a:extLst>
              <a:ext uri="{FF2B5EF4-FFF2-40B4-BE49-F238E27FC236}">
                <a16:creationId xmlns:a16="http://schemas.microsoft.com/office/drawing/2014/main" id="{FC34167A-111C-C63F-D35A-8CF388D9BEAB}"/>
              </a:ext>
            </a:extLst>
          </p:cNvPr>
          <p:cNvSpPr/>
          <p:nvPr/>
        </p:nvSpPr>
        <p:spPr>
          <a:xfrm>
            <a:off x="24936613" y="4450881"/>
            <a:ext cx="7490932" cy="11489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1"/>
                </a:solidFill>
              </a:rPr>
              <a:t>Contrastive Loss</a:t>
            </a:r>
          </a:p>
        </p:txBody>
      </p:sp>
    </p:spTree>
    <p:extLst>
      <p:ext uri="{BB962C8B-B14F-4D97-AF65-F5344CB8AC3E}">
        <p14:creationId xmlns:p14="http://schemas.microsoft.com/office/powerpoint/2010/main" val="3933861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A255-1901-B56C-1E7C-CEB2FB13B839}"/>
              </a:ext>
            </a:extLst>
          </p:cNvPr>
          <p:cNvSpPr>
            <a:spLocks noGrp="1"/>
          </p:cNvSpPr>
          <p:nvPr>
            <p:ph type="title"/>
          </p:nvPr>
        </p:nvSpPr>
        <p:spPr/>
        <p:txBody>
          <a:bodyPr/>
          <a:lstStyle/>
          <a:p>
            <a:r>
              <a:rPr lang="en-GB" dirty="0"/>
              <a:t>Neural Language Models</a:t>
            </a:r>
          </a:p>
        </p:txBody>
      </p:sp>
      <p:sp>
        <p:nvSpPr>
          <p:cNvPr id="4" name="Text Placeholder 3">
            <a:extLst>
              <a:ext uri="{FF2B5EF4-FFF2-40B4-BE49-F238E27FC236}">
                <a16:creationId xmlns:a16="http://schemas.microsoft.com/office/drawing/2014/main" id="{79591D4D-2B75-87FA-AD92-4D8884CEFF2F}"/>
              </a:ext>
            </a:extLst>
          </p:cNvPr>
          <p:cNvSpPr>
            <a:spLocks noGrp="1"/>
          </p:cNvSpPr>
          <p:nvPr>
            <p:ph type="body" sz="quarter" idx="10"/>
          </p:nvPr>
        </p:nvSpPr>
        <p:spPr/>
        <p:txBody>
          <a:bodyPr/>
          <a:lstStyle/>
          <a:p>
            <a:r>
              <a:rPr lang="en-GB" dirty="0"/>
              <a:t>Language Model</a:t>
            </a:r>
          </a:p>
        </p:txBody>
      </p:sp>
      <p:sp>
        <p:nvSpPr>
          <p:cNvPr id="6" name="Rectangle 5">
            <a:extLst>
              <a:ext uri="{FF2B5EF4-FFF2-40B4-BE49-F238E27FC236}">
                <a16:creationId xmlns:a16="http://schemas.microsoft.com/office/drawing/2014/main" id="{89B626EF-9362-BD44-AB17-11C9D9D40F19}"/>
              </a:ext>
            </a:extLst>
          </p:cNvPr>
          <p:cNvSpPr/>
          <p:nvPr/>
        </p:nvSpPr>
        <p:spPr>
          <a:xfrm>
            <a:off x="12175968" y="7455144"/>
            <a:ext cx="4073912" cy="2661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Language Model</a:t>
            </a:r>
          </a:p>
        </p:txBody>
      </p:sp>
      <p:sp>
        <p:nvSpPr>
          <p:cNvPr id="7" name="Left Brace 6">
            <a:extLst>
              <a:ext uri="{FF2B5EF4-FFF2-40B4-BE49-F238E27FC236}">
                <a16:creationId xmlns:a16="http://schemas.microsoft.com/office/drawing/2014/main" id="{AFF5CB16-9D0C-0E00-06AE-8DBD5AC5E680}"/>
              </a:ext>
            </a:extLst>
          </p:cNvPr>
          <p:cNvSpPr/>
          <p:nvPr/>
        </p:nvSpPr>
        <p:spPr>
          <a:xfrm>
            <a:off x="16249881" y="6884564"/>
            <a:ext cx="1129990" cy="4563316"/>
          </a:xfrm>
          <a:prstGeom prst="leftBrace">
            <a:avLst>
              <a:gd name="adj1" fmla="val 8333"/>
              <a:gd name="adj2" fmla="val 43239"/>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00"/>
          </a:p>
        </p:txBody>
      </p:sp>
      <p:sp>
        <p:nvSpPr>
          <p:cNvPr id="8" name="TextBox 7">
            <a:extLst>
              <a:ext uri="{FF2B5EF4-FFF2-40B4-BE49-F238E27FC236}">
                <a16:creationId xmlns:a16="http://schemas.microsoft.com/office/drawing/2014/main" id="{24AF4E95-7F91-9AD6-BB22-76690619D720}"/>
              </a:ext>
            </a:extLst>
          </p:cNvPr>
          <p:cNvSpPr txBox="1"/>
          <p:nvPr/>
        </p:nvSpPr>
        <p:spPr>
          <a:xfrm>
            <a:off x="17205792" y="7042464"/>
            <a:ext cx="4836452" cy="45243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GB" sz="4000" i="1" dirty="0">
                <a:solidFill>
                  <a:schemeClr val="bg1"/>
                </a:solidFill>
                <a:latin typeface="Trebuchet MS" panose="020B0603020202020204" pitchFamily="34" charset="0"/>
              </a:rPr>
              <a:t>P(hi) =0.22</a:t>
            </a:r>
          </a:p>
          <a:p>
            <a:pPr>
              <a:lnSpc>
                <a:spcPct val="90000"/>
              </a:lnSpc>
            </a:pPr>
            <a:r>
              <a:rPr lang="en-GB" sz="4000" i="1" dirty="0">
                <a:solidFill>
                  <a:schemeClr val="bg1"/>
                </a:solidFill>
                <a:latin typeface="Trebuchet MS" panose="020B0603020202020204" pitchFamily="34" charset="0"/>
              </a:rPr>
              <a:t>P(my) = 0.02</a:t>
            </a:r>
          </a:p>
          <a:p>
            <a:pPr>
              <a:lnSpc>
                <a:spcPct val="90000"/>
              </a:lnSpc>
            </a:pPr>
            <a:r>
              <a:rPr lang="en-GB" sz="4000" i="1" dirty="0">
                <a:solidFill>
                  <a:schemeClr val="bg1"/>
                </a:solidFill>
                <a:latin typeface="Trebuchet MS" panose="020B0603020202020204" pitchFamily="34" charset="0"/>
              </a:rPr>
              <a:t>P(name/my) = 0.65</a:t>
            </a:r>
          </a:p>
          <a:p>
            <a:pPr>
              <a:lnSpc>
                <a:spcPct val="90000"/>
              </a:lnSpc>
            </a:pPr>
            <a:r>
              <a:rPr lang="en-GB" sz="4000" i="1" dirty="0">
                <a:solidFill>
                  <a:schemeClr val="bg1"/>
                </a:solidFill>
                <a:latin typeface="Trebuchet MS" panose="020B0603020202020204" pitchFamily="34" charset="0"/>
              </a:rPr>
              <a:t>P(is/my) =0.32</a:t>
            </a:r>
          </a:p>
          <a:p>
            <a:pPr>
              <a:lnSpc>
                <a:spcPct val="90000"/>
              </a:lnSpc>
            </a:pPr>
            <a:r>
              <a:rPr lang="en-GB" sz="4000" i="1" dirty="0">
                <a:solidFill>
                  <a:schemeClr val="bg1"/>
                </a:solidFill>
                <a:latin typeface="Trebuchet MS" panose="020B0603020202020204" pitchFamily="34" charset="0"/>
              </a:rPr>
              <a:t>P(dana) =0.05</a:t>
            </a:r>
          </a:p>
          <a:p>
            <a:pPr>
              <a:lnSpc>
                <a:spcPct val="90000"/>
              </a:lnSpc>
            </a:pPr>
            <a:r>
              <a:rPr lang="en-GB" sz="4000" i="1" dirty="0">
                <a:solidFill>
                  <a:schemeClr val="bg1"/>
                </a:solidFill>
                <a:latin typeface="Trebuchet MS" panose="020B0603020202020204" pitchFamily="34" charset="0"/>
              </a:rPr>
              <a:t>P(the) =0.001</a:t>
            </a:r>
          </a:p>
          <a:p>
            <a:pPr>
              <a:lnSpc>
                <a:spcPct val="90000"/>
              </a:lnSpc>
            </a:pPr>
            <a:r>
              <a:rPr lang="en-GB" sz="4000" i="1" dirty="0">
                <a:solidFill>
                  <a:schemeClr val="bg1"/>
                </a:solidFill>
                <a:latin typeface="Trebuchet MS" panose="020B0603020202020204" pitchFamily="34" charset="0"/>
              </a:rPr>
              <a:t>P(data) =0.08</a:t>
            </a:r>
          </a:p>
          <a:p>
            <a:pPr>
              <a:lnSpc>
                <a:spcPct val="90000"/>
              </a:lnSpc>
            </a:pPr>
            <a:r>
              <a:rPr lang="en-GB" sz="4000" i="1" dirty="0">
                <a:solidFill>
                  <a:schemeClr val="bg1"/>
                </a:solidFill>
                <a:latin typeface="Trebuchet MS" panose="020B0603020202020204" pitchFamily="34" charset="0"/>
              </a:rPr>
              <a:t>…</a:t>
            </a:r>
          </a:p>
        </p:txBody>
      </p:sp>
      <p:sp>
        <p:nvSpPr>
          <p:cNvPr id="11" name="TextBox 10">
            <a:extLst>
              <a:ext uri="{FF2B5EF4-FFF2-40B4-BE49-F238E27FC236}">
                <a16:creationId xmlns:a16="http://schemas.microsoft.com/office/drawing/2014/main" id="{2A382A53-2BF4-5F50-DBBA-599BCBB81226}"/>
              </a:ext>
            </a:extLst>
          </p:cNvPr>
          <p:cNvSpPr txBox="1"/>
          <p:nvPr/>
        </p:nvSpPr>
        <p:spPr>
          <a:xfrm>
            <a:off x="5241072" y="14713899"/>
            <a:ext cx="27721932" cy="325012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1828800" fontAlgn="base">
              <a:lnSpc>
                <a:spcPct val="90000"/>
              </a:lnSpc>
              <a:buClr>
                <a:srgbClr val="CDCDCD"/>
              </a:buClr>
              <a:buSzPct val="100000"/>
              <a:defRPr/>
            </a:pPr>
            <a:endParaRPr lang="en-GB" sz="3200" kern="0" dirty="0">
              <a:solidFill>
                <a:srgbClr val="000000"/>
              </a:solidFill>
              <a:latin typeface="Trebuchet MS" pitchFamily="34" charset="0"/>
            </a:endParaRPr>
          </a:p>
          <a:p>
            <a:pPr defTabSz="1828800" fontAlgn="base">
              <a:lnSpc>
                <a:spcPct val="90000"/>
              </a:lnSpc>
              <a:buClr>
                <a:srgbClr val="CDCDCD"/>
              </a:buClr>
              <a:buSzPct val="100000"/>
              <a:defRPr/>
            </a:pPr>
            <a:r>
              <a:rPr lang="en-GB" sz="4000" dirty="0">
                <a:solidFill>
                  <a:srgbClr val="111111"/>
                </a:solidFill>
                <a:latin typeface="Helvetica" panose="020B0604020202020204" pitchFamily="34" charset="0"/>
              </a:rPr>
              <a:t>Probability of a sentence is decomposed into conditional probabilities of each word given its previous context:</a:t>
            </a:r>
          </a:p>
          <a:p>
            <a:pPr defTabSz="1828800" fontAlgn="base">
              <a:lnSpc>
                <a:spcPct val="90000"/>
              </a:lnSpc>
              <a:buClr>
                <a:srgbClr val="CDCDCD"/>
              </a:buClr>
              <a:buSzPct val="100000"/>
              <a:defRPr/>
            </a:pPr>
            <a:endParaRPr lang="en-GB" sz="4000" dirty="0">
              <a:solidFill>
                <a:srgbClr val="111111"/>
              </a:solidFill>
              <a:latin typeface="Helvetica" panose="020B0604020202020204" pitchFamily="34" charset="0"/>
            </a:endParaRPr>
          </a:p>
          <a:p>
            <a:pPr defTabSz="1828800" fontAlgn="base">
              <a:lnSpc>
                <a:spcPct val="90000"/>
              </a:lnSpc>
              <a:buClr>
                <a:srgbClr val="CDCDCD"/>
              </a:buClr>
              <a:buSzPct val="100000"/>
              <a:defRPr/>
            </a:pPr>
            <a:r>
              <a:rPr lang="en-GB" sz="4000" i="1" dirty="0">
                <a:solidFill>
                  <a:schemeClr val="bg1"/>
                </a:solidFill>
                <a:latin typeface="Trebuchet MS" panose="020B0603020202020204" pitchFamily="34" charset="0"/>
              </a:rPr>
              <a:t>P(hi my name is dana) =  p(hi) * p(my/hi) * p(name/hi my) * p(is/hi my name) * p(dana/hi my name is) </a:t>
            </a:r>
          </a:p>
          <a:p>
            <a:pPr defTabSz="1828800" fontAlgn="base">
              <a:lnSpc>
                <a:spcPct val="90000"/>
              </a:lnSpc>
              <a:buClr>
                <a:srgbClr val="CDCDCD"/>
              </a:buClr>
              <a:buSzPct val="100000"/>
              <a:defRPr/>
            </a:pPr>
            <a:endParaRPr lang="en-GB" sz="4000" dirty="0">
              <a:solidFill>
                <a:srgbClr val="111111"/>
              </a:solidFill>
              <a:latin typeface="Helvetica" panose="020B0604020202020204" pitchFamily="34" charset="0"/>
            </a:endParaRPr>
          </a:p>
          <a:p>
            <a:pPr defTabSz="1828800" fontAlgn="base">
              <a:lnSpc>
                <a:spcPct val="90000"/>
              </a:lnSpc>
              <a:buClr>
                <a:srgbClr val="CDCDCD"/>
              </a:buClr>
              <a:buSzPct val="100000"/>
              <a:defRPr/>
            </a:pPr>
            <a:endParaRPr lang="en-GB" sz="3600" kern="0" dirty="0">
              <a:solidFill>
                <a:srgbClr val="000000"/>
              </a:solidFill>
              <a:latin typeface="Trebuchet MS" pitchFamily="34" charset="0"/>
            </a:endParaRPr>
          </a:p>
        </p:txBody>
      </p:sp>
      <p:sp>
        <p:nvSpPr>
          <p:cNvPr id="14" name="TextBox 13">
            <a:extLst>
              <a:ext uri="{FF2B5EF4-FFF2-40B4-BE49-F238E27FC236}">
                <a16:creationId xmlns:a16="http://schemas.microsoft.com/office/drawing/2014/main" id="{9065D5F2-4446-666F-1678-CE24B23B2106}"/>
              </a:ext>
            </a:extLst>
          </p:cNvPr>
          <p:cNvSpPr txBox="1"/>
          <p:nvPr/>
        </p:nvSpPr>
        <p:spPr>
          <a:xfrm>
            <a:off x="12734693" y="12299913"/>
            <a:ext cx="7850458" cy="75713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1828800" fontAlgn="base">
              <a:lnSpc>
                <a:spcPct val="90000"/>
              </a:lnSpc>
              <a:buClr>
                <a:srgbClr val="CDCDCD"/>
              </a:buClr>
              <a:buSzPct val="100000"/>
              <a:defRPr/>
            </a:pPr>
            <a:r>
              <a:rPr lang="en-GB" sz="4800" i="1" dirty="0">
                <a:solidFill>
                  <a:schemeClr val="bg1"/>
                </a:solidFill>
                <a:latin typeface="Trebuchet MS" panose="020B0603020202020204" pitchFamily="34" charset="0"/>
              </a:rPr>
              <a:t>P(hi my name is dana) ?</a:t>
            </a:r>
            <a:endParaRPr lang="en-GB" sz="4800" kern="0" dirty="0">
              <a:solidFill>
                <a:srgbClr val="000000"/>
              </a:solidFill>
              <a:latin typeface="Trebuchet MS" pitchFamily="34" charset="0"/>
            </a:endParaRPr>
          </a:p>
        </p:txBody>
      </p:sp>
    </p:spTree>
    <p:extLst>
      <p:ext uri="{BB962C8B-B14F-4D97-AF65-F5344CB8AC3E}">
        <p14:creationId xmlns:p14="http://schemas.microsoft.com/office/powerpoint/2010/main" val="1285436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86582" y="2978110"/>
            <a:ext cx="17448018" cy="1551193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r>
              <a:rPr lang="en-GB" sz="6000" dirty="0">
                <a:solidFill>
                  <a:schemeClr val="bg1"/>
                </a:solidFill>
              </a:rPr>
              <a:t> </a:t>
            </a:r>
            <a:endParaRPr lang="en-US" sz="6000" dirty="0"/>
          </a:p>
          <a:p>
            <a:r>
              <a:rPr lang="en-US" sz="7200" dirty="0">
                <a:solidFill>
                  <a:schemeClr val="tx2"/>
                </a:solidFill>
              </a:rPr>
              <a:t>Lecture</a:t>
            </a:r>
          </a:p>
          <a:p>
            <a:pPr marL="2665730" lvl="1" indent="-1143000">
              <a:buFont typeface="Arial" panose="020B0604020202020204" pitchFamily="34" charset="0"/>
              <a:buChar char="•"/>
            </a:pPr>
            <a:r>
              <a:rPr lang="en-US" sz="7200" dirty="0">
                <a:solidFill>
                  <a:schemeClr val="bg1"/>
                </a:solidFill>
              </a:rPr>
              <a:t>What is Conversational AI? Complexity of Deploying Conversational AI Applications</a:t>
            </a:r>
          </a:p>
          <a:p>
            <a:pPr marL="2665730" lvl="1" indent="-1143000">
              <a:buFont typeface="Arial" panose="020B0604020202020204" pitchFamily="34" charset="0"/>
              <a:buChar char="•"/>
            </a:pPr>
            <a:r>
              <a:rPr lang="en-US" sz="7200" dirty="0">
                <a:solidFill>
                  <a:schemeClr val="bg1"/>
                </a:solidFill>
              </a:rPr>
              <a:t>Deep Learning Fundamentals</a:t>
            </a:r>
          </a:p>
          <a:p>
            <a:pPr marL="2665730" lvl="1" indent="-1143000">
              <a:buFont typeface="Arial" panose="020B0604020202020204" pitchFamily="34" charset="0"/>
              <a:buChar char="•"/>
            </a:pPr>
            <a:r>
              <a:rPr lang="en-US" sz="7200" dirty="0">
                <a:solidFill>
                  <a:schemeClr val="tx2"/>
                </a:solidFill>
              </a:rPr>
              <a:t>Speech and Text Processing </a:t>
            </a:r>
          </a:p>
          <a:p>
            <a:pPr marL="2665730" lvl="1" indent="-1143000">
              <a:buFont typeface="Arial" panose="020B0604020202020204" pitchFamily="34" charset="0"/>
              <a:buChar char="•"/>
            </a:pPr>
            <a:r>
              <a:rPr lang="en-US" sz="7200" dirty="0">
                <a:solidFill>
                  <a:schemeClr val="bg1"/>
                </a:solidFill>
              </a:rPr>
              <a:t>Automatic Speech Recognition</a:t>
            </a:r>
          </a:p>
          <a:p>
            <a:pPr marL="2665730" lvl="1" indent="-1143000">
              <a:buFont typeface="Arial" panose="020B0604020202020204" pitchFamily="34" charset="0"/>
              <a:buChar char="•"/>
            </a:pPr>
            <a:r>
              <a:rPr lang="en-US" sz="7200" dirty="0">
                <a:solidFill>
                  <a:schemeClr val="bg1"/>
                </a:solidFill>
              </a:rPr>
              <a:t>ASR Tools: Riva, NGC, and NeMo</a:t>
            </a:r>
          </a:p>
          <a:p>
            <a:pPr marL="2665730" lvl="1" indent="-1143000">
              <a:buFont typeface="Arial" panose="020B0604020202020204" pitchFamily="34" charset="0"/>
              <a:buChar char="•"/>
            </a:pPr>
            <a:r>
              <a:rPr lang="en-US" sz="7200" dirty="0">
                <a:solidFill>
                  <a:schemeClr val="bg1"/>
                </a:solidFill>
              </a:rPr>
              <a:t>Lab Overview</a:t>
            </a:r>
            <a:endParaRPr lang="en-US" sz="7200" dirty="0"/>
          </a:p>
          <a:p>
            <a:pPr marL="1522730" lvl="1"/>
            <a:endParaRPr lang="en-US" sz="7200" dirty="0"/>
          </a:p>
          <a:p>
            <a:r>
              <a:rPr lang="en-US" sz="7200" dirty="0">
                <a:solidFill>
                  <a:schemeClr val="tx2"/>
                </a:solidFill>
              </a:rPr>
              <a:t>Lab</a:t>
            </a:r>
          </a:p>
          <a:p>
            <a:pPr marL="2665730" indent="-1143000">
              <a:buFont typeface="Arial" panose="020B0604020202020204" pitchFamily="34" charset="0"/>
              <a:buChar char="•"/>
            </a:pPr>
            <a:r>
              <a:rPr lang="en-US" sz="7200" dirty="0">
                <a:solidFill>
                  <a:schemeClr val="bg1"/>
                </a:solidFill>
              </a:rPr>
              <a:t>Investigate ASR Pipeline with NeMo and Riva</a:t>
            </a:r>
            <a:endParaRPr lang="en-US" sz="7200" dirty="0">
              <a:solidFill>
                <a:srgbClr val="FFFFFF"/>
              </a:solidFill>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1</a:t>
            </a:r>
          </a:p>
        </p:txBody>
      </p:sp>
      <p:sp>
        <p:nvSpPr>
          <p:cNvPr id="7" name="TextBox 6">
            <a:extLst>
              <a:ext uri="{FF2B5EF4-FFF2-40B4-BE49-F238E27FC236}">
                <a16:creationId xmlns:a16="http://schemas.microsoft.com/office/drawing/2014/main" id="{390C47F7-C8AC-B83A-7BAB-4C2DAC5F473B}"/>
              </a:ext>
            </a:extLst>
          </p:cNvPr>
          <p:cNvSpPr txBox="1"/>
          <p:nvPr/>
        </p:nvSpPr>
        <p:spPr>
          <a:xfrm>
            <a:off x="18288000" y="7202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ASR (Part 1)</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
        <p:nvSpPr>
          <p:cNvPr id="9" name="Rectangle: Rounded Corners 8">
            <a:extLst>
              <a:ext uri="{FF2B5EF4-FFF2-40B4-BE49-F238E27FC236}">
                <a16:creationId xmlns:a16="http://schemas.microsoft.com/office/drawing/2014/main" id="{8E4F0C2B-6F43-2965-63A8-175EE089A55D}"/>
              </a:ext>
            </a:extLst>
          </p:cNvPr>
          <p:cNvSpPr/>
          <p:nvPr/>
        </p:nvSpPr>
        <p:spPr>
          <a:xfrm>
            <a:off x="19355327" y="9391735"/>
            <a:ext cx="15813513" cy="1306285"/>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29631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GB" dirty="0"/>
              <a:t>Audio Data</a:t>
            </a:r>
            <a:endParaRPr lang="en-US" dirty="0"/>
          </a:p>
        </p:txBody>
      </p:sp>
      <p:sp>
        <p:nvSpPr>
          <p:cNvPr id="4" name="Text Placeholder 3">
            <a:extLst>
              <a:ext uri="{FF2B5EF4-FFF2-40B4-BE49-F238E27FC236}">
                <a16:creationId xmlns:a16="http://schemas.microsoft.com/office/drawing/2014/main" id="{10C927DD-536E-4AAB-AEB6-619277D818BD}"/>
              </a:ext>
            </a:extLst>
          </p:cNvPr>
          <p:cNvSpPr>
            <a:spLocks noGrp="1"/>
          </p:cNvSpPr>
          <p:nvPr>
            <p:ph type="body" sz="quarter" idx="10"/>
          </p:nvPr>
        </p:nvSpPr>
        <p:spPr/>
        <p:txBody>
          <a:bodyPr/>
          <a:lstStyle/>
          <a:p>
            <a:r>
              <a:rPr lang="en-US" dirty="0"/>
              <a:t>Features Representation</a:t>
            </a:r>
          </a:p>
        </p:txBody>
      </p:sp>
      <p:sp>
        <p:nvSpPr>
          <p:cNvPr id="9" name="Rectangle 8">
            <a:extLst>
              <a:ext uri="{FF2B5EF4-FFF2-40B4-BE49-F238E27FC236}">
                <a16:creationId xmlns:a16="http://schemas.microsoft.com/office/drawing/2014/main" id="{D788EC22-21D9-0676-B3D7-E02E0771E049}"/>
              </a:ext>
            </a:extLst>
          </p:cNvPr>
          <p:cNvSpPr/>
          <p:nvPr/>
        </p:nvSpPr>
        <p:spPr>
          <a:xfrm>
            <a:off x="6821754" y="8790422"/>
            <a:ext cx="4519748" cy="23529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Windowing 20-25ms, stride 10ms</a:t>
            </a:r>
          </a:p>
        </p:txBody>
      </p:sp>
      <p:sp>
        <p:nvSpPr>
          <p:cNvPr id="11" name="Rectangle 10">
            <a:extLst>
              <a:ext uri="{FF2B5EF4-FFF2-40B4-BE49-F238E27FC236}">
                <a16:creationId xmlns:a16="http://schemas.microsoft.com/office/drawing/2014/main" id="{BAC75BFC-2CEB-5C82-3D3A-9F02C203B482}"/>
              </a:ext>
            </a:extLst>
          </p:cNvPr>
          <p:cNvSpPr/>
          <p:nvPr/>
        </p:nvSpPr>
        <p:spPr>
          <a:xfrm>
            <a:off x="15721220" y="8780934"/>
            <a:ext cx="5378736" cy="23719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Discrete Fourier Transform</a:t>
            </a:r>
          </a:p>
        </p:txBody>
      </p:sp>
      <p:sp>
        <p:nvSpPr>
          <p:cNvPr id="13" name="Rectangle 12">
            <a:extLst>
              <a:ext uri="{FF2B5EF4-FFF2-40B4-BE49-F238E27FC236}">
                <a16:creationId xmlns:a16="http://schemas.microsoft.com/office/drawing/2014/main" id="{ACB23E1B-1611-22C1-6F36-36C4C702446A}"/>
              </a:ext>
            </a:extLst>
          </p:cNvPr>
          <p:cNvSpPr/>
          <p:nvPr/>
        </p:nvSpPr>
        <p:spPr>
          <a:xfrm>
            <a:off x="27434995" y="13043114"/>
            <a:ext cx="3607306" cy="14968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Log Filter Bank</a:t>
            </a:r>
          </a:p>
        </p:txBody>
      </p:sp>
      <p:sp>
        <p:nvSpPr>
          <p:cNvPr id="16" name="Rectangle 15">
            <a:extLst>
              <a:ext uri="{FF2B5EF4-FFF2-40B4-BE49-F238E27FC236}">
                <a16:creationId xmlns:a16="http://schemas.microsoft.com/office/drawing/2014/main" id="{FD87F802-E847-6EFD-D736-01374CA17E26}"/>
              </a:ext>
            </a:extLst>
          </p:cNvPr>
          <p:cNvSpPr/>
          <p:nvPr/>
        </p:nvSpPr>
        <p:spPr>
          <a:xfrm>
            <a:off x="16326593" y="16311296"/>
            <a:ext cx="3378618" cy="23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Discrete Cosine Transform</a:t>
            </a:r>
          </a:p>
        </p:txBody>
      </p:sp>
      <p:cxnSp>
        <p:nvCxnSpPr>
          <p:cNvPr id="18" name="Straight Arrow Connector 17">
            <a:extLst>
              <a:ext uri="{FF2B5EF4-FFF2-40B4-BE49-F238E27FC236}">
                <a16:creationId xmlns:a16="http://schemas.microsoft.com/office/drawing/2014/main" id="{665CED91-AC7C-7AC2-51DC-756D73973E16}"/>
              </a:ext>
            </a:extLst>
          </p:cNvPr>
          <p:cNvCxnSpPr>
            <a:cxnSpLocks/>
            <a:stCxn id="1026" idx="3"/>
            <a:endCxn id="9" idx="1"/>
          </p:cNvCxnSpPr>
          <p:nvPr/>
        </p:nvCxnSpPr>
        <p:spPr>
          <a:xfrm flipV="1">
            <a:off x="5504261" y="9966909"/>
            <a:ext cx="1317494" cy="1907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E4B909-32AF-4BF5-10C4-EB176A904CD1}"/>
              </a:ext>
            </a:extLst>
          </p:cNvPr>
          <p:cNvCxnSpPr>
            <a:cxnSpLocks/>
            <a:stCxn id="1031" idx="3"/>
            <a:endCxn id="11" idx="1"/>
          </p:cNvCxnSpPr>
          <p:nvPr/>
        </p:nvCxnSpPr>
        <p:spPr>
          <a:xfrm flipV="1">
            <a:off x="14496587" y="9966909"/>
            <a:ext cx="1224634" cy="1597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6B78EFC-4789-C3F2-C63C-C3DAA3DD848F}"/>
              </a:ext>
            </a:extLst>
          </p:cNvPr>
          <p:cNvCxnSpPr>
            <a:cxnSpLocks/>
            <a:stCxn id="11" idx="3"/>
            <a:endCxn id="1038" idx="1"/>
          </p:cNvCxnSpPr>
          <p:nvPr/>
        </p:nvCxnSpPr>
        <p:spPr>
          <a:xfrm flipV="1">
            <a:off x="21099957" y="9959300"/>
            <a:ext cx="2462518" cy="760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D072792-6577-01C6-42F4-2E8EB35E18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371"/>
          <a:stretch/>
        </p:blipFill>
        <p:spPr bwMode="auto">
          <a:xfrm>
            <a:off x="1177140" y="8351761"/>
            <a:ext cx="4327120" cy="326843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14698B6-32BF-E8CA-EAD0-6FFAA2F88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2474" y="8143348"/>
            <a:ext cx="11352356" cy="363190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EEB38C0-CAA4-9822-CA2A-04CD45A525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62475" y="15665345"/>
            <a:ext cx="11352346" cy="363190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17AF0CD6-B0EB-D2A2-E4B8-169E27A546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9155" y="15712594"/>
            <a:ext cx="11352346" cy="353740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31" name="Picture 1030">
            <a:extLst>
              <a:ext uri="{FF2B5EF4-FFF2-40B4-BE49-F238E27FC236}">
                <a16:creationId xmlns:a16="http://schemas.microsoft.com/office/drawing/2014/main" id="{1329F6D5-79D1-5D6F-DBBE-06AA16E906ED}"/>
              </a:ext>
            </a:extLst>
          </p:cNvPr>
          <p:cNvPicPr>
            <a:picLocks noChangeAspect="1"/>
          </p:cNvPicPr>
          <p:nvPr/>
        </p:nvPicPr>
        <p:blipFill>
          <a:blip r:embed="rId7"/>
          <a:stretch>
            <a:fillRect/>
          </a:stretch>
        </p:blipFill>
        <p:spPr>
          <a:xfrm>
            <a:off x="12658997" y="8737330"/>
            <a:ext cx="1837590" cy="2491104"/>
          </a:xfrm>
          <a:prstGeom prst="rect">
            <a:avLst/>
          </a:prstGeom>
        </p:spPr>
      </p:pic>
      <p:cxnSp>
        <p:nvCxnSpPr>
          <p:cNvPr id="1053" name="Straight Arrow Connector 1052">
            <a:extLst>
              <a:ext uri="{FF2B5EF4-FFF2-40B4-BE49-F238E27FC236}">
                <a16:creationId xmlns:a16="http://schemas.microsoft.com/office/drawing/2014/main" id="{40A4EEB8-2C4B-0E4C-E2D9-82F9D1DA6F06}"/>
              </a:ext>
            </a:extLst>
          </p:cNvPr>
          <p:cNvCxnSpPr>
            <a:cxnSpLocks/>
            <a:stCxn id="1038" idx="2"/>
            <a:endCxn id="13" idx="0"/>
          </p:cNvCxnSpPr>
          <p:nvPr/>
        </p:nvCxnSpPr>
        <p:spPr>
          <a:xfrm flipH="1">
            <a:off x="29238648" y="11775253"/>
            <a:ext cx="4" cy="126786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9" name="Straight Arrow Connector 1058">
            <a:extLst>
              <a:ext uri="{FF2B5EF4-FFF2-40B4-BE49-F238E27FC236}">
                <a16:creationId xmlns:a16="http://schemas.microsoft.com/office/drawing/2014/main" id="{F033D103-2FD3-34FB-479F-B2BBAFC89DF1}"/>
              </a:ext>
            </a:extLst>
          </p:cNvPr>
          <p:cNvCxnSpPr>
            <a:cxnSpLocks/>
            <a:stCxn id="13" idx="2"/>
            <a:endCxn id="1040" idx="0"/>
          </p:cNvCxnSpPr>
          <p:nvPr/>
        </p:nvCxnSpPr>
        <p:spPr>
          <a:xfrm>
            <a:off x="29238648" y="14539935"/>
            <a:ext cx="0" cy="112541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62" name="Straight Arrow Connector 1061">
            <a:extLst>
              <a:ext uri="{FF2B5EF4-FFF2-40B4-BE49-F238E27FC236}">
                <a16:creationId xmlns:a16="http://schemas.microsoft.com/office/drawing/2014/main" id="{19A87014-B3ED-0281-1779-FE63AE6CBC90}"/>
              </a:ext>
            </a:extLst>
          </p:cNvPr>
          <p:cNvCxnSpPr>
            <a:cxnSpLocks/>
            <a:stCxn id="1040" idx="1"/>
            <a:endCxn id="16" idx="3"/>
          </p:cNvCxnSpPr>
          <p:nvPr/>
        </p:nvCxnSpPr>
        <p:spPr>
          <a:xfrm flipH="1">
            <a:off x="19705210" y="17481296"/>
            <a:ext cx="3857264"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Straight Arrow Connector 1064">
            <a:extLst>
              <a:ext uri="{FF2B5EF4-FFF2-40B4-BE49-F238E27FC236}">
                <a16:creationId xmlns:a16="http://schemas.microsoft.com/office/drawing/2014/main" id="{A1EA937E-6C42-FD26-4892-EC75BB55F912}"/>
              </a:ext>
            </a:extLst>
          </p:cNvPr>
          <p:cNvCxnSpPr>
            <a:cxnSpLocks/>
            <a:stCxn id="16" idx="1"/>
            <a:endCxn id="1044" idx="3"/>
          </p:cNvCxnSpPr>
          <p:nvPr/>
        </p:nvCxnSpPr>
        <p:spPr>
          <a:xfrm flipH="1">
            <a:off x="13821500" y="17481296"/>
            <a:ext cx="2505092"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78" name="Rectangle 1077">
            <a:extLst>
              <a:ext uri="{FF2B5EF4-FFF2-40B4-BE49-F238E27FC236}">
                <a16:creationId xmlns:a16="http://schemas.microsoft.com/office/drawing/2014/main" id="{1D7A3A1B-2313-BE54-9BCA-D2A77901DCA8}"/>
              </a:ext>
            </a:extLst>
          </p:cNvPr>
          <p:cNvSpPr/>
          <p:nvPr/>
        </p:nvSpPr>
        <p:spPr>
          <a:xfrm>
            <a:off x="26658013" y="5347515"/>
            <a:ext cx="5161278" cy="2102146"/>
          </a:xfrm>
          <a:prstGeom prst="rect">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Inverse Discrete Fourier Transform</a:t>
            </a:r>
          </a:p>
        </p:txBody>
      </p:sp>
      <p:cxnSp>
        <p:nvCxnSpPr>
          <p:cNvPr id="1080" name="Straight Arrow Connector 1079">
            <a:extLst>
              <a:ext uri="{FF2B5EF4-FFF2-40B4-BE49-F238E27FC236}">
                <a16:creationId xmlns:a16="http://schemas.microsoft.com/office/drawing/2014/main" id="{7D5073C6-06FB-8A51-C103-6A4FFB045E8E}"/>
              </a:ext>
            </a:extLst>
          </p:cNvPr>
          <p:cNvCxnSpPr>
            <a:cxnSpLocks/>
            <a:stCxn id="1038" idx="0"/>
            <a:endCxn id="1078" idx="2"/>
          </p:cNvCxnSpPr>
          <p:nvPr/>
        </p:nvCxnSpPr>
        <p:spPr>
          <a:xfrm flipV="1">
            <a:off x="29238652" y="7449660"/>
            <a:ext cx="0" cy="693688"/>
          </a:xfrm>
          <a:prstGeom prst="straightConnector1">
            <a:avLst/>
          </a:prstGeom>
          <a:ln w="762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85" name="Picture 24">
            <a:extLst>
              <a:ext uri="{FF2B5EF4-FFF2-40B4-BE49-F238E27FC236}">
                <a16:creationId xmlns:a16="http://schemas.microsoft.com/office/drawing/2014/main" id="{788F2908-C441-7A33-05B3-EEF0906C7A2E}"/>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25600931" y="555774"/>
            <a:ext cx="7275442" cy="3962620"/>
          </a:xfrm>
          <a:prstGeom prst="rect">
            <a:avLst/>
          </a:prstGeom>
          <a:noFill/>
          <a:extLst>
            <a:ext uri="{909E8E84-426E-40DD-AFC4-6F175D3DCCD1}">
              <a14:hiddenFill xmlns:a14="http://schemas.microsoft.com/office/drawing/2010/main">
                <a:solidFill>
                  <a:srgbClr val="FFFFFF"/>
                </a:solidFill>
              </a14:hiddenFill>
            </a:ext>
          </a:extLst>
        </p:spPr>
      </p:pic>
      <p:cxnSp>
        <p:nvCxnSpPr>
          <p:cNvPr id="1097" name="Straight Arrow Connector 1096">
            <a:extLst>
              <a:ext uri="{FF2B5EF4-FFF2-40B4-BE49-F238E27FC236}">
                <a16:creationId xmlns:a16="http://schemas.microsoft.com/office/drawing/2014/main" id="{26A5620F-54A6-1666-0FEE-F33E337BBEF9}"/>
              </a:ext>
            </a:extLst>
          </p:cNvPr>
          <p:cNvCxnSpPr>
            <a:cxnSpLocks/>
            <a:stCxn id="1078" idx="0"/>
            <a:endCxn id="1085" idx="2"/>
          </p:cNvCxnSpPr>
          <p:nvPr/>
        </p:nvCxnSpPr>
        <p:spPr>
          <a:xfrm flipV="1">
            <a:off x="29238652" y="4518394"/>
            <a:ext cx="0" cy="829120"/>
          </a:xfrm>
          <a:prstGeom prst="straightConnector1">
            <a:avLst/>
          </a:prstGeom>
          <a:ln w="762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0708163-CFD0-A460-3E3B-813223658DCA}"/>
              </a:ext>
            </a:extLst>
          </p:cNvPr>
          <p:cNvCxnSpPr>
            <a:cxnSpLocks/>
            <a:stCxn id="9" idx="3"/>
            <a:endCxn id="1031" idx="1"/>
          </p:cNvCxnSpPr>
          <p:nvPr/>
        </p:nvCxnSpPr>
        <p:spPr>
          <a:xfrm>
            <a:off x="11341503" y="9966909"/>
            <a:ext cx="1317494" cy="1597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689059"/>
      </p:ext>
    </p:extLst>
  </p:cSld>
  <p:clrMapOvr>
    <a:masterClrMapping/>
  </p:clrMapOvr>
  <mc:AlternateContent xmlns:mc="http://schemas.openxmlformats.org/markup-compatibility/2006" xmlns:p14="http://schemas.microsoft.com/office/powerpoint/2010/main">
    <mc:Choice Requires="p14">
      <p:transition spd="med" p14:dur="700" advTm="9367">
        <p:fade/>
      </p:transition>
    </mc:Choice>
    <mc:Fallback xmlns="">
      <p:transition spd="med" advTm="9367">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GB" dirty="0"/>
              <a:t>Text Data</a:t>
            </a:r>
            <a:endParaRPr lang="en-US" dirty="0"/>
          </a:p>
        </p:txBody>
      </p:sp>
      <p:sp>
        <p:nvSpPr>
          <p:cNvPr id="4" name="Text Placeholder 3">
            <a:extLst>
              <a:ext uri="{FF2B5EF4-FFF2-40B4-BE49-F238E27FC236}">
                <a16:creationId xmlns:a16="http://schemas.microsoft.com/office/drawing/2014/main" id="{10C927DD-536E-4AAB-AEB6-619277D818BD}"/>
              </a:ext>
            </a:extLst>
          </p:cNvPr>
          <p:cNvSpPr>
            <a:spLocks noGrp="1"/>
          </p:cNvSpPr>
          <p:nvPr>
            <p:ph type="body" sz="quarter" idx="10"/>
          </p:nvPr>
        </p:nvSpPr>
        <p:spPr/>
        <p:txBody>
          <a:bodyPr/>
          <a:lstStyle/>
          <a:p>
            <a:r>
              <a:rPr lang="en-GB" dirty="0"/>
              <a:t>char/graphemes/words </a:t>
            </a:r>
            <a:r>
              <a:rPr lang="en-GB" dirty="0">
                <a:sym typeface="Wingdings" panose="05000000000000000000" pitchFamily="2" charset="2"/>
              </a:rPr>
              <a:t></a:t>
            </a:r>
            <a:r>
              <a:rPr lang="en-GB" dirty="0"/>
              <a:t> phonemes/tokens </a:t>
            </a:r>
            <a:endParaRPr lang="en-US" dirty="0"/>
          </a:p>
        </p:txBody>
      </p:sp>
      <p:graphicFrame>
        <p:nvGraphicFramePr>
          <p:cNvPr id="13" name="Table 13">
            <a:extLst>
              <a:ext uri="{FF2B5EF4-FFF2-40B4-BE49-F238E27FC236}">
                <a16:creationId xmlns:a16="http://schemas.microsoft.com/office/drawing/2014/main" id="{5EC0C5DE-6264-4BA1-3940-C04A7343E0F9}"/>
              </a:ext>
            </a:extLst>
          </p:cNvPr>
          <p:cNvGraphicFramePr>
            <a:graphicFrameLocks noGrp="1"/>
          </p:cNvGraphicFramePr>
          <p:nvPr>
            <p:extLst>
              <p:ext uri="{D42A27DB-BD31-4B8C-83A1-F6EECF244321}">
                <p14:modId xmlns:p14="http://schemas.microsoft.com/office/powerpoint/2010/main" val="4267070992"/>
              </p:ext>
            </p:extLst>
          </p:nvPr>
        </p:nvGraphicFramePr>
        <p:xfrm>
          <a:off x="10222074" y="3895344"/>
          <a:ext cx="16131852" cy="3601494"/>
        </p:xfrm>
        <a:graphic>
          <a:graphicData uri="http://schemas.openxmlformats.org/drawingml/2006/table">
            <a:tbl>
              <a:tblPr firstRow="1" bandRow="1">
                <a:tableStyleId>{5C22544A-7EE6-4342-B048-85BDC9FD1C3A}</a:tableStyleId>
              </a:tblPr>
              <a:tblGrid>
                <a:gridCol w="5182128">
                  <a:extLst>
                    <a:ext uri="{9D8B030D-6E8A-4147-A177-3AD203B41FA5}">
                      <a16:colId xmlns:a16="http://schemas.microsoft.com/office/drawing/2014/main" val="2910632802"/>
                    </a:ext>
                  </a:extLst>
                </a:gridCol>
                <a:gridCol w="5463322">
                  <a:extLst>
                    <a:ext uri="{9D8B030D-6E8A-4147-A177-3AD203B41FA5}">
                      <a16:colId xmlns:a16="http://schemas.microsoft.com/office/drawing/2014/main" val="3173335318"/>
                    </a:ext>
                  </a:extLst>
                </a:gridCol>
                <a:gridCol w="5486402">
                  <a:extLst>
                    <a:ext uri="{9D8B030D-6E8A-4147-A177-3AD203B41FA5}">
                      <a16:colId xmlns:a16="http://schemas.microsoft.com/office/drawing/2014/main" val="755180062"/>
                    </a:ext>
                  </a:extLst>
                </a:gridCol>
              </a:tblGrid>
              <a:tr h="853670">
                <a:tc>
                  <a:txBody>
                    <a:bodyPr/>
                    <a:lstStyle/>
                    <a:p>
                      <a:pPr algn="ctr"/>
                      <a:r>
                        <a:rPr lang="en-GB" sz="4000" kern="1200" dirty="0">
                          <a:solidFill>
                            <a:schemeClr val="tx1"/>
                          </a:solidFill>
                          <a:latin typeface="+mn-lt"/>
                          <a:ea typeface="+mn-ea"/>
                          <a:cs typeface="+mn-cs"/>
                        </a:rPr>
                        <a:t>Text</a:t>
                      </a:r>
                    </a:p>
                  </a:txBody>
                  <a:tcPr marL="182880" marR="182880" marT="91440" marB="91440">
                    <a:solidFill>
                      <a:schemeClr val="tx2"/>
                    </a:solidFill>
                  </a:tcPr>
                </a:tc>
                <a:tc>
                  <a:txBody>
                    <a:bodyPr/>
                    <a:lstStyle/>
                    <a:p>
                      <a:pPr algn="ctr"/>
                      <a:r>
                        <a:rPr lang="en-GB" sz="4000" kern="1200" dirty="0">
                          <a:solidFill>
                            <a:schemeClr val="tx1"/>
                          </a:solidFill>
                          <a:latin typeface="+mn-lt"/>
                          <a:ea typeface="+mn-ea"/>
                          <a:cs typeface="+mn-cs"/>
                        </a:rPr>
                        <a:t>Definition</a:t>
                      </a:r>
                    </a:p>
                  </a:txBody>
                  <a:tcPr marL="182880" marR="182880" marT="91440" marB="91440">
                    <a:solidFill>
                      <a:schemeClr val="tx2"/>
                    </a:solidFill>
                  </a:tcPr>
                </a:tc>
                <a:tc>
                  <a:txBody>
                    <a:bodyPr/>
                    <a:lstStyle/>
                    <a:p>
                      <a:pPr algn="ctr"/>
                      <a:r>
                        <a:rPr lang="en-GB" sz="4000" kern="1200" dirty="0">
                          <a:solidFill>
                            <a:schemeClr val="tx1"/>
                          </a:solidFill>
                          <a:latin typeface="+mn-lt"/>
                          <a:ea typeface="+mn-ea"/>
                          <a:cs typeface="+mn-cs"/>
                        </a:rPr>
                        <a:t>Examples</a:t>
                      </a:r>
                    </a:p>
                  </a:txBody>
                  <a:tcPr marL="182880" marR="182880" marT="91440" marB="91440">
                    <a:solidFill>
                      <a:schemeClr val="tx2"/>
                    </a:solidFill>
                  </a:tcPr>
                </a:tc>
                <a:extLst>
                  <a:ext uri="{0D108BD9-81ED-4DB2-BD59-A6C34878D82A}">
                    <a16:rowId xmlns:a16="http://schemas.microsoft.com/office/drawing/2014/main" val="2998016183"/>
                  </a:ext>
                </a:extLst>
              </a:tr>
              <a:tr h="736144">
                <a:tc>
                  <a:txBody>
                    <a:bodyPr/>
                    <a:lstStyle/>
                    <a:p>
                      <a:pPr algn="ctr"/>
                      <a:r>
                        <a:rPr lang="en-GB" sz="3600" dirty="0">
                          <a:solidFill>
                            <a:schemeClr val="bg1"/>
                          </a:solidFill>
                        </a:rPr>
                        <a:t>Char</a:t>
                      </a:r>
                    </a:p>
                  </a:txBody>
                  <a:tcPr marL="182880" marR="182880" marT="91440" marB="91440">
                    <a:solidFill>
                      <a:schemeClr val="tx1">
                        <a:lumMod val="95000"/>
                      </a:schemeClr>
                    </a:solidFill>
                  </a:tcPr>
                </a:tc>
                <a:tc>
                  <a:txBody>
                    <a:bodyPr/>
                    <a:lstStyle/>
                    <a:p>
                      <a:pPr algn="ctr"/>
                      <a:r>
                        <a:rPr lang="en-GB" sz="3600" dirty="0">
                          <a:solidFill>
                            <a:schemeClr val="bg1"/>
                          </a:solidFill>
                        </a:rPr>
                        <a:t>Alphabet Characters</a:t>
                      </a:r>
                    </a:p>
                  </a:txBody>
                  <a:tcPr marL="182880" marR="182880" marT="91440" marB="91440">
                    <a:solidFill>
                      <a:schemeClr val="tx1">
                        <a:lumMod val="95000"/>
                      </a:schemeClr>
                    </a:solidFill>
                  </a:tcPr>
                </a:tc>
                <a:tc>
                  <a:txBody>
                    <a:bodyPr/>
                    <a:lstStyle/>
                    <a:p>
                      <a:pPr algn="ctr"/>
                      <a:r>
                        <a:rPr lang="en-GB" sz="3600" dirty="0">
                          <a:solidFill>
                            <a:schemeClr val="bg1"/>
                          </a:solidFill>
                        </a:rPr>
                        <a:t>a, b, c, d, …n,…</a:t>
                      </a:r>
                    </a:p>
                  </a:txBody>
                  <a:tcPr marL="182880" marR="182880" marT="91440" marB="91440">
                    <a:solidFill>
                      <a:schemeClr val="tx1">
                        <a:lumMod val="95000"/>
                      </a:schemeClr>
                    </a:solidFill>
                  </a:tcPr>
                </a:tc>
                <a:extLst>
                  <a:ext uri="{0D108BD9-81ED-4DB2-BD59-A6C34878D82A}">
                    <a16:rowId xmlns:a16="http://schemas.microsoft.com/office/drawing/2014/main" val="3876167012"/>
                  </a:ext>
                </a:extLst>
              </a:tr>
              <a:tr h="1280160">
                <a:tc>
                  <a:txBody>
                    <a:bodyPr/>
                    <a:lstStyle/>
                    <a:p>
                      <a:pPr algn="ctr"/>
                      <a:r>
                        <a:rPr lang="en-GB" sz="3600" dirty="0">
                          <a:solidFill>
                            <a:schemeClr val="bg1"/>
                          </a:solidFill>
                        </a:rPr>
                        <a:t>Graphemes</a:t>
                      </a:r>
                    </a:p>
                  </a:txBody>
                  <a:tcPr marL="182880" marR="182880" marT="91440" marB="91440">
                    <a:solidFill>
                      <a:schemeClr val="tx1">
                        <a:lumMod val="95000"/>
                      </a:schemeClr>
                    </a:solidFill>
                  </a:tcPr>
                </a:tc>
                <a:tc>
                  <a:txBody>
                    <a:bodyPr/>
                    <a:lstStyle/>
                    <a:p>
                      <a:pPr algn="ctr"/>
                      <a:r>
                        <a:rPr lang="en-GB" sz="3600" dirty="0">
                          <a:solidFill>
                            <a:schemeClr val="bg1"/>
                          </a:solidFill>
                        </a:rPr>
                        <a:t>Small unit of a </a:t>
                      </a:r>
                      <a:r>
                        <a:rPr lang="en-GB" sz="3600" u="sng" dirty="0">
                          <a:solidFill>
                            <a:schemeClr val="bg1"/>
                          </a:solidFill>
                        </a:rPr>
                        <a:t>written</a:t>
                      </a:r>
                      <a:r>
                        <a:rPr lang="en-GB" sz="3600" dirty="0">
                          <a:solidFill>
                            <a:schemeClr val="bg1"/>
                          </a:solidFill>
                        </a:rPr>
                        <a:t> language</a:t>
                      </a:r>
                    </a:p>
                  </a:txBody>
                  <a:tcPr marL="182880" marR="182880" marT="91440" marB="91440">
                    <a:solidFill>
                      <a:schemeClr val="tx1">
                        <a:lumMod val="95000"/>
                      </a:schemeClr>
                    </a:solidFill>
                  </a:tcPr>
                </a:tc>
                <a:tc>
                  <a:txBody>
                    <a:bodyPr/>
                    <a:lstStyle/>
                    <a:p>
                      <a:pPr algn="ctr"/>
                      <a:r>
                        <a:rPr lang="en-GB" sz="3600" dirty="0">
                          <a:solidFill>
                            <a:schemeClr val="bg1"/>
                          </a:solidFill>
                        </a:rPr>
                        <a:t>n, </a:t>
                      </a:r>
                      <a:r>
                        <a:rPr lang="en-GB" sz="3600" dirty="0" err="1">
                          <a:solidFill>
                            <a:schemeClr val="bg1"/>
                          </a:solidFill>
                        </a:rPr>
                        <a:t>nn</a:t>
                      </a:r>
                      <a:r>
                        <a:rPr lang="en-GB" sz="3600" dirty="0">
                          <a:solidFill>
                            <a:schemeClr val="bg1"/>
                          </a:solidFill>
                        </a:rPr>
                        <a:t>, </a:t>
                      </a:r>
                      <a:r>
                        <a:rPr lang="en-GB" sz="3600" dirty="0" err="1">
                          <a:solidFill>
                            <a:schemeClr val="bg1"/>
                          </a:solidFill>
                        </a:rPr>
                        <a:t>kn</a:t>
                      </a:r>
                      <a:r>
                        <a:rPr lang="en-GB" sz="3600" dirty="0">
                          <a:solidFill>
                            <a:schemeClr val="bg1"/>
                          </a:solidFill>
                        </a:rPr>
                        <a:t>, </a:t>
                      </a:r>
                      <a:r>
                        <a:rPr lang="en-GB" sz="3600" dirty="0" err="1">
                          <a:solidFill>
                            <a:schemeClr val="bg1"/>
                          </a:solidFill>
                        </a:rPr>
                        <a:t>gn</a:t>
                      </a:r>
                      <a:r>
                        <a:rPr lang="en-GB" sz="3600" dirty="0">
                          <a:solidFill>
                            <a:schemeClr val="bg1"/>
                          </a:solidFill>
                        </a:rPr>
                        <a:t>, </a:t>
                      </a:r>
                      <a:r>
                        <a:rPr lang="en-GB" sz="3600" dirty="0" err="1">
                          <a:solidFill>
                            <a:schemeClr val="bg1"/>
                          </a:solidFill>
                        </a:rPr>
                        <a:t>pn</a:t>
                      </a:r>
                      <a:endParaRPr lang="en-GB" sz="3600" dirty="0">
                        <a:solidFill>
                          <a:schemeClr val="bg1"/>
                        </a:solidFill>
                      </a:endParaRPr>
                    </a:p>
                  </a:txBody>
                  <a:tcPr marL="182880" marR="182880" marT="91440" marB="91440">
                    <a:solidFill>
                      <a:schemeClr val="tx1">
                        <a:lumMod val="95000"/>
                      </a:schemeClr>
                    </a:solidFill>
                  </a:tcPr>
                </a:tc>
                <a:extLst>
                  <a:ext uri="{0D108BD9-81ED-4DB2-BD59-A6C34878D82A}">
                    <a16:rowId xmlns:a16="http://schemas.microsoft.com/office/drawing/2014/main" val="1882290631"/>
                  </a:ext>
                </a:extLst>
              </a:tr>
              <a:tr h="731520">
                <a:tc>
                  <a:txBody>
                    <a:bodyPr/>
                    <a:lstStyle/>
                    <a:p>
                      <a:pPr algn="ctr"/>
                      <a:r>
                        <a:rPr lang="en-GB" sz="3600" dirty="0">
                          <a:solidFill>
                            <a:schemeClr val="bg1"/>
                          </a:solidFill>
                        </a:rPr>
                        <a:t>Words</a:t>
                      </a:r>
                    </a:p>
                  </a:txBody>
                  <a:tcPr marL="182880" marR="182880" marT="91440" marB="91440">
                    <a:solidFill>
                      <a:schemeClr val="tx1">
                        <a:lumMod val="95000"/>
                      </a:schemeClr>
                    </a:solidFill>
                  </a:tcPr>
                </a:tc>
                <a:tc>
                  <a:txBody>
                    <a:bodyPr/>
                    <a:lstStyle/>
                    <a:p>
                      <a:pPr algn="ctr"/>
                      <a:r>
                        <a:rPr lang="en-GB" sz="3600" dirty="0">
                          <a:solidFill>
                            <a:schemeClr val="bg1"/>
                          </a:solidFill>
                        </a:rPr>
                        <a:t>Words</a:t>
                      </a:r>
                    </a:p>
                  </a:txBody>
                  <a:tcPr marL="182880" marR="182880" marT="91440" marB="91440">
                    <a:solidFill>
                      <a:schemeClr val="tx1">
                        <a:lumMod val="95000"/>
                      </a:schemeClr>
                    </a:solidFill>
                  </a:tcPr>
                </a:tc>
                <a:tc>
                  <a:txBody>
                    <a:bodyPr/>
                    <a:lstStyle/>
                    <a:p>
                      <a:pPr algn="ctr"/>
                      <a:r>
                        <a:rPr lang="en-GB" sz="3600" dirty="0">
                          <a:solidFill>
                            <a:schemeClr val="bg1"/>
                          </a:solidFill>
                        </a:rPr>
                        <a:t>Hello, world, ..</a:t>
                      </a:r>
                    </a:p>
                  </a:txBody>
                  <a:tcPr marL="182880" marR="182880" marT="91440" marB="91440">
                    <a:solidFill>
                      <a:schemeClr val="tx1">
                        <a:lumMod val="95000"/>
                      </a:schemeClr>
                    </a:solidFill>
                  </a:tcPr>
                </a:tc>
                <a:extLst>
                  <a:ext uri="{0D108BD9-81ED-4DB2-BD59-A6C34878D82A}">
                    <a16:rowId xmlns:a16="http://schemas.microsoft.com/office/drawing/2014/main" val="861411367"/>
                  </a:ext>
                </a:extLst>
              </a:tr>
            </a:tbl>
          </a:graphicData>
        </a:graphic>
      </p:graphicFrame>
      <p:graphicFrame>
        <p:nvGraphicFramePr>
          <p:cNvPr id="5" name="Table 4">
            <a:extLst>
              <a:ext uri="{FF2B5EF4-FFF2-40B4-BE49-F238E27FC236}">
                <a16:creationId xmlns:a16="http://schemas.microsoft.com/office/drawing/2014/main" id="{DA833341-2DBE-7DC6-4B65-67F438026F55}"/>
              </a:ext>
            </a:extLst>
          </p:cNvPr>
          <p:cNvGraphicFramePr>
            <a:graphicFrameLocks noGrp="1"/>
          </p:cNvGraphicFramePr>
          <p:nvPr>
            <p:extLst>
              <p:ext uri="{D42A27DB-BD31-4B8C-83A1-F6EECF244321}">
                <p14:modId xmlns:p14="http://schemas.microsoft.com/office/powerpoint/2010/main" val="2419540892"/>
              </p:ext>
            </p:extLst>
          </p:nvPr>
        </p:nvGraphicFramePr>
        <p:xfrm>
          <a:off x="1009371" y="8236993"/>
          <a:ext cx="34557258" cy="11156624"/>
        </p:xfrm>
        <a:graphic>
          <a:graphicData uri="http://schemas.openxmlformats.org/drawingml/2006/table">
            <a:tbl>
              <a:tblPr firstRow="1" bandRow="1">
                <a:tableStyleId>{5C22544A-7EE6-4342-B048-85BDC9FD1C3A}</a:tableStyleId>
              </a:tblPr>
              <a:tblGrid>
                <a:gridCol w="4391304">
                  <a:extLst>
                    <a:ext uri="{9D8B030D-6E8A-4147-A177-3AD203B41FA5}">
                      <a16:colId xmlns:a16="http://schemas.microsoft.com/office/drawing/2014/main" val="1435972025"/>
                    </a:ext>
                  </a:extLst>
                </a:gridCol>
                <a:gridCol w="4428742">
                  <a:extLst>
                    <a:ext uri="{9D8B030D-6E8A-4147-A177-3AD203B41FA5}">
                      <a16:colId xmlns:a16="http://schemas.microsoft.com/office/drawing/2014/main" val="983742377"/>
                    </a:ext>
                  </a:extLst>
                </a:gridCol>
                <a:gridCol w="3062868">
                  <a:extLst>
                    <a:ext uri="{9D8B030D-6E8A-4147-A177-3AD203B41FA5}">
                      <a16:colId xmlns:a16="http://schemas.microsoft.com/office/drawing/2014/main" val="2349219803"/>
                    </a:ext>
                  </a:extLst>
                </a:gridCol>
                <a:gridCol w="11270166">
                  <a:extLst>
                    <a:ext uri="{9D8B030D-6E8A-4147-A177-3AD203B41FA5}">
                      <a16:colId xmlns:a16="http://schemas.microsoft.com/office/drawing/2014/main" val="3466251252"/>
                    </a:ext>
                  </a:extLst>
                </a:gridCol>
                <a:gridCol w="11404178">
                  <a:extLst>
                    <a:ext uri="{9D8B030D-6E8A-4147-A177-3AD203B41FA5}">
                      <a16:colId xmlns:a16="http://schemas.microsoft.com/office/drawing/2014/main" val="1703558201"/>
                    </a:ext>
                  </a:extLst>
                </a:gridCol>
              </a:tblGrid>
              <a:tr h="2011680">
                <a:tc>
                  <a:txBody>
                    <a:bodyPr/>
                    <a:lstStyle/>
                    <a:p>
                      <a:pPr algn="ctr"/>
                      <a:r>
                        <a:rPr lang="en-GB" sz="4000" kern="1200" dirty="0">
                          <a:solidFill>
                            <a:schemeClr val="tx1"/>
                          </a:solidFill>
                          <a:latin typeface="+mn-lt"/>
                          <a:ea typeface="+mn-ea"/>
                          <a:cs typeface="+mn-cs"/>
                        </a:rPr>
                        <a:t>Text Representation</a:t>
                      </a:r>
                    </a:p>
                  </a:txBody>
                  <a:tcPr marL="182880" marR="182880" marT="91440" marB="91440">
                    <a:solidFill>
                      <a:schemeClr val="tx2"/>
                    </a:solidFill>
                  </a:tcPr>
                </a:tc>
                <a:tc>
                  <a:txBody>
                    <a:bodyPr/>
                    <a:lstStyle/>
                    <a:p>
                      <a:pPr algn="ctr"/>
                      <a:r>
                        <a:rPr lang="en-GB" sz="4000" kern="1200" dirty="0">
                          <a:solidFill>
                            <a:schemeClr val="tx1"/>
                          </a:solidFill>
                          <a:latin typeface="+mn-lt"/>
                          <a:ea typeface="+mn-ea"/>
                          <a:cs typeface="+mn-cs"/>
                        </a:rPr>
                        <a:t>Definition</a:t>
                      </a:r>
                    </a:p>
                  </a:txBody>
                  <a:tcPr marL="182880" marR="182880" marT="91440" marB="91440">
                    <a:solidFill>
                      <a:schemeClr val="tx2"/>
                    </a:solidFill>
                  </a:tcPr>
                </a:tc>
                <a:tc>
                  <a:txBody>
                    <a:bodyPr/>
                    <a:lstStyle/>
                    <a:p>
                      <a:pPr algn="ctr"/>
                      <a:r>
                        <a:rPr lang="en-GB" sz="4000" kern="1200" dirty="0">
                          <a:solidFill>
                            <a:schemeClr val="tx1"/>
                          </a:solidFill>
                          <a:latin typeface="+mn-lt"/>
                          <a:ea typeface="+mn-ea"/>
                          <a:cs typeface="+mn-cs"/>
                        </a:rPr>
                        <a:t>Examples</a:t>
                      </a:r>
                    </a:p>
                  </a:txBody>
                  <a:tcPr marL="182880" marR="182880" marT="91440" marB="91440">
                    <a:solidFill>
                      <a:schemeClr val="tx2"/>
                    </a:solidFill>
                  </a:tcPr>
                </a:tc>
                <a:tc>
                  <a:txBody>
                    <a:bodyPr/>
                    <a:lstStyle/>
                    <a:p>
                      <a:pPr algn="ctr"/>
                      <a:r>
                        <a:rPr lang="en-GB" sz="4000" kern="1200" dirty="0">
                          <a:solidFill>
                            <a:schemeClr val="tx1"/>
                          </a:solidFill>
                          <a:latin typeface="+mn-lt"/>
                          <a:ea typeface="+mn-ea"/>
                          <a:cs typeface="+mn-cs"/>
                        </a:rPr>
                        <a:t>Standard</a:t>
                      </a:r>
                    </a:p>
                  </a:txBody>
                  <a:tcPr marL="182880" marR="182880" marT="91440" marB="91440">
                    <a:solidFill>
                      <a:schemeClr val="tx2"/>
                    </a:solidFill>
                  </a:tcPr>
                </a:tc>
                <a:tc>
                  <a:txBody>
                    <a:bodyPr/>
                    <a:lstStyle/>
                    <a:p>
                      <a:pPr algn="ctr"/>
                      <a:r>
                        <a:rPr lang="en-GB" sz="4000" kern="1200" dirty="0">
                          <a:solidFill>
                            <a:schemeClr val="tx1"/>
                          </a:solidFill>
                          <a:latin typeface="+mn-lt"/>
                          <a:ea typeface="+mn-ea"/>
                          <a:cs typeface="+mn-cs"/>
                        </a:rPr>
                        <a:t>Comments</a:t>
                      </a:r>
                    </a:p>
                  </a:txBody>
                  <a:tcPr marL="182880" marR="182880" marT="91440" marB="91440">
                    <a:solidFill>
                      <a:schemeClr val="tx2"/>
                    </a:solidFill>
                  </a:tcPr>
                </a:tc>
                <a:extLst>
                  <a:ext uri="{0D108BD9-81ED-4DB2-BD59-A6C34878D82A}">
                    <a16:rowId xmlns:a16="http://schemas.microsoft.com/office/drawing/2014/main" val="2083891845"/>
                  </a:ext>
                </a:extLst>
              </a:tr>
              <a:tr h="1098224">
                <a:tc rowSpan="2">
                  <a:txBody>
                    <a:bodyPr/>
                    <a:lstStyle/>
                    <a:p>
                      <a:pPr algn="ctr"/>
                      <a:endParaRPr lang="en-GB" sz="3600" dirty="0">
                        <a:solidFill>
                          <a:schemeClr val="bg1"/>
                        </a:solidFill>
                      </a:endParaRPr>
                    </a:p>
                    <a:p>
                      <a:pPr algn="ctr"/>
                      <a:endParaRPr lang="en-GB" sz="3600" dirty="0">
                        <a:solidFill>
                          <a:schemeClr val="bg1"/>
                        </a:solidFill>
                      </a:endParaRPr>
                    </a:p>
                    <a:p>
                      <a:pPr algn="ctr"/>
                      <a:endParaRPr lang="en-GB" sz="3600" dirty="0">
                        <a:solidFill>
                          <a:schemeClr val="bg1"/>
                        </a:solidFill>
                      </a:endParaRPr>
                    </a:p>
                    <a:p>
                      <a:pPr algn="ctr"/>
                      <a:r>
                        <a:rPr lang="en-GB" sz="3600" dirty="0">
                          <a:solidFill>
                            <a:schemeClr val="bg1"/>
                          </a:solidFill>
                        </a:rPr>
                        <a:t>Phonemes</a:t>
                      </a:r>
                    </a:p>
                  </a:txBody>
                  <a:tcPr marL="182880" marR="182880" marT="91440" marB="91440">
                    <a:solidFill>
                      <a:schemeClr val="tx1">
                        <a:lumMod val="95000"/>
                      </a:schemeClr>
                    </a:solidFill>
                  </a:tcPr>
                </a:tc>
                <a:tc rowSpan="2">
                  <a:txBody>
                    <a:bodyPr/>
                    <a:lstStyle/>
                    <a:p>
                      <a:pPr algn="ctr"/>
                      <a:endParaRPr lang="en-GB" sz="3600" dirty="0">
                        <a:solidFill>
                          <a:schemeClr val="bg1"/>
                        </a:solidFill>
                      </a:endParaRPr>
                    </a:p>
                    <a:p>
                      <a:pPr algn="ctr"/>
                      <a:endParaRPr lang="en-GB" sz="3600" dirty="0">
                        <a:solidFill>
                          <a:schemeClr val="bg1"/>
                        </a:solidFill>
                      </a:endParaRPr>
                    </a:p>
                    <a:p>
                      <a:pPr algn="ctr"/>
                      <a:r>
                        <a:rPr lang="en-GB" sz="3600" dirty="0">
                          <a:solidFill>
                            <a:schemeClr val="bg1"/>
                          </a:solidFill>
                        </a:rPr>
                        <a:t>Small unit of spoken </a:t>
                      </a:r>
                      <a:r>
                        <a:rPr lang="en-GB" sz="3600" u="sng" dirty="0">
                          <a:solidFill>
                            <a:schemeClr val="bg1"/>
                          </a:solidFill>
                        </a:rPr>
                        <a:t>sound</a:t>
                      </a:r>
                    </a:p>
                  </a:txBody>
                  <a:tcPr marL="182880" marR="182880" marT="91440" marB="91440">
                    <a:solidFill>
                      <a:schemeClr val="tx1">
                        <a:lumMod val="95000"/>
                      </a:schemeClr>
                    </a:solidFill>
                  </a:tcPr>
                </a:tc>
                <a:tc rowSpan="2">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endParaRPr lang="en-GB" sz="3600" b="0" i="0" dirty="0">
                        <a:solidFill>
                          <a:schemeClr val="bg1"/>
                        </a:solidFill>
                        <a:effectLst/>
                      </a:endParaRPr>
                    </a:p>
                    <a:p>
                      <a:pPr marL="0" marR="0" lvl="0" indent="0" algn="ctr" defTabSz="1524030" rtl="0" eaLnBrk="1" fontAlgn="auto" latinLnBrk="0" hangingPunct="1">
                        <a:lnSpc>
                          <a:spcPct val="100000"/>
                        </a:lnSpc>
                        <a:spcBef>
                          <a:spcPts val="0"/>
                        </a:spcBef>
                        <a:spcAft>
                          <a:spcPts val="0"/>
                        </a:spcAft>
                        <a:buClrTx/>
                        <a:buSzTx/>
                        <a:buFontTx/>
                        <a:buNone/>
                        <a:tabLst/>
                        <a:defRPr/>
                      </a:pPr>
                      <a:endParaRPr lang="en-GB" sz="3600" b="0" i="0" dirty="0">
                        <a:solidFill>
                          <a:schemeClr val="bg1"/>
                        </a:solidFill>
                        <a:effectLst/>
                      </a:endParaRPr>
                    </a:p>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b="0" i="0" dirty="0">
                          <a:solidFill>
                            <a:schemeClr val="bg1"/>
                          </a:solidFill>
                          <a:effectLst/>
                        </a:rPr>
                        <a:t>/n/</a:t>
                      </a:r>
                      <a:endParaRPr lang="en-GB" sz="3600" dirty="0">
                        <a:solidFill>
                          <a:schemeClr val="bg1"/>
                        </a:solidFill>
                      </a:endParaRP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rPr>
                        <a:t>Grapheme to phonemes</a:t>
                      </a:r>
                    </a:p>
                  </a:txBody>
                  <a:tcPr marL="182880" marR="182880" marT="91440" marB="91440">
                    <a:solidFill>
                      <a:schemeClr val="tx1">
                        <a:lumMod val="95000"/>
                      </a:schemeClr>
                    </a:solidFill>
                  </a:tcPr>
                </a:tc>
                <a:tc rowSpan="2">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rPr>
                        <a:t>Non Phonetic Languages: </a:t>
                      </a:r>
                    </a:p>
                    <a:p>
                      <a:pPr marL="285750" marR="0" lvl="0" indent="-285750" algn="l" defTabSz="152403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3600" dirty="0">
                        <a:solidFill>
                          <a:schemeClr val="bg1"/>
                        </a:solidFill>
                      </a:endParaRPr>
                    </a:p>
                    <a:p>
                      <a:pPr marL="285750" marR="0" lvl="0" indent="-285750" algn="l" defTabSz="15240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600" dirty="0">
                          <a:solidFill>
                            <a:schemeClr val="bg1"/>
                          </a:solidFill>
                        </a:rPr>
                        <a:t>Multiple graphemes for a phoneme (</a:t>
                      </a:r>
                      <a:r>
                        <a:rPr lang="en-GB" sz="3600" dirty="0" err="1">
                          <a:solidFill>
                            <a:schemeClr val="bg1"/>
                          </a:solidFill>
                        </a:rPr>
                        <a:t>eg.</a:t>
                      </a:r>
                      <a:r>
                        <a:rPr lang="en-GB" sz="3600" dirty="0">
                          <a:solidFill>
                            <a:schemeClr val="bg1"/>
                          </a:solidFill>
                        </a:rPr>
                        <a:t> “f” "</a:t>
                      </a:r>
                      <a:r>
                        <a:rPr lang="en-GB" sz="3600" dirty="0" err="1">
                          <a:solidFill>
                            <a:schemeClr val="bg1"/>
                          </a:solidFill>
                        </a:rPr>
                        <a:t>ph</a:t>
                      </a:r>
                      <a:r>
                        <a:rPr lang="en-GB" sz="3600" dirty="0">
                          <a:solidFill>
                            <a:schemeClr val="bg1"/>
                          </a:solidFill>
                        </a:rPr>
                        <a:t>")</a:t>
                      </a:r>
                    </a:p>
                    <a:p>
                      <a:pPr marL="285750" marR="0" lvl="0" indent="-285750" algn="l" defTabSz="152403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3600" dirty="0">
                        <a:solidFill>
                          <a:schemeClr val="bg1"/>
                        </a:solidFill>
                      </a:endParaRPr>
                    </a:p>
                    <a:p>
                      <a:pPr marL="285750" marR="0" lvl="0" indent="-285750" algn="l" defTabSz="15240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600" dirty="0">
                          <a:solidFill>
                            <a:schemeClr val="bg1"/>
                          </a:solidFill>
                        </a:rPr>
                        <a:t>Different pronunciations for same spelling (e.g. “I read book” in present and past)</a:t>
                      </a:r>
                    </a:p>
                    <a:p>
                      <a:pPr marL="285750" marR="0" lvl="0" indent="-285750" algn="l" defTabSz="152403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3600" dirty="0">
                        <a:solidFill>
                          <a:schemeClr val="bg1"/>
                        </a:solidFill>
                      </a:endParaRPr>
                    </a:p>
                  </a:txBody>
                  <a:tcPr marL="182880" marR="182880" marT="91440" marB="91440">
                    <a:solidFill>
                      <a:schemeClr val="tx1">
                        <a:lumMod val="95000"/>
                      </a:schemeClr>
                    </a:solidFill>
                  </a:tcPr>
                </a:tc>
                <a:extLst>
                  <a:ext uri="{0D108BD9-81ED-4DB2-BD59-A6C34878D82A}">
                    <a16:rowId xmlns:a16="http://schemas.microsoft.com/office/drawing/2014/main" val="1083511539"/>
                  </a:ext>
                </a:extLst>
              </a:tr>
              <a:tr h="292608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kumimoji="0" lang="en-GB" sz="3600" b="0" i="0" u="sng" strike="noStrike" kern="1200" cap="none" spc="0" normalizeH="0" baseline="0" noProof="0" dirty="0">
                          <a:ln>
                            <a:noFill/>
                          </a:ln>
                          <a:solidFill>
                            <a:srgbClr val="000000"/>
                          </a:solidFill>
                          <a:effectLst/>
                          <a:uLnTx/>
                          <a:uFillTx/>
                          <a:latin typeface="+mn-lt"/>
                          <a:ea typeface="+mn-ea"/>
                          <a:cs typeface="+mn-cs"/>
                        </a:rPr>
                        <a:t>International Phonetic Alphabet (IPA):</a:t>
                      </a:r>
                    </a:p>
                    <a:p>
                      <a:pPr algn="l"/>
                      <a:r>
                        <a:rPr lang="en-GB" sz="3600" b="0" i="0" dirty="0">
                          <a:solidFill>
                            <a:schemeClr val="bg1"/>
                          </a:solidFill>
                          <a:effectLst/>
                          <a:latin typeface="-apple-system"/>
                        </a:rPr>
                        <a:t> </a:t>
                      </a:r>
                      <a:r>
                        <a:rPr lang="it-IT" sz="3600" b="0" i="0" dirty="0">
                          <a:solidFill>
                            <a:schemeClr val="bg1"/>
                          </a:solidFill>
                          <a:effectLst/>
                          <a:latin typeface="-apple-system"/>
                        </a:rPr>
                        <a:t>'H', 'E', 'L', 'L', 'O', ' ', 'ˈ', 'w', 'ɝ', 'l', 'd’</a:t>
                      </a:r>
                    </a:p>
                    <a:p>
                      <a:pPr algn="l"/>
                      <a:endParaRPr lang="en-GB" sz="3600" b="0" i="0" dirty="0">
                        <a:solidFill>
                          <a:schemeClr val="bg1"/>
                        </a:solidFill>
                        <a:effectLst/>
                        <a:latin typeface="-apple-system"/>
                      </a:endParaRPr>
                    </a:p>
                    <a:p>
                      <a:pPr algn="l"/>
                      <a:r>
                        <a:rPr kumimoji="0" lang="en-GB" sz="3600" b="0" i="0" u="sng" strike="noStrike" kern="1200" cap="none" spc="0" normalizeH="0" baseline="0" dirty="0">
                          <a:ln>
                            <a:noFill/>
                          </a:ln>
                          <a:solidFill>
                            <a:srgbClr val="000000"/>
                          </a:solidFill>
                          <a:effectLst/>
                          <a:uLnTx/>
                          <a:uFillTx/>
                          <a:latin typeface="+mn-lt"/>
                          <a:ea typeface="+mn-ea"/>
                          <a:cs typeface="+mn-cs"/>
                        </a:rPr>
                        <a:t>ARPABET</a:t>
                      </a:r>
                      <a:r>
                        <a:rPr kumimoji="0" lang="en-GB" sz="3600" b="0" i="0" u="none" strike="noStrike" kern="1200" cap="none" spc="0" normalizeH="0" baseline="0" dirty="0">
                          <a:ln>
                            <a:noFill/>
                          </a:ln>
                          <a:solidFill>
                            <a:srgbClr val="000000"/>
                          </a:solidFill>
                          <a:effectLst/>
                          <a:uLnTx/>
                          <a:uFillTx/>
                          <a:latin typeface="+mn-lt"/>
                          <a:ea typeface="+mn-ea"/>
                          <a:cs typeface="+mn-cs"/>
                        </a:rPr>
                        <a:t>: </a:t>
                      </a:r>
                    </a:p>
                    <a:p>
                      <a:pPr algn="l"/>
                      <a:r>
                        <a:rPr kumimoji="0" lang="en-GB" sz="3600" b="0" i="0" u="none" strike="noStrike" kern="1200" cap="none" spc="0" normalizeH="0" baseline="0" dirty="0">
                          <a:ln>
                            <a:noFill/>
                          </a:ln>
                          <a:solidFill>
                            <a:srgbClr val="000000"/>
                          </a:solidFill>
                          <a:effectLst/>
                          <a:uLnTx/>
                          <a:uFillTx/>
                          <a:latin typeface="+mn-lt"/>
                          <a:ea typeface="+mn-ea"/>
                          <a:cs typeface="+mn-cs"/>
                        </a:rPr>
                        <a:t>HH, AH0, L, OW1, ,W, ER1, L, D</a:t>
                      </a:r>
                    </a:p>
                  </a:txBody>
                  <a:tcPr marL="182880" marR="182880" marT="91440" marB="91440">
                    <a:solidFill>
                      <a:schemeClr val="tx1">
                        <a:lumMod val="95000"/>
                      </a:schemeClr>
                    </a:solidFill>
                  </a:tcPr>
                </a:tc>
                <a:tc vMerge="1">
                  <a:txBody>
                    <a:bodyPr/>
                    <a:lstStyle/>
                    <a:p>
                      <a:endParaRPr lang="en-GB"/>
                    </a:p>
                  </a:txBody>
                  <a:tcPr/>
                </a:tc>
                <a:extLst>
                  <a:ext uri="{0D108BD9-81ED-4DB2-BD59-A6C34878D82A}">
                    <a16:rowId xmlns:a16="http://schemas.microsoft.com/office/drawing/2014/main" val="4017124318"/>
                  </a:ext>
                </a:extLst>
              </a:tr>
              <a:tr h="1280160">
                <a:tc rowSpan="2">
                  <a:txBody>
                    <a:bodyPr/>
                    <a:lstStyle/>
                    <a:p>
                      <a:pPr algn="ctr"/>
                      <a:r>
                        <a:rPr lang="en-GB" sz="3600" dirty="0">
                          <a:solidFill>
                            <a:schemeClr val="bg1"/>
                          </a:solidFill>
                        </a:rPr>
                        <a:t>Tokens</a:t>
                      </a:r>
                    </a:p>
                  </a:txBody>
                  <a:tcPr marL="182880" marR="182880" marT="91440" marB="91440">
                    <a:solidFill>
                      <a:schemeClr val="tx1">
                        <a:lumMod val="95000"/>
                      </a:schemeClr>
                    </a:solidFill>
                  </a:tcPr>
                </a:tc>
                <a:tc rowSpan="2">
                  <a:txBody>
                    <a:bodyPr/>
                    <a:lstStyle/>
                    <a:p>
                      <a:pPr algn="ctr"/>
                      <a:r>
                        <a:rPr lang="en-GB" sz="3600" dirty="0" err="1">
                          <a:solidFill>
                            <a:schemeClr val="bg1"/>
                          </a:solidFill>
                        </a:rPr>
                        <a:t>Subwords</a:t>
                      </a:r>
                      <a:endParaRPr lang="en-GB" sz="3600" dirty="0">
                        <a:solidFill>
                          <a:schemeClr val="bg1"/>
                        </a:solidFill>
                      </a:endParaRPr>
                    </a:p>
                  </a:txBody>
                  <a:tcPr marL="182880" marR="182880" marT="91440" marB="91440">
                    <a:solidFill>
                      <a:schemeClr val="tx1">
                        <a:lumMod val="95000"/>
                      </a:schemeClr>
                    </a:solidFill>
                  </a:tcPr>
                </a:tc>
                <a:tc rowSpan="2">
                  <a:txBody>
                    <a:bodyPr/>
                    <a:lstStyle/>
                    <a:p>
                      <a:pPr algn="ctr"/>
                      <a:r>
                        <a:rPr lang="en-GB" sz="3600" dirty="0">
                          <a:solidFill>
                            <a:schemeClr val="bg1"/>
                          </a:solidFill>
                        </a:rPr>
                        <a:t>_</a:t>
                      </a:r>
                      <a:r>
                        <a:rPr lang="en-GB" sz="3600" dirty="0" err="1">
                          <a:solidFill>
                            <a:schemeClr val="bg1"/>
                          </a:solidFill>
                        </a:rPr>
                        <a:t>use_ful</a:t>
                      </a:r>
                      <a:r>
                        <a:rPr lang="en-GB" sz="3600" dirty="0">
                          <a:solidFill>
                            <a:schemeClr val="bg1"/>
                          </a:solidFill>
                        </a:rPr>
                        <a:t> </a:t>
                      </a:r>
                    </a:p>
                  </a:txBody>
                  <a:tcPr marL="182880" marR="182880" marT="91440" marB="91440">
                    <a:solidFill>
                      <a:schemeClr val="tx1">
                        <a:lumMod val="95000"/>
                      </a:schemeClr>
                    </a:solidFill>
                  </a:tcPr>
                </a:tc>
                <a:tc>
                  <a:txBody>
                    <a:bodyPr/>
                    <a:lstStyle/>
                    <a:p>
                      <a:pPr algn="ctr"/>
                      <a:r>
                        <a:rPr lang="en-GB" sz="3600" kern="1200" dirty="0">
                          <a:solidFill>
                            <a:schemeClr val="bg1"/>
                          </a:solidFill>
                          <a:latin typeface="+mn-lt"/>
                          <a:ea typeface="+mn-ea"/>
                          <a:cs typeface="+mn-cs"/>
                        </a:rPr>
                        <a:t>Tokenizers: Byte-Pair Encoding, </a:t>
                      </a:r>
                      <a:r>
                        <a:rPr lang="en-GB" sz="3600" kern="1200" dirty="0" err="1">
                          <a:solidFill>
                            <a:schemeClr val="bg1"/>
                          </a:solidFill>
                          <a:latin typeface="+mn-lt"/>
                          <a:ea typeface="+mn-ea"/>
                          <a:cs typeface="+mn-cs"/>
                        </a:rPr>
                        <a:t>WordPiece</a:t>
                      </a:r>
                      <a:r>
                        <a:rPr lang="en-GB" sz="3600" kern="1200" dirty="0">
                          <a:solidFill>
                            <a:schemeClr val="bg1"/>
                          </a:solidFill>
                          <a:latin typeface="+mn-lt"/>
                          <a:ea typeface="+mn-ea"/>
                          <a:cs typeface="+mn-cs"/>
                        </a:rPr>
                        <a:t> or </a:t>
                      </a:r>
                      <a:r>
                        <a:rPr lang="en-GB" sz="3600" kern="1200" dirty="0" err="1">
                          <a:solidFill>
                            <a:schemeClr val="bg1"/>
                          </a:solidFill>
                          <a:latin typeface="+mn-lt"/>
                          <a:ea typeface="+mn-ea"/>
                          <a:cs typeface="+mn-cs"/>
                        </a:rPr>
                        <a:t>SentencPiece</a:t>
                      </a:r>
                      <a:endParaRPr lang="en-GB" sz="3600" kern="1200" dirty="0">
                        <a:solidFill>
                          <a:schemeClr val="bg1"/>
                        </a:solidFill>
                        <a:latin typeface="+mn-lt"/>
                        <a:ea typeface="+mn-ea"/>
                        <a:cs typeface="+mn-cs"/>
                      </a:endParaRPr>
                    </a:p>
                  </a:txBody>
                  <a:tcPr marL="182880" marR="182880" marT="91440" marB="91440">
                    <a:solidFill>
                      <a:schemeClr val="tx1">
                        <a:lumMod val="95000"/>
                      </a:schemeClr>
                    </a:solidFill>
                  </a:tcPr>
                </a:tc>
                <a:tc rowSpan="2">
                  <a:txBody>
                    <a:bodyPr/>
                    <a:lstStyle/>
                    <a:p>
                      <a:pPr marL="285750" indent="-285750" algn="l">
                        <a:buFont typeface="Arial" panose="020B0604020202020204" pitchFamily="34" charset="0"/>
                        <a:buChar char="•"/>
                      </a:pPr>
                      <a:r>
                        <a:rPr lang="en-GB" sz="3600" dirty="0">
                          <a:solidFill>
                            <a:schemeClr val="bg1"/>
                          </a:solidFill>
                        </a:rPr>
                        <a:t>ML Algorithms deal with indexes instead of tokens </a:t>
                      </a:r>
                    </a:p>
                    <a:p>
                      <a:pPr marL="285750" indent="-285750" algn="l">
                        <a:buFont typeface="Arial" panose="020B0604020202020204" pitchFamily="34" charset="0"/>
                        <a:buChar char="•"/>
                      </a:pPr>
                      <a:endParaRPr lang="en-GB" sz="3600" dirty="0">
                        <a:solidFill>
                          <a:schemeClr val="bg1"/>
                        </a:solidFill>
                      </a:endParaRPr>
                    </a:p>
                    <a:p>
                      <a:pPr marL="285750" indent="-285750" algn="l">
                        <a:buFont typeface="Arial" panose="020B0604020202020204" pitchFamily="34" charset="0"/>
                        <a:buChar char="•"/>
                      </a:pPr>
                      <a:r>
                        <a:rPr lang="en-GB" sz="3600" dirty="0">
                          <a:solidFill>
                            <a:schemeClr val="bg1"/>
                          </a:solidFill>
                        </a:rPr>
                        <a:t>Tokenizers uses a fixed size of vocabulary</a:t>
                      </a:r>
                    </a:p>
                    <a:p>
                      <a:pPr marL="285750" indent="-285750" algn="l">
                        <a:buFont typeface="Arial" panose="020B0604020202020204" pitchFamily="34" charset="0"/>
                        <a:buChar char="•"/>
                      </a:pPr>
                      <a:endParaRPr lang="en-GB" sz="3600" dirty="0">
                        <a:solidFill>
                          <a:schemeClr val="bg1"/>
                        </a:solidFill>
                      </a:endParaRPr>
                    </a:p>
                    <a:p>
                      <a:pPr marL="285750" indent="-285750" algn="l">
                        <a:buFont typeface="Arial" panose="020B0604020202020204" pitchFamily="34" charset="0"/>
                        <a:buChar char="•"/>
                      </a:pPr>
                      <a:r>
                        <a:rPr lang="en-GB" sz="3600" dirty="0">
                          <a:solidFill>
                            <a:schemeClr val="bg1"/>
                          </a:solidFill>
                        </a:rPr>
                        <a:t>Out of Vocabulary OOV:</a:t>
                      </a:r>
                    </a:p>
                    <a:p>
                      <a:pPr marL="1047765" lvl="1" indent="-285750" algn="l">
                        <a:buFont typeface="Arial" panose="020B0604020202020204" pitchFamily="34" charset="0"/>
                        <a:buChar char="•"/>
                      </a:pPr>
                      <a:r>
                        <a:rPr lang="en-GB" sz="3600" dirty="0">
                          <a:solidFill>
                            <a:schemeClr val="bg1"/>
                          </a:solidFill>
                        </a:rPr>
                        <a:t>Chars are part of the vocabulary</a:t>
                      </a:r>
                    </a:p>
                    <a:p>
                      <a:pPr marL="1047765" lvl="1" indent="-285750" algn="l">
                        <a:buFont typeface="Arial" panose="020B0604020202020204" pitchFamily="34" charset="0"/>
                        <a:buChar char="•"/>
                      </a:pPr>
                      <a:r>
                        <a:rPr lang="en-GB" sz="3600" dirty="0">
                          <a:solidFill>
                            <a:schemeClr val="bg1"/>
                          </a:solidFill>
                        </a:rPr>
                        <a:t>Special token UNK</a:t>
                      </a:r>
                    </a:p>
                    <a:p>
                      <a:pPr marL="762015" lvl="1" indent="0" algn="l">
                        <a:buFont typeface="Arial" panose="020B0604020202020204" pitchFamily="34" charset="0"/>
                        <a:buNone/>
                      </a:pPr>
                      <a:endParaRPr lang="en-GB" sz="3600" dirty="0">
                        <a:solidFill>
                          <a:schemeClr val="bg1"/>
                        </a:solidFill>
                      </a:endParaRPr>
                    </a:p>
                  </a:txBody>
                  <a:tcPr marL="182880" marR="182880" marT="91440" marB="91440">
                    <a:solidFill>
                      <a:schemeClr val="tx1">
                        <a:lumMod val="95000"/>
                      </a:schemeClr>
                    </a:solidFill>
                  </a:tcPr>
                </a:tc>
                <a:extLst>
                  <a:ext uri="{0D108BD9-81ED-4DB2-BD59-A6C34878D82A}">
                    <a16:rowId xmlns:a16="http://schemas.microsoft.com/office/drawing/2014/main" val="3792393695"/>
                  </a:ext>
                </a:extLst>
              </a:tr>
              <a:tr h="3840480">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l"/>
                      <a:r>
                        <a:rPr lang="en-GB" sz="3600" u="sng" kern="1200" dirty="0" err="1">
                          <a:solidFill>
                            <a:schemeClr val="bg1"/>
                          </a:solidFill>
                          <a:latin typeface="+mn-lt"/>
                          <a:ea typeface="+mn-ea"/>
                          <a:cs typeface="+mn-cs"/>
                        </a:rPr>
                        <a:t>bert</a:t>
                      </a:r>
                      <a:r>
                        <a:rPr lang="en-GB" sz="3600" u="sng" kern="1200" dirty="0">
                          <a:solidFill>
                            <a:schemeClr val="bg1"/>
                          </a:solidFill>
                          <a:latin typeface="+mn-lt"/>
                          <a:ea typeface="+mn-ea"/>
                          <a:cs typeface="+mn-cs"/>
                        </a:rPr>
                        <a:t>-base-uncased</a:t>
                      </a:r>
                      <a:r>
                        <a:rPr lang="en-GB" sz="3600" kern="1200" dirty="0">
                          <a:solidFill>
                            <a:schemeClr val="bg1"/>
                          </a:solidFill>
                          <a:latin typeface="+mn-lt"/>
                          <a:ea typeface="+mn-ea"/>
                          <a:cs typeface="+mn-cs"/>
                        </a:rPr>
                        <a:t>: </a:t>
                      </a:r>
                    </a:p>
                    <a:p>
                      <a:pPr algn="l"/>
                      <a:r>
                        <a:rPr lang="en-GB" sz="3600" kern="1200" dirty="0">
                          <a:solidFill>
                            <a:schemeClr val="bg1"/>
                          </a:solidFill>
                          <a:latin typeface="+mn-lt"/>
                          <a:ea typeface="+mn-ea"/>
                          <a:cs typeface="+mn-cs"/>
                        </a:rPr>
                        <a:t>'</a:t>
                      </a:r>
                      <a:r>
                        <a:rPr lang="en-GB" sz="3600" kern="1200" dirty="0" err="1">
                          <a:solidFill>
                            <a:schemeClr val="bg1"/>
                          </a:solidFill>
                          <a:latin typeface="+mn-lt"/>
                          <a:ea typeface="+mn-ea"/>
                          <a:cs typeface="+mn-cs"/>
                        </a:rPr>
                        <a:t>i</a:t>
                      </a:r>
                      <a:r>
                        <a:rPr lang="en-GB" sz="3600" kern="1200" dirty="0">
                          <a:solidFill>
                            <a:schemeClr val="bg1"/>
                          </a:solidFill>
                          <a:latin typeface="+mn-lt"/>
                          <a:ea typeface="+mn-ea"/>
                          <a:cs typeface="+mn-cs"/>
                        </a:rPr>
                        <a:t>', 'work', 'for', 'n', '##vid', '##</a:t>
                      </a:r>
                      <a:r>
                        <a:rPr lang="en-GB" sz="3600" kern="1200" dirty="0" err="1">
                          <a:solidFill>
                            <a:schemeClr val="bg1"/>
                          </a:solidFill>
                          <a:latin typeface="+mn-lt"/>
                          <a:ea typeface="+mn-ea"/>
                          <a:cs typeface="+mn-cs"/>
                        </a:rPr>
                        <a:t>ia</a:t>
                      </a:r>
                      <a:r>
                        <a:rPr lang="en-GB" sz="3600" kern="1200" dirty="0">
                          <a:solidFill>
                            <a:schemeClr val="bg1"/>
                          </a:solidFill>
                          <a:latin typeface="+mn-lt"/>
                          <a:ea typeface="+mn-ea"/>
                          <a:cs typeface="+mn-cs"/>
                        </a:rPr>
                        <a:t>’</a:t>
                      </a:r>
                    </a:p>
                    <a:p>
                      <a:pPr algn="l"/>
                      <a:r>
                        <a:rPr lang="en-GB" sz="3600" kern="1200" dirty="0">
                          <a:solidFill>
                            <a:schemeClr val="bg1"/>
                          </a:solidFill>
                          <a:latin typeface="+mn-lt"/>
                          <a:ea typeface="+mn-ea"/>
                          <a:cs typeface="+mn-cs"/>
                        </a:rPr>
                        <a:t>1045, 2147, 2005, 1050, 17258, 2401</a:t>
                      </a:r>
                    </a:p>
                    <a:p>
                      <a:pPr algn="l"/>
                      <a:r>
                        <a:rPr lang="en-GB" sz="3600" u="sng" kern="1200" dirty="0" err="1">
                          <a:solidFill>
                            <a:schemeClr val="bg1"/>
                          </a:solidFill>
                          <a:latin typeface="+mn-lt"/>
                          <a:ea typeface="+mn-ea"/>
                          <a:cs typeface="+mn-cs"/>
                        </a:rPr>
                        <a:t>xlnet</a:t>
                      </a:r>
                      <a:r>
                        <a:rPr lang="en-GB" sz="3600" u="sng" kern="1200" dirty="0">
                          <a:solidFill>
                            <a:schemeClr val="bg1"/>
                          </a:solidFill>
                          <a:latin typeface="+mn-lt"/>
                          <a:ea typeface="+mn-ea"/>
                          <a:cs typeface="+mn-cs"/>
                        </a:rPr>
                        <a:t>-base-cased</a:t>
                      </a:r>
                      <a:r>
                        <a:rPr lang="en-GB" sz="3600" kern="1200" dirty="0">
                          <a:solidFill>
                            <a:schemeClr val="bg1"/>
                          </a:solidFill>
                          <a:latin typeface="+mn-lt"/>
                          <a:ea typeface="+mn-ea"/>
                          <a:cs typeface="+mn-cs"/>
                        </a:rPr>
                        <a:t>: </a:t>
                      </a:r>
                    </a:p>
                    <a:p>
                      <a:pPr algn="l"/>
                      <a:r>
                        <a:rPr lang="en-GB" sz="3600" kern="1200" dirty="0">
                          <a:solidFill>
                            <a:schemeClr val="bg1"/>
                          </a:solidFill>
                          <a:latin typeface="+mn-lt"/>
                          <a:ea typeface="+mn-ea"/>
                          <a:cs typeface="+mn-cs"/>
                        </a:rPr>
                        <a:t>'▁', '</a:t>
                      </a:r>
                      <a:r>
                        <a:rPr lang="en-GB" sz="3600" kern="1200" dirty="0" err="1">
                          <a:solidFill>
                            <a:schemeClr val="bg1"/>
                          </a:solidFill>
                          <a:latin typeface="+mn-lt"/>
                          <a:ea typeface="+mn-ea"/>
                          <a:cs typeface="+mn-cs"/>
                        </a:rPr>
                        <a:t>i</a:t>
                      </a:r>
                      <a:r>
                        <a:rPr lang="en-GB" sz="3600" kern="1200" dirty="0">
                          <a:solidFill>
                            <a:schemeClr val="bg1"/>
                          </a:solidFill>
                          <a:latin typeface="+mn-lt"/>
                          <a:ea typeface="+mn-ea"/>
                          <a:cs typeface="+mn-cs"/>
                        </a:rPr>
                        <a:t>', '▁work', '▁for', '▁', 'n', 'vid', '</a:t>
                      </a:r>
                      <a:r>
                        <a:rPr lang="en-GB" sz="3600" kern="1200" dirty="0" err="1">
                          <a:solidFill>
                            <a:schemeClr val="bg1"/>
                          </a:solidFill>
                          <a:latin typeface="+mn-lt"/>
                          <a:ea typeface="+mn-ea"/>
                          <a:cs typeface="+mn-cs"/>
                        </a:rPr>
                        <a:t>ia</a:t>
                      </a:r>
                      <a:r>
                        <a:rPr lang="en-GB" sz="3600" kern="1200" dirty="0">
                          <a:solidFill>
                            <a:schemeClr val="bg1"/>
                          </a:solidFill>
                          <a:latin typeface="+mn-lt"/>
                          <a:ea typeface="+mn-ea"/>
                          <a:cs typeface="+mn-cs"/>
                        </a:rPr>
                        <a:t>’</a:t>
                      </a:r>
                    </a:p>
                    <a:p>
                      <a:pPr algn="l"/>
                      <a:r>
                        <a:rPr lang="en-GB" sz="3600" dirty="0">
                          <a:solidFill>
                            <a:schemeClr val="bg1"/>
                          </a:solidFill>
                        </a:rPr>
                        <a:t>17, 150, 154, 28, 17, 180, 7791, 780</a:t>
                      </a:r>
                      <a:endParaRPr lang="en-GB" sz="3600" kern="1200" dirty="0">
                        <a:solidFill>
                          <a:schemeClr val="bg1"/>
                        </a:solidFill>
                        <a:latin typeface="+mn-lt"/>
                        <a:ea typeface="+mn-ea"/>
                        <a:cs typeface="+mn-cs"/>
                      </a:endParaRPr>
                    </a:p>
                  </a:txBody>
                  <a:tcPr marL="182880" marR="182880" marT="91440" marB="91440">
                    <a:solidFill>
                      <a:schemeClr val="tx1">
                        <a:lumMod val="95000"/>
                      </a:schemeClr>
                    </a:solidFill>
                  </a:tcPr>
                </a:tc>
                <a:tc vMerge="1">
                  <a:txBody>
                    <a:bodyPr/>
                    <a:lstStyle/>
                    <a:p>
                      <a:endParaRPr lang="en-GB"/>
                    </a:p>
                  </a:txBody>
                  <a:tcPr/>
                </a:tc>
                <a:extLst>
                  <a:ext uri="{0D108BD9-81ED-4DB2-BD59-A6C34878D82A}">
                    <a16:rowId xmlns:a16="http://schemas.microsoft.com/office/drawing/2014/main" val="2445216843"/>
                  </a:ext>
                </a:extLst>
              </a:tr>
            </a:tbl>
          </a:graphicData>
        </a:graphic>
      </p:graphicFrame>
    </p:spTree>
    <p:extLst>
      <p:ext uri="{BB962C8B-B14F-4D97-AF65-F5344CB8AC3E}">
        <p14:creationId xmlns:p14="http://schemas.microsoft.com/office/powerpoint/2010/main" val="2028097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86582" y="2978110"/>
            <a:ext cx="17448018" cy="1551193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r>
              <a:rPr lang="en-GB" sz="6000" dirty="0">
                <a:solidFill>
                  <a:schemeClr val="bg1"/>
                </a:solidFill>
              </a:rPr>
              <a:t> </a:t>
            </a:r>
            <a:endParaRPr lang="en-US" sz="6000" dirty="0"/>
          </a:p>
          <a:p>
            <a:r>
              <a:rPr lang="en-US" sz="7200" dirty="0">
                <a:solidFill>
                  <a:schemeClr val="tx2"/>
                </a:solidFill>
              </a:rPr>
              <a:t>Lecture</a:t>
            </a:r>
          </a:p>
          <a:p>
            <a:pPr marL="2665730" lvl="1" indent="-1143000">
              <a:buFont typeface="Arial" panose="020B0604020202020204" pitchFamily="34" charset="0"/>
              <a:buChar char="•"/>
            </a:pPr>
            <a:r>
              <a:rPr lang="en-US" sz="7200" dirty="0">
                <a:solidFill>
                  <a:schemeClr val="bg1"/>
                </a:solidFill>
              </a:rPr>
              <a:t>What is Conversational AI? Complexity of Deploying Conversational AI Applications</a:t>
            </a:r>
          </a:p>
          <a:p>
            <a:pPr marL="2665730" lvl="1" indent="-1143000">
              <a:buFont typeface="Arial" panose="020B0604020202020204" pitchFamily="34" charset="0"/>
              <a:buChar char="•"/>
            </a:pPr>
            <a:r>
              <a:rPr lang="en-US" sz="7200" dirty="0">
                <a:solidFill>
                  <a:schemeClr val="bg1"/>
                </a:solidFill>
              </a:rPr>
              <a:t>Deep Learning Fundamentals</a:t>
            </a:r>
          </a:p>
          <a:p>
            <a:pPr marL="2665730" lvl="1" indent="-1143000">
              <a:buFont typeface="Arial" panose="020B0604020202020204" pitchFamily="34" charset="0"/>
              <a:buChar char="•"/>
            </a:pPr>
            <a:r>
              <a:rPr lang="en-US" sz="7200" dirty="0">
                <a:solidFill>
                  <a:schemeClr val="bg1"/>
                </a:solidFill>
              </a:rPr>
              <a:t>Speech and Text Processing </a:t>
            </a:r>
          </a:p>
          <a:p>
            <a:pPr marL="2665730" lvl="1" indent="-1143000">
              <a:buFont typeface="Arial" panose="020B0604020202020204" pitchFamily="34" charset="0"/>
              <a:buChar char="•"/>
            </a:pPr>
            <a:r>
              <a:rPr lang="en-US" sz="7200" dirty="0">
                <a:solidFill>
                  <a:schemeClr val="tx2"/>
                </a:solidFill>
              </a:rPr>
              <a:t>Automatic Speech Recognition</a:t>
            </a:r>
          </a:p>
          <a:p>
            <a:pPr marL="2665730" lvl="1" indent="-1143000">
              <a:buFont typeface="Arial" panose="020B0604020202020204" pitchFamily="34" charset="0"/>
              <a:buChar char="•"/>
            </a:pPr>
            <a:r>
              <a:rPr lang="en-US" sz="7200" dirty="0">
                <a:solidFill>
                  <a:schemeClr val="bg1"/>
                </a:solidFill>
              </a:rPr>
              <a:t>ASR Tools: Riva, NGC, and NeMo</a:t>
            </a:r>
          </a:p>
          <a:p>
            <a:pPr marL="2665730" lvl="1" indent="-1143000">
              <a:buFont typeface="Arial" panose="020B0604020202020204" pitchFamily="34" charset="0"/>
              <a:buChar char="•"/>
            </a:pPr>
            <a:r>
              <a:rPr lang="en-US" sz="7200" dirty="0">
                <a:solidFill>
                  <a:schemeClr val="bg1"/>
                </a:solidFill>
              </a:rPr>
              <a:t>Lab Overview</a:t>
            </a:r>
            <a:endParaRPr lang="en-US" sz="7200" dirty="0"/>
          </a:p>
          <a:p>
            <a:pPr marL="1522730" lvl="1"/>
            <a:endParaRPr lang="en-US" sz="7200" dirty="0"/>
          </a:p>
          <a:p>
            <a:r>
              <a:rPr lang="en-US" sz="7200" dirty="0">
                <a:solidFill>
                  <a:schemeClr val="tx2"/>
                </a:solidFill>
              </a:rPr>
              <a:t>Lab</a:t>
            </a:r>
          </a:p>
          <a:p>
            <a:pPr marL="2665730" indent="-1143000">
              <a:buFont typeface="Arial" panose="020B0604020202020204" pitchFamily="34" charset="0"/>
              <a:buChar char="•"/>
            </a:pPr>
            <a:r>
              <a:rPr lang="en-US" sz="7200" dirty="0">
                <a:solidFill>
                  <a:schemeClr val="bg1"/>
                </a:solidFill>
              </a:rPr>
              <a:t>Investigate ASR Pipeline with NeMo and Riva</a:t>
            </a:r>
            <a:endParaRPr lang="en-US" sz="7200" dirty="0">
              <a:solidFill>
                <a:srgbClr val="FFFFFF"/>
              </a:solidFill>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1</a:t>
            </a:r>
          </a:p>
        </p:txBody>
      </p:sp>
      <p:sp>
        <p:nvSpPr>
          <p:cNvPr id="7" name="TextBox 6">
            <a:extLst>
              <a:ext uri="{FF2B5EF4-FFF2-40B4-BE49-F238E27FC236}">
                <a16:creationId xmlns:a16="http://schemas.microsoft.com/office/drawing/2014/main" id="{390C47F7-C8AC-B83A-7BAB-4C2DAC5F473B}"/>
              </a:ext>
            </a:extLst>
          </p:cNvPr>
          <p:cNvSpPr txBox="1"/>
          <p:nvPr/>
        </p:nvSpPr>
        <p:spPr>
          <a:xfrm>
            <a:off x="18288000" y="7202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ASR (Part 1)</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
        <p:nvSpPr>
          <p:cNvPr id="9" name="Rectangle: Rounded Corners 8">
            <a:extLst>
              <a:ext uri="{FF2B5EF4-FFF2-40B4-BE49-F238E27FC236}">
                <a16:creationId xmlns:a16="http://schemas.microsoft.com/office/drawing/2014/main" id="{8E4F0C2B-6F43-2965-63A8-175EE089A55D}"/>
              </a:ext>
            </a:extLst>
          </p:cNvPr>
          <p:cNvSpPr/>
          <p:nvPr/>
        </p:nvSpPr>
        <p:spPr>
          <a:xfrm>
            <a:off x="19329201" y="10515141"/>
            <a:ext cx="15813513" cy="1306285"/>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787171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US" dirty="0"/>
              <a:t>ASR Pipeline</a:t>
            </a:r>
          </a:p>
        </p:txBody>
      </p:sp>
      <p:sp>
        <p:nvSpPr>
          <p:cNvPr id="7" name="Text Placeholder 6">
            <a:extLst>
              <a:ext uri="{FF2B5EF4-FFF2-40B4-BE49-F238E27FC236}">
                <a16:creationId xmlns:a16="http://schemas.microsoft.com/office/drawing/2014/main" id="{7082D04A-0AB5-9B17-7E22-B7DBC5EFD698}"/>
              </a:ext>
            </a:extLst>
          </p:cNvPr>
          <p:cNvSpPr>
            <a:spLocks noGrp="1"/>
          </p:cNvSpPr>
          <p:nvPr>
            <p:ph type="body" sz="quarter" idx="10"/>
          </p:nvPr>
        </p:nvSpPr>
        <p:spPr/>
        <p:txBody>
          <a:bodyPr/>
          <a:lstStyle/>
          <a:p>
            <a:endParaRPr lang="en-US"/>
          </a:p>
        </p:txBody>
      </p:sp>
      <p:grpSp>
        <p:nvGrpSpPr>
          <p:cNvPr id="5" name="Group 4">
            <a:extLst>
              <a:ext uri="{FF2B5EF4-FFF2-40B4-BE49-F238E27FC236}">
                <a16:creationId xmlns:a16="http://schemas.microsoft.com/office/drawing/2014/main" id="{D5A0BF27-3244-BDEC-3443-414B570DDE59}"/>
              </a:ext>
            </a:extLst>
          </p:cNvPr>
          <p:cNvGrpSpPr/>
          <p:nvPr/>
        </p:nvGrpSpPr>
        <p:grpSpPr>
          <a:xfrm>
            <a:off x="1210516" y="6382512"/>
            <a:ext cx="34154968" cy="10351378"/>
            <a:chOff x="1046048" y="7930167"/>
            <a:chExt cx="34154968" cy="10351378"/>
          </a:xfrm>
        </p:grpSpPr>
        <p:cxnSp>
          <p:nvCxnSpPr>
            <p:cNvPr id="29" name="Straight Arrow Connector 28">
              <a:extLst>
                <a:ext uri="{FF2B5EF4-FFF2-40B4-BE49-F238E27FC236}">
                  <a16:creationId xmlns:a16="http://schemas.microsoft.com/office/drawing/2014/main" id="{FE7ED31C-9DBB-A082-31DE-D778BC633A20}"/>
                </a:ext>
              </a:extLst>
            </p:cNvPr>
            <p:cNvCxnSpPr>
              <a:cxnSpLocks/>
            </p:cNvCxnSpPr>
            <p:nvPr/>
          </p:nvCxnSpPr>
          <p:spPr>
            <a:xfrm>
              <a:off x="1881274" y="9728508"/>
              <a:ext cx="3266076"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0" name="Google Shape;1242;p19">
              <a:extLst>
                <a:ext uri="{FF2B5EF4-FFF2-40B4-BE49-F238E27FC236}">
                  <a16:creationId xmlns:a16="http://schemas.microsoft.com/office/drawing/2014/main" id="{B3CEC3CB-920F-A6E9-0E9D-9F7ED96610D1}"/>
                </a:ext>
              </a:extLst>
            </p:cNvPr>
            <p:cNvSpPr txBox="1"/>
            <p:nvPr/>
          </p:nvSpPr>
          <p:spPr>
            <a:xfrm>
              <a:off x="1046048" y="9981945"/>
              <a:ext cx="3666324" cy="931506"/>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dirty="0">
                  <a:solidFill>
                    <a:srgbClr val="000000"/>
                  </a:solidFill>
                  <a:latin typeface="NVIDIA Sans" panose="020B0503020203020204" pitchFamily="34" charset="0"/>
                  <a:ea typeface="Trebuchet MS"/>
                  <a:cs typeface="NVIDIA Sans" panose="020B0503020203020204" pitchFamily="34" charset="0"/>
                  <a:sym typeface="Trebuchet MS"/>
                </a:rPr>
                <a:t>Speech </a:t>
              </a:r>
              <a:endParaRPr sz="3600" kern="0" dirty="0">
                <a:solidFill>
                  <a:srgbClr val="000000"/>
                </a:solidFill>
                <a:latin typeface="NVIDIA Sans" panose="020B0503020203020204" pitchFamily="34" charset="0"/>
                <a:cs typeface="NVIDIA Sans" panose="020B0503020203020204" pitchFamily="34" charset="0"/>
                <a:sym typeface="Arial"/>
              </a:endParaRPr>
            </a:p>
          </p:txBody>
        </p:sp>
        <p:cxnSp>
          <p:nvCxnSpPr>
            <p:cNvPr id="31" name="Straight Arrow Connector 30">
              <a:extLst>
                <a:ext uri="{FF2B5EF4-FFF2-40B4-BE49-F238E27FC236}">
                  <a16:creationId xmlns:a16="http://schemas.microsoft.com/office/drawing/2014/main" id="{3DA2848A-0A91-DC3F-5E0B-B94238CF38E2}"/>
                </a:ext>
              </a:extLst>
            </p:cNvPr>
            <p:cNvCxnSpPr>
              <a:cxnSpLocks/>
            </p:cNvCxnSpPr>
            <p:nvPr/>
          </p:nvCxnSpPr>
          <p:spPr>
            <a:xfrm flipV="1">
              <a:off x="31534693" y="9684639"/>
              <a:ext cx="3512478" cy="1683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2" name="Google Shape;1242;p19">
              <a:extLst>
                <a:ext uri="{FF2B5EF4-FFF2-40B4-BE49-F238E27FC236}">
                  <a16:creationId xmlns:a16="http://schemas.microsoft.com/office/drawing/2014/main" id="{BC2A779A-F179-5DBB-233E-9BE3C28C4AB4}"/>
                </a:ext>
              </a:extLst>
            </p:cNvPr>
            <p:cNvSpPr txBox="1"/>
            <p:nvPr/>
          </p:nvSpPr>
          <p:spPr>
            <a:xfrm>
              <a:off x="31534692" y="9981944"/>
              <a:ext cx="3666324" cy="777784"/>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a:solidFill>
                    <a:srgbClr val="000000"/>
                  </a:solidFill>
                  <a:latin typeface="NVIDIA Sans" panose="020B0503020203020204" pitchFamily="34" charset="0"/>
                  <a:cs typeface="NVIDIA Sans" panose="020B0503020203020204" pitchFamily="34" charset="0"/>
                  <a:sym typeface="Trebuchet MS"/>
                </a:rPr>
                <a:t>Text</a:t>
              </a:r>
              <a:endParaRPr sz="3600" kern="0">
                <a:solidFill>
                  <a:srgbClr val="000000"/>
                </a:solidFill>
                <a:latin typeface="NVIDIA Sans" panose="020B0503020203020204" pitchFamily="34" charset="0"/>
                <a:cs typeface="NVIDIA Sans" panose="020B0503020203020204" pitchFamily="34" charset="0"/>
                <a:sym typeface="Arial"/>
              </a:endParaRPr>
            </a:p>
          </p:txBody>
        </p:sp>
        <p:pic>
          <p:nvPicPr>
            <p:cNvPr id="33" name="Google Shape;1014;p5" descr="A close up of a logo&#10;&#10;Description automatically generated">
              <a:extLst>
                <a:ext uri="{FF2B5EF4-FFF2-40B4-BE49-F238E27FC236}">
                  <a16:creationId xmlns:a16="http://schemas.microsoft.com/office/drawing/2014/main" id="{171DED27-D116-9FF6-FEC6-F6CE17BD935D}"/>
                </a:ext>
              </a:extLst>
            </p:cNvPr>
            <p:cNvPicPr preferRelativeResize="0"/>
            <p:nvPr/>
          </p:nvPicPr>
          <p:blipFill rotWithShape="1">
            <a:blip r:embed="rId3">
              <a:alphaModFix/>
            </a:blip>
            <a:srcRect/>
            <a:stretch/>
          </p:blipFill>
          <p:spPr>
            <a:xfrm>
              <a:off x="32397683" y="7930167"/>
              <a:ext cx="1844818" cy="1771302"/>
            </a:xfrm>
            <a:prstGeom prst="rect">
              <a:avLst/>
            </a:prstGeom>
            <a:noFill/>
            <a:ln>
              <a:noFill/>
            </a:ln>
          </p:spPr>
        </p:pic>
        <p:grpSp>
          <p:nvGrpSpPr>
            <p:cNvPr id="51" name="Group 50">
              <a:extLst>
                <a:ext uri="{FF2B5EF4-FFF2-40B4-BE49-F238E27FC236}">
                  <a16:creationId xmlns:a16="http://schemas.microsoft.com/office/drawing/2014/main" id="{AD0DCCEF-0363-4E42-4C8E-E62CF86A58A6}"/>
                </a:ext>
              </a:extLst>
            </p:cNvPr>
            <p:cNvGrpSpPr/>
            <p:nvPr/>
          </p:nvGrpSpPr>
          <p:grpSpPr>
            <a:xfrm flipH="1">
              <a:off x="1977488" y="8316348"/>
              <a:ext cx="1803444" cy="1563972"/>
              <a:chOff x="2700518" y="7526424"/>
              <a:chExt cx="2631664" cy="2363123"/>
            </a:xfrm>
          </p:grpSpPr>
          <p:pic>
            <p:nvPicPr>
              <p:cNvPr id="52" name="Google Shape;1015;p5">
                <a:extLst>
                  <a:ext uri="{FF2B5EF4-FFF2-40B4-BE49-F238E27FC236}">
                    <a16:creationId xmlns:a16="http://schemas.microsoft.com/office/drawing/2014/main" id="{15DF642A-C3AE-C6FC-44E3-AAB66F08D6E9}"/>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53" name="Google Shape;891;p7" descr="Chat bubble outline">
                <a:extLst>
                  <a:ext uri="{FF2B5EF4-FFF2-40B4-BE49-F238E27FC236}">
                    <a16:creationId xmlns:a16="http://schemas.microsoft.com/office/drawing/2014/main" id="{F0DCF749-6018-7FD4-D2CF-C8BEB3B03E54}"/>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sp>
          <p:nvSpPr>
            <p:cNvPr id="54" name="Rectangle 53">
              <a:extLst>
                <a:ext uri="{FF2B5EF4-FFF2-40B4-BE49-F238E27FC236}">
                  <a16:creationId xmlns:a16="http://schemas.microsoft.com/office/drawing/2014/main" id="{ED6FC7EC-30DE-2077-D365-8E7E525A09EE}"/>
                </a:ext>
              </a:extLst>
            </p:cNvPr>
            <p:cNvSpPr/>
            <p:nvPr/>
          </p:nvSpPr>
          <p:spPr>
            <a:xfrm>
              <a:off x="5243566" y="8316349"/>
              <a:ext cx="6445824"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Features Extraction</a:t>
              </a:r>
            </a:p>
          </p:txBody>
        </p:sp>
        <p:sp>
          <p:nvSpPr>
            <p:cNvPr id="55" name="Rectangle 54">
              <a:extLst>
                <a:ext uri="{FF2B5EF4-FFF2-40B4-BE49-F238E27FC236}">
                  <a16:creationId xmlns:a16="http://schemas.microsoft.com/office/drawing/2014/main" id="{C3F9E8D0-B2DF-091C-DA77-8750EFCBD5AD}"/>
                </a:ext>
              </a:extLst>
            </p:cNvPr>
            <p:cNvSpPr/>
            <p:nvPr/>
          </p:nvSpPr>
          <p:spPr>
            <a:xfrm>
              <a:off x="12886942" y="8316349"/>
              <a:ext cx="6708592"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Acoustic Model</a:t>
              </a:r>
            </a:p>
          </p:txBody>
        </p:sp>
        <p:sp>
          <p:nvSpPr>
            <p:cNvPr id="56" name="Rectangle 55">
              <a:extLst>
                <a:ext uri="{FF2B5EF4-FFF2-40B4-BE49-F238E27FC236}">
                  <a16:creationId xmlns:a16="http://schemas.microsoft.com/office/drawing/2014/main" id="{70942B04-04C4-B29E-BBD9-91080AD4D28C}"/>
                </a:ext>
              </a:extLst>
            </p:cNvPr>
            <p:cNvSpPr/>
            <p:nvPr/>
          </p:nvSpPr>
          <p:spPr>
            <a:xfrm>
              <a:off x="26072183" y="8316349"/>
              <a:ext cx="512795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Post Processing</a:t>
              </a:r>
            </a:p>
            <a:p>
              <a:pPr algn="ctr"/>
              <a:r>
                <a:rPr lang="en-GB" sz="2800" dirty="0"/>
                <a:t>Punctuation | Capitalization | Normalization</a:t>
              </a:r>
            </a:p>
          </p:txBody>
        </p:sp>
        <p:cxnSp>
          <p:nvCxnSpPr>
            <p:cNvPr id="60" name="Straight Arrow Connector 59">
              <a:extLst>
                <a:ext uri="{FF2B5EF4-FFF2-40B4-BE49-F238E27FC236}">
                  <a16:creationId xmlns:a16="http://schemas.microsoft.com/office/drawing/2014/main" id="{CF3824D0-BF96-A1E5-9937-6563C452E4DD}"/>
                </a:ext>
              </a:extLst>
            </p:cNvPr>
            <p:cNvCxnSpPr>
              <a:cxnSpLocks/>
            </p:cNvCxnSpPr>
            <p:nvPr/>
          </p:nvCxnSpPr>
          <p:spPr>
            <a:xfrm flipV="1">
              <a:off x="9187096" y="10834263"/>
              <a:ext cx="0" cy="725694"/>
            </a:xfrm>
            <a:prstGeom prst="straightConnector1">
              <a:avLst/>
            </a:prstGeom>
            <a:noFill/>
            <a:ln w="25400" cap="flat" cmpd="sng" algn="ctr">
              <a:solidFill>
                <a:srgbClr val="76B900"/>
              </a:solidFill>
              <a:prstDash val="solid"/>
              <a:tailEnd type="stealth" w="lg" len="lg"/>
            </a:ln>
            <a:effectLst/>
          </p:spPr>
        </p:cxnSp>
        <p:sp>
          <p:nvSpPr>
            <p:cNvPr id="61" name="TextBox 60">
              <a:extLst>
                <a:ext uri="{FF2B5EF4-FFF2-40B4-BE49-F238E27FC236}">
                  <a16:creationId xmlns:a16="http://schemas.microsoft.com/office/drawing/2014/main" id="{AD751EEE-898C-7F3F-78E2-F3D99EF31CB2}"/>
                </a:ext>
              </a:extLst>
            </p:cNvPr>
            <p:cNvSpPr txBox="1"/>
            <p:nvPr/>
          </p:nvSpPr>
          <p:spPr>
            <a:xfrm>
              <a:off x="5243566" y="11263790"/>
              <a:ext cx="6445824" cy="1477328"/>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Speech audio</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Spectrogram, MFCC</a:t>
              </a:r>
            </a:p>
            <a:p>
              <a:pPr defTabSz="1828800">
                <a:buClr>
                  <a:srgbClr val="000000"/>
                </a:buClr>
                <a:defRPr/>
              </a:pPr>
              <a:r>
                <a:rPr lang="en-GB" sz="2800" kern="0" dirty="0">
                  <a:solidFill>
                    <a:srgbClr val="000000"/>
                  </a:solidFill>
                  <a:latin typeface="NVIDIA Sans" panose="020B0503020203020204" pitchFamily="34" charset="0"/>
                  <a:cs typeface="NVIDIA Sans" panose="020B0503020203020204" pitchFamily="34" charset="0"/>
                  <a:sym typeface="Arial"/>
                </a:rPr>
                <a:t>…</a:t>
              </a:r>
            </a:p>
          </p:txBody>
        </p:sp>
        <p:pic>
          <p:nvPicPr>
            <p:cNvPr id="62" name="Picture 61" descr="A picture containing curtain, light&#10;&#10;Description automatically generated">
              <a:extLst>
                <a:ext uri="{FF2B5EF4-FFF2-40B4-BE49-F238E27FC236}">
                  <a16:creationId xmlns:a16="http://schemas.microsoft.com/office/drawing/2014/main" id="{F90F0132-BC8D-0E5D-9CA2-EE27B2803B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3566" y="13043728"/>
              <a:ext cx="6445824" cy="2827380"/>
            </a:xfrm>
            <a:prstGeom prst="rect">
              <a:avLst/>
            </a:prstGeom>
            <a:ln w="28575">
              <a:solidFill>
                <a:schemeClr val="bg2"/>
              </a:solidFill>
            </a:ln>
          </p:spPr>
        </p:pic>
        <p:pic>
          <p:nvPicPr>
            <p:cNvPr id="63" name="Picture 62">
              <a:extLst>
                <a:ext uri="{FF2B5EF4-FFF2-40B4-BE49-F238E27FC236}">
                  <a16:creationId xmlns:a16="http://schemas.microsoft.com/office/drawing/2014/main" id="{77263E2C-925D-7018-FC1B-4A6D9C66167D}"/>
                </a:ext>
              </a:extLst>
            </p:cNvPr>
            <p:cNvPicPr>
              <a:picLocks noChangeAspect="1"/>
            </p:cNvPicPr>
            <p:nvPr/>
          </p:nvPicPr>
          <p:blipFill>
            <a:blip r:embed="rId7"/>
            <a:stretch>
              <a:fillRect/>
            </a:stretch>
          </p:blipFill>
          <p:spPr>
            <a:xfrm>
              <a:off x="11944860" y="12872783"/>
              <a:ext cx="7772992" cy="5408762"/>
            </a:xfrm>
            <a:prstGeom prst="rect">
              <a:avLst/>
            </a:prstGeom>
          </p:spPr>
        </p:pic>
        <p:cxnSp>
          <p:nvCxnSpPr>
            <p:cNvPr id="64" name="Straight Arrow Connector 63">
              <a:extLst>
                <a:ext uri="{FF2B5EF4-FFF2-40B4-BE49-F238E27FC236}">
                  <a16:creationId xmlns:a16="http://schemas.microsoft.com/office/drawing/2014/main" id="{FA6849F6-F82E-D6C9-D0CE-4BF0CDDC2FDB}"/>
                </a:ext>
              </a:extLst>
            </p:cNvPr>
            <p:cNvCxnSpPr>
              <a:cxnSpLocks/>
              <a:stCxn id="54" idx="3"/>
              <a:endCxn id="55" idx="1"/>
            </p:cNvCxnSpPr>
            <p:nvPr/>
          </p:nvCxnSpPr>
          <p:spPr>
            <a:xfrm>
              <a:off x="11689390" y="9575306"/>
              <a:ext cx="1197552" cy="0"/>
            </a:xfrm>
            <a:prstGeom prst="straightConnector1">
              <a:avLst/>
            </a:prstGeom>
            <a:noFill/>
            <a:ln w="12700" cap="flat" cmpd="sng" algn="ctr">
              <a:solidFill>
                <a:srgbClr val="5E5E5E">
                  <a:shade val="95000"/>
                  <a:satMod val="105000"/>
                </a:srgbClr>
              </a:solidFill>
              <a:prstDash val="solid"/>
              <a:tailEnd type="stealth" w="lg" len="lg"/>
            </a:ln>
            <a:effectLst/>
          </p:spPr>
        </p:cxnSp>
        <p:cxnSp>
          <p:nvCxnSpPr>
            <p:cNvPr id="67" name="Straight Arrow Connector 66">
              <a:extLst>
                <a:ext uri="{FF2B5EF4-FFF2-40B4-BE49-F238E27FC236}">
                  <a16:creationId xmlns:a16="http://schemas.microsoft.com/office/drawing/2014/main" id="{DD0F7DEA-9DC7-59D8-5945-B46E3E4BF6F0}"/>
                </a:ext>
              </a:extLst>
            </p:cNvPr>
            <p:cNvCxnSpPr>
              <a:cxnSpLocks/>
              <a:stCxn id="55" idx="3"/>
              <a:endCxn id="81" idx="1"/>
            </p:cNvCxnSpPr>
            <p:nvPr/>
          </p:nvCxnSpPr>
          <p:spPr>
            <a:xfrm>
              <a:off x="19595535" y="9575306"/>
              <a:ext cx="1255238"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72" name="TextBox 71">
              <a:extLst>
                <a:ext uri="{FF2B5EF4-FFF2-40B4-BE49-F238E27FC236}">
                  <a16:creationId xmlns:a16="http://schemas.microsoft.com/office/drawing/2014/main" id="{C112605C-518C-9961-BACF-A8FDE656DC3F}"/>
                </a:ext>
              </a:extLst>
            </p:cNvPr>
            <p:cNvSpPr txBox="1"/>
            <p:nvPr/>
          </p:nvSpPr>
          <p:spPr>
            <a:xfrm>
              <a:off x="12886943" y="11169668"/>
              <a:ext cx="666517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Spectrogram, MFCC</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textual features probabilities </a:t>
              </a:r>
            </a:p>
          </p:txBody>
        </p:sp>
        <p:sp>
          <p:nvSpPr>
            <p:cNvPr id="73" name="TextBox 72">
              <a:extLst>
                <a:ext uri="{FF2B5EF4-FFF2-40B4-BE49-F238E27FC236}">
                  <a16:creationId xmlns:a16="http://schemas.microsoft.com/office/drawing/2014/main" id="{A5AE4A6D-139D-3D0D-0054-7B3BD23C91DE}"/>
                </a:ext>
              </a:extLst>
            </p:cNvPr>
            <p:cNvSpPr txBox="1"/>
            <p:nvPr/>
          </p:nvSpPr>
          <p:spPr>
            <a:xfrm>
              <a:off x="20957109" y="11056791"/>
              <a:ext cx="4293430" cy="1477328"/>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Textual features probabilities </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Text</a:t>
              </a:r>
            </a:p>
          </p:txBody>
        </p:sp>
        <p:sp>
          <p:nvSpPr>
            <p:cNvPr id="81" name="Rectangle 80">
              <a:extLst>
                <a:ext uri="{FF2B5EF4-FFF2-40B4-BE49-F238E27FC236}">
                  <a16:creationId xmlns:a16="http://schemas.microsoft.com/office/drawing/2014/main" id="{1AE61FD3-FFBF-306F-2C5A-6222DF07EE70}"/>
                </a:ext>
              </a:extLst>
            </p:cNvPr>
            <p:cNvSpPr/>
            <p:nvPr/>
          </p:nvSpPr>
          <p:spPr>
            <a:xfrm>
              <a:off x="20850772" y="8316349"/>
              <a:ext cx="441674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Decoder Rescoring</a:t>
              </a:r>
            </a:p>
          </p:txBody>
        </p:sp>
        <p:cxnSp>
          <p:nvCxnSpPr>
            <p:cNvPr id="84" name="Straight Arrow Connector 83">
              <a:extLst>
                <a:ext uri="{FF2B5EF4-FFF2-40B4-BE49-F238E27FC236}">
                  <a16:creationId xmlns:a16="http://schemas.microsoft.com/office/drawing/2014/main" id="{6658FFA7-320C-3A9C-126D-30C4FAAE41FD}"/>
                </a:ext>
              </a:extLst>
            </p:cNvPr>
            <p:cNvCxnSpPr>
              <a:cxnSpLocks/>
              <a:stCxn id="81" idx="3"/>
              <a:endCxn id="56" idx="1"/>
            </p:cNvCxnSpPr>
            <p:nvPr/>
          </p:nvCxnSpPr>
          <p:spPr>
            <a:xfrm>
              <a:off x="25267513" y="9575306"/>
              <a:ext cx="804670"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98" name="TextBox 97">
              <a:extLst>
                <a:ext uri="{FF2B5EF4-FFF2-40B4-BE49-F238E27FC236}">
                  <a16:creationId xmlns:a16="http://schemas.microsoft.com/office/drawing/2014/main" id="{5CEF2064-BF77-B6F1-4E1C-2CC2D98D7A71}"/>
                </a:ext>
              </a:extLst>
            </p:cNvPr>
            <p:cNvSpPr txBox="1"/>
            <p:nvPr/>
          </p:nvSpPr>
          <p:spPr>
            <a:xfrm>
              <a:off x="26106603" y="11048346"/>
              <a:ext cx="5093518"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Text</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Normalized text</a:t>
              </a:r>
            </a:p>
          </p:txBody>
        </p:sp>
        <p:sp>
          <p:nvSpPr>
            <p:cNvPr id="104" name="TextBox 103">
              <a:extLst>
                <a:ext uri="{FF2B5EF4-FFF2-40B4-BE49-F238E27FC236}">
                  <a16:creationId xmlns:a16="http://schemas.microsoft.com/office/drawing/2014/main" id="{BC1D7630-E7B5-6494-8F8A-BB9EAF89D39F}"/>
                </a:ext>
              </a:extLst>
            </p:cNvPr>
            <p:cNvSpPr txBox="1"/>
            <p:nvPr/>
          </p:nvSpPr>
          <p:spPr>
            <a:xfrm>
              <a:off x="20957109" y="12872783"/>
              <a:ext cx="3833566" cy="2400657"/>
            </a:xfrm>
            <a:prstGeom prst="rect">
              <a:avLst/>
            </a:prstGeom>
            <a:noFill/>
          </p:spPr>
          <p:txBody>
            <a:bodyPr wrap="square">
              <a:spAutoFit/>
            </a:bodyPr>
            <a:lstStyle/>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in vidia</a:t>
              </a:r>
            </a:p>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an vidia</a:t>
              </a:r>
            </a:p>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invidia</a:t>
              </a:r>
            </a:p>
            <a:p>
              <a:pPr defTabSz="2743200">
                <a:buClr>
                  <a:srgbClr val="000000"/>
                </a:buClr>
              </a:pPr>
              <a:r>
                <a:rPr lang="en-GB" sz="3000" b="1" i="1" kern="0" dirty="0">
                  <a:solidFill>
                    <a:srgbClr val="8C8C8C">
                      <a:lumMod val="75000"/>
                    </a:srgbClr>
                  </a:solidFill>
                  <a:latin typeface="NVIDIA Sans" panose="020B0503020203020204" pitchFamily="34" charset="0"/>
                  <a:cs typeface="NVIDIA Sans" panose="020B0503020203020204" pitchFamily="34" charset="0"/>
                  <a:sym typeface="Arial"/>
                </a:rPr>
                <a:t>i work for nvidia</a:t>
              </a:r>
              <a:endParaRPr lang="en-GB" sz="3000" i="1" kern="0" dirty="0">
                <a:solidFill>
                  <a:srgbClr val="8C8C8C">
                    <a:lumMod val="75000"/>
                  </a:srgbClr>
                </a:solidFill>
                <a:latin typeface="NVIDIA Sans" panose="020B0503020203020204" pitchFamily="34" charset="0"/>
                <a:cs typeface="NVIDIA Sans" panose="020B0503020203020204" pitchFamily="34" charset="0"/>
                <a:sym typeface="Arial"/>
              </a:endParaRPr>
            </a:p>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in videa</a:t>
              </a:r>
            </a:p>
          </p:txBody>
        </p:sp>
        <p:sp>
          <p:nvSpPr>
            <p:cNvPr id="109" name="Rectangle 108">
              <a:extLst>
                <a:ext uri="{FF2B5EF4-FFF2-40B4-BE49-F238E27FC236}">
                  <a16:creationId xmlns:a16="http://schemas.microsoft.com/office/drawing/2014/main" id="{6E28E730-B681-7C4C-4A02-E6A19C2F724A}"/>
                </a:ext>
              </a:extLst>
            </p:cNvPr>
            <p:cNvSpPr/>
            <p:nvPr/>
          </p:nvSpPr>
          <p:spPr>
            <a:xfrm>
              <a:off x="26029931" y="12520649"/>
              <a:ext cx="5229490" cy="1046158"/>
            </a:xfrm>
            <a:prstGeom prst="rect">
              <a:avLst/>
            </a:prstGeom>
            <a:solidFill>
              <a:srgbClr val="FFFFFF"/>
            </a:solidFill>
            <a:ln w="25400" cap="flat" cmpd="sng" algn="ctr">
              <a:noFill/>
              <a:prstDash val="solid"/>
            </a:ln>
            <a:effectLst/>
          </p:spPr>
          <p:txBody>
            <a:bodyPr lIns="274320" tIns="137160" rIns="274320" bIns="137160" rtlCol="0" anchor="ctr"/>
            <a:lstStyle/>
            <a:p>
              <a:pPr defTabSz="2743200">
                <a:buClr>
                  <a:srgbClr val="000000"/>
                </a:buClr>
                <a:defRPr/>
              </a:pPr>
              <a:r>
                <a:rPr lang="en-US" altLang="en-US" sz="3000" i="1" kern="0" dirty="0">
                  <a:solidFill>
                    <a:srgbClr val="8C8C8C">
                      <a:lumMod val="75000"/>
                    </a:srgbClr>
                  </a:solidFill>
                  <a:latin typeface="NVIDIA Sans" panose="020B0503020203020204" pitchFamily="34" charset="0"/>
                  <a:cs typeface="NVIDIA Sans" panose="020B0503020203020204" pitchFamily="34" charset="0"/>
                  <a:sym typeface="Arial"/>
                </a:rPr>
                <a:t>h</a:t>
              </a:r>
              <a:r>
                <a:rPr lang="en-US" altLang="en-US" sz="3000" i="1" kern="0" dirty="0" err="1">
                  <a:solidFill>
                    <a:srgbClr val="8C8C8C">
                      <a:lumMod val="75000"/>
                    </a:srgbClr>
                  </a:solidFill>
                  <a:latin typeface="NVIDIA Sans" panose="020B0503020203020204" pitchFamily="34" charset="0"/>
                  <a:cs typeface="NVIDIA Sans" panose="020B0503020203020204" pitchFamily="34" charset="0"/>
                  <a:sym typeface="Arial"/>
                </a:rPr>
                <a:t>i</a:t>
              </a:r>
              <a:r>
                <a:rPr lang="en-US" altLang="en-US" sz="3000" i="1" kern="0" dirty="0">
                  <a:solidFill>
                    <a:srgbClr val="8C8C8C">
                      <a:lumMod val="75000"/>
                    </a:srgbClr>
                  </a:solidFill>
                  <a:latin typeface="NVIDIA Sans" panose="020B0503020203020204" pitchFamily="34" charset="0"/>
                  <a:cs typeface="NVIDIA Sans" panose="020B0503020203020204" pitchFamily="34" charset="0"/>
                  <a:sym typeface="Arial"/>
                </a:rPr>
                <a:t> let’s meet at two o'clock =&gt; </a:t>
              </a:r>
              <a:r>
                <a:rPr lang="en-US" altLang="en-US" sz="3000" b="1" i="1" kern="0" dirty="0">
                  <a:solidFill>
                    <a:srgbClr val="8C8C8C">
                      <a:lumMod val="75000"/>
                    </a:srgbClr>
                  </a:solidFill>
                  <a:latin typeface="NVIDIA Sans" panose="020B0503020203020204" pitchFamily="34" charset="0"/>
                  <a:cs typeface="NVIDIA Sans" panose="020B0503020203020204" pitchFamily="34" charset="0"/>
                  <a:sym typeface="Arial"/>
                </a:rPr>
                <a:t>Hi, let’s meet at 2:00</a:t>
              </a:r>
              <a:endParaRPr lang="en-US" sz="3000" b="1" i="1" kern="0" dirty="0">
                <a:solidFill>
                  <a:srgbClr val="8C8C8C">
                    <a:lumMod val="75000"/>
                  </a:srgbClr>
                </a:solidFill>
                <a:latin typeface="NVIDIA Sans" panose="020B0503020203020204" pitchFamily="34" charset="0"/>
                <a:cs typeface="NVIDIA Sans" panose="020B0503020203020204" pitchFamily="34" charset="0"/>
                <a:sym typeface="Arial"/>
              </a:endParaRPr>
            </a:p>
          </p:txBody>
        </p:sp>
        <p:sp>
          <p:nvSpPr>
            <p:cNvPr id="110" name="Arrow: Right 109">
              <a:extLst>
                <a:ext uri="{FF2B5EF4-FFF2-40B4-BE49-F238E27FC236}">
                  <a16:creationId xmlns:a16="http://schemas.microsoft.com/office/drawing/2014/main" id="{F2CDEF38-63D9-8DB6-15D6-C0DBE0F298C2}"/>
                </a:ext>
              </a:extLst>
            </p:cNvPr>
            <p:cNvSpPr/>
            <p:nvPr/>
          </p:nvSpPr>
          <p:spPr>
            <a:xfrm rot="16200000">
              <a:off x="20747420" y="14361015"/>
              <a:ext cx="247348" cy="37103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1" name="Arrow: Right 110">
              <a:extLst>
                <a:ext uri="{FF2B5EF4-FFF2-40B4-BE49-F238E27FC236}">
                  <a16:creationId xmlns:a16="http://schemas.microsoft.com/office/drawing/2014/main" id="{C26E835D-4C09-3258-FAFD-E32D50C79234}"/>
                </a:ext>
              </a:extLst>
            </p:cNvPr>
            <p:cNvSpPr/>
            <p:nvPr/>
          </p:nvSpPr>
          <p:spPr>
            <a:xfrm rot="5400000">
              <a:off x="20747420" y="13072521"/>
              <a:ext cx="247348" cy="3710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2" name="Arrow: Right 111">
              <a:extLst>
                <a:ext uri="{FF2B5EF4-FFF2-40B4-BE49-F238E27FC236}">
                  <a16:creationId xmlns:a16="http://schemas.microsoft.com/office/drawing/2014/main" id="{693FCAFD-778B-C15C-6078-7E698DA01DB6}"/>
                </a:ext>
              </a:extLst>
            </p:cNvPr>
            <p:cNvSpPr/>
            <p:nvPr/>
          </p:nvSpPr>
          <p:spPr>
            <a:xfrm rot="5400000">
              <a:off x="20747420" y="13457777"/>
              <a:ext cx="247348" cy="3710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3" name="Arrow: Right 112">
              <a:extLst>
                <a:ext uri="{FF2B5EF4-FFF2-40B4-BE49-F238E27FC236}">
                  <a16:creationId xmlns:a16="http://schemas.microsoft.com/office/drawing/2014/main" id="{87A92CD3-40C0-7D9B-C09B-EDCB95EA1F94}"/>
                </a:ext>
              </a:extLst>
            </p:cNvPr>
            <p:cNvSpPr/>
            <p:nvPr/>
          </p:nvSpPr>
          <p:spPr>
            <a:xfrm rot="5400000">
              <a:off x="20747420" y="13905027"/>
              <a:ext cx="247348" cy="3710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spTree>
    <p:extLst>
      <p:ext uri="{BB962C8B-B14F-4D97-AF65-F5344CB8AC3E}">
        <p14:creationId xmlns:p14="http://schemas.microsoft.com/office/powerpoint/2010/main" val="3050668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19278600" y="7340600"/>
          <a:ext cx="14655800" cy="11425538"/>
        </p:xfrm>
        <a:graphic>
          <a:graphicData uri="http://schemas.openxmlformats.org/drawingml/2006/table">
            <a:tbl>
              <a:tblPr firstRow="1" bandRow="1">
                <a:tableStyleId>{1FECB4D8-DB02-4DC6-A0A2-4F2EBAE1DC90}</a:tableStyleId>
              </a:tblPr>
              <a:tblGrid>
                <a:gridCol w="1988732">
                  <a:extLst>
                    <a:ext uri="{9D8B030D-6E8A-4147-A177-3AD203B41FA5}">
                      <a16:colId xmlns:a16="http://schemas.microsoft.com/office/drawing/2014/main" val="20000"/>
                    </a:ext>
                  </a:extLst>
                </a:gridCol>
                <a:gridCol w="1063193">
                  <a:extLst>
                    <a:ext uri="{9D8B030D-6E8A-4147-A177-3AD203B41FA5}">
                      <a16:colId xmlns:a16="http://schemas.microsoft.com/office/drawing/2014/main" val="20001"/>
                    </a:ext>
                  </a:extLst>
                </a:gridCol>
                <a:gridCol w="2226932">
                  <a:extLst>
                    <a:ext uri="{9D8B030D-6E8A-4147-A177-3AD203B41FA5}">
                      <a16:colId xmlns:a16="http://schemas.microsoft.com/office/drawing/2014/main" val="20002"/>
                    </a:ext>
                  </a:extLst>
                </a:gridCol>
                <a:gridCol w="2308859">
                  <a:extLst>
                    <a:ext uri="{9D8B030D-6E8A-4147-A177-3AD203B41FA5}">
                      <a16:colId xmlns:a16="http://schemas.microsoft.com/office/drawing/2014/main" val="20003"/>
                    </a:ext>
                  </a:extLst>
                </a:gridCol>
                <a:gridCol w="7068084">
                  <a:extLst>
                    <a:ext uri="{9D8B030D-6E8A-4147-A177-3AD203B41FA5}">
                      <a16:colId xmlns:a16="http://schemas.microsoft.com/office/drawing/2014/main" val="20004"/>
                    </a:ext>
                  </a:extLst>
                </a:gridCol>
              </a:tblGrid>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8:50</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9:00</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Welcome</a:t>
                      </a: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9:00</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10:00</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Lecture 1</a:t>
                      </a: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GB" sz="5400" b="0" i="0" u="none" strike="noStrike" kern="1200" baseline="0">
                          <a:solidFill>
                            <a:schemeClr val="bg1"/>
                          </a:solidFill>
                          <a:latin typeface="+mn-lt"/>
                          <a:ea typeface="+mn-ea"/>
                          <a:cs typeface="DINPro-Bold"/>
                        </a:rPr>
                        <a:t>10:00</a:t>
                      </a: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GB" sz="5400" b="0" i="0" u="none" strike="noStrike" kern="1200" baseline="0">
                          <a:solidFill>
                            <a:schemeClr val="bg1"/>
                          </a:solidFill>
                          <a:latin typeface="+mn-lt"/>
                          <a:ea typeface="+mn-ea"/>
                          <a:cs typeface="DINPro-Bold"/>
                        </a:rPr>
                        <a:t>11:00</a:t>
                      </a: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dirty="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GB" sz="5400" b="0" i="0" u="none" strike="noStrike" kern="1200" baseline="0" dirty="0">
                          <a:solidFill>
                            <a:schemeClr val="tx2"/>
                          </a:solidFill>
                          <a:latin typeface="+mn-lt"/>
                          <a:ea typeface="+mn-ea"/>
                          <a:cs typeface="DINPro-Bold"/>
                        </a:rPr>
                        <a:t>Lab 1</a:t>
                      </a:r>
                      <a:endParaRPr lang="en-US" sz="5400" b="0" i="0" u="none" strike="noStrike" kern="1200" baseline="0" dirty="0">
                        <a:solidFill>
                          <a:schemeClr val="tx2"/>
                        </a:solidFill>
                        <a:latin typeface="+mn-lt"/>
                        <a:ea typeface="+mn-ea"/>
                        <a:cs typeface="DINPro-Bold"/>
                      </a:endParaRP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9287244"/>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11:00</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11:15</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Break</a:t>
                      </a: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11:15</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12:15</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Lecture 2</a:t>
                      </a: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12:15</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13:15</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lvl="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dirty="0">
                          <a:solidFill>
                            <a:schemeClr val="tx2"/>
                          </a:solidFill>
                          <a:latin typeface="+mn-lt"/>
                          <a:ea typeface="+mn-ea"/>
                          <a:cs typeface="DINPro-Bold"/>
                        </a:rPr>
                        <a:t>Lab 2 </a:t>
                      </a: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13:15</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14:00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lvl="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break </a:t>
                      </a:r>
                    </a:p>
                  </a:txBody>
                  <a:tcPr marL="372533" marR="93133" marT="93133" marB="93133"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14:00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15:00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Lecture 3</a:t>
                      </a:r>
                    </a:p>
                  </a:txBody>
                  <a:tcPr marL="372533" marR="93133" marT="93133" marB="93133"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0902433"/>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15:00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dirty="0">
                          <a:solidFill>
                            <a:schemeClr val="bg1"/>
                          </a:solidFill>
                          <a:latin typeface="+mn-lt"/>
                          <a:ea typeface="+mn-ea"/>
                          <a:cs typeface="DINPro-Bold"/>
                        </a:rPr>
                        <a:t>16:00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lvl="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Lab 3</a:t>
                      </a:r>
                    </a:p>
                  </a:txBody>
                  <a:tcPr marL="372533" marR="93133" marT="93133" marB="93133"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7504049"/>
                  </a:ext>
                </a:extLst>
              </a:tr>
              <a:tr h="1785847">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GB" sz="5400" b="0" i="0" u="none" strike="noStrike" kern="1200" baseline="0">
                          <a:solidFill>
                            <a:schemeClr val="bg1"/>
                          </a:solidFill>
                          <a:latin typeface="+mn-lt"/>
                          <a:ea typeface="+mn-ea"/>
                          <a:cs typeface="DINPro-Bold"/>
                        </a:rPr>
                        <a:t>16:00</a:t>
                      </a: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17:00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lvl="0" indent="-742950" algn="l" defTabSz="1306220" rtl="0" eaLnBrk="1" fontAlgn="auto" latinLnBrk="0" hangingPunct="1">
                        <a:lnSpc>
                          <a:spcPct val="100000"/>
                        </a:lnSpc>
                        <a:spcBef>
                          <a:spcPts val="0"/>
                        </a:spcBef>
                        <a:spcAft>
                          <a:spcPts val="0"/>
                        </a:spcAft>
                        <a:buClrTx/>
                        <a:buSzTx/>
                        <a:buFontTx/>
                        <a:buNone/>
                        <a:tabLst/>
                        <a:defRPr/>
                      </a:pPr>
                      <a:r>
                        <a:rPr lang="en-GB" sz="5400" b="0" i="0" u="none" strike="noStrike" kern="1200" baseline="0" dirty="0">
                          <a:solidFill>
                            <a:schemeClr val="tx2"/>
                          </a:solidFill>
                          <a:latin typeface="+mn-lt"/>
                          <a:ea typeface="+mn-ea"/>
                          <a:cs typeface="DINPro-Bold"/>
                        </a:rPr>
                        <a:t>Assessment support</a:t>
                      </a:r>
                      <a:endParaRPr lang="en-US" sz="5400" b="0" i="0" u="none" strike="noStrike" kern="1200" baseline="0" dirty="0">
                        <a:solidFill>
                          <a:schemeClr val="tx2"/>
                        </a:solidFill>
                        <a:latin typeface="+mn-lt"/>
                        <a:ea typeface="+mn-ea"/>
                        <a:cs typeface="DINPro-Bold"/>
                      </a:endParaRPr>
                    </a:p>
                  </a:txBody>
                  <a:tcPr marL="372533" marR="93133" marT="93133" marB="93133"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5130889"/>
                  </a:ext>
                </a:extLst>
              </a:tr>
            </a:tbl>
          </a:graphicData>
        </a:graphic>
      </p:graphicFrame>
      <p:sp>
        <p:nvSpPr>
          <p:cNvPr id="2" name="TextBox 1">
            <a:extLst>
              <a:ext uri="{FF2B5EF4-FFF2-40B4-BE49-F238E27FC236}">
                <a16:creationId xmlns:a16="http://schemas.microsoft.com/office/drawing/2014/main" id="{8FA957DC-869A-0A94-4C20-336A28D3135B}"/>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rPr>
              <a:t>Course Timeline</a:t>
            </a:r>
          </a:p>
        </p:txBody>
      </p:sp>
    </p:spTree>
    <p:extLst>
      <p:ext uri="{BB962C8B-B14F-4D97-AF65-F5344CB8AC3E}">
        <p14:creationId xmlns:p14="http://schemas.microsoft.com/office/powerpoint/2010/main" val="1223476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5616A2-FB92-6F47-45CA-DF4EFBDB9A16}"/>
              </a:ext>
            </a:extLst>
          </p:cNvPr>
          <p:cNvSpPr>
            <a:spLocks noGrp="1"/>
          </p:cNvSpPr>
          <p:nvPr>
            <p:ph type="body" sz="quarter" idx="13"/>
          </p:nvPr>
        </p:nvSpPr>
        <p:spPr/>
        <p:txBody>
          <a:bodyPr/>
          <a:lstStyle/>
          <a:p>
            <a:r>
              <a:rPr lang="en-US" dirty="0"/>
              <a:t>Evaluation Metric</a:t>
            </a:r>
          </a:p>
        </p:txBody>
      </p:sp>
    </p:spTree>
    <p:extLst>
      <p:ext uri="{BB962C8B-B14F-4D97-AF65-F5344CB8AC3E}">
        <p14:creationId xmlns:p14="http://schemas.microsoft.com/office/powerpoint/2010/main" val="995536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3756-2CD9-44A6-BD84-CC05427F84C4}"/>
              </a:ext>
            </a:extLst>
          </p:cNvPr>
          <p:cNvSpPr>
            <a:spLocks noGrp="1"/>
          </p:cNvSpPr>
          <p:nvPr>
            <p:ph type="title"/>
          </p:nvPr>
        </p:nvSpPr>
        <p:spPr/>
        <p:txBody>
          <a:bodyPr/>
          <a:lstStyle/>
          <a:p>
            <a:r>
              <a:rPr lang="en-GB" dirty="0"/>
              <a:t>Measuring Success</a:t>
            </a:r>
            <a:r>
              <a:rPr lang="en-US" dirty="0"/>
              <a:t> of ASR</a:t>
            </a:r>
          </a:p>
        </p:txBody>
      </p:sp>
      <p:sp>
        <p:nvSpPr>
          <p:cNvPr id="4" name="Text Placeholder 3">
            <a:extLst>
              <a:ext uri="{FF2B5EF4-FFF2-40B4-BE49-F238E27FC236}">
                <a16:creationId xmlns:a16="http://schemas.microsoft.com/office/drawing/2014/main" id="{DE470616-05B2-45B4-9025-F19B4609D723}"/>
              </a:ext>
            </a:extLst>
          </p:cNvPr>
          <p:cNvSpPr>
            <a:spLocks noGrp="1"/>
          </p:cNvSpPr>
          <p:nvPr>
            <p:ph type="body" sz="quarter" idx="10"/>
          </p:nvPr>
        </p:nvSpPr>
        <p:spPr/>
        <p:txBody>
          <a:bodyPr/>
          <a:lstStyle/>
          <a:p>
            <a:r>
              <a:rPr lang="en-GB" dirty="0"/>
              <a:t>WER | CER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338BAC-92BB-4A66-BC22-1C28252EC9CA}"/>
                  </a:ext>
                </a:extLst>
              </p:cNvPr>
              <p:cNvSpPr>
                <a:spLocks noGrp="1"/>
              </p:cNvSpPr>
              <p:nvPr>
                <p:ph idx="1"/>
              </p:nvPr>
            </p:nvSpPr>
            <p:spPr>
              <a:xfrm>
                <a:off x="1172309" y="4846320"/>
                <a:ext cx="14220092" cy="13651992"/>
              </a:xfrm>
            </p:spPr>
            <p:txBody>
              <a:bodyPr anchor="ctr"/>
              <a:lstStyle/>
              <a:p>
                <a:pPr marL="0" indent="0">
                  <a:buNone/>
                </a:pPr>
                <a:endParaRPr lang="en-GB" sz="6400"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       </m:t>
                      </m:r>
                      <m:r>
                        <a:rPr lang="en-GB" b="0" i="1" smtClean="0">
                          <a:latin typeface="Cambria Math" panose="02040503050406030204" pitchFamily="18" charset="0"/>
                        </a:rPr>
                        <m:t>𝑊𝑜𝑟𝑑</m:t>
                      </m:r>
                      <m:r>
                        <a:rPr lang="en-GB" b="0" i="1" smtClean="0">
                          <a:latin typeface="Cambria Math" panose="02040503050406030204" pitchFamily="18" charset="0"/>
                        </a:rPr>
                        <m:t> </m:t>
                      </m:r>
                      <m:r>
                        <a:rPr lang="en-GB" b="0" i="1" smtClean="0">
                          <a:latin typeface="Cambria Math" panose="02040503050406030204" pitchFamily="18" charset="0"/>
                        </a:rPr>
                        <m:t>𝐸𝑟𝑟𝑜𝑟</m:t>
                      </m:r>
                      <m:r>
                        <a:rPr lang="en-GB" b="0" i="1" smtClean="0">
                          <a:latin typeface="Cambria Math" panose="02040503050406030204" pitchFamily="18" charset="0"/>
                        </a:rPr>
                        <m:t> </m:t>
                      </m:r>
                      <m:r>
                        <a:rPr lang="en-GB" b="0" i="1" smtClean="0">
                          <a:latin typeface="Cambria Math" panose="02040503050406030204" pitchFamily="18" charset="0"/>
                        </a:rPr>
                        <m:t>𝑅𝑎𝑡𝑒</m:t>
                      </m:r>
                      <m:r>
                        <a:rPr lang="en-GB" b="0" i="1" smtClean="0">
                          <a:latin typeface="Cambria Math" panose="02040503050406030204" pitchFamily="18" charset="0"/>
                        </a:rPr>
                        <m:t> (</m:t>
                      </m:r>
                      <m:r>
                        <a:rPr lang="en-GB" b="0" i="1" smtClean="0">
                          <a:latin typeface="Cambria Math" panose="02040503050406030204" pitchFamily="18" charset="0"/>
                        </a:rPr>
                        <m:t>𝑊𝐸𝑅</m:t>
                      </m:r>
                      <m:r>
                        <a:rPr lang="en-GB" b="0" i="1" smtClean="0">
                          <a:latin typeface="Cambria Math" panose="02040503050406030204" pitchFamily="18" charset="0"/>
                        </a:rPr>
                        <m:t>)=</m:t>
                      </m:r>
                      <m:f>
                        <m:fPr>
                          <m:ctrlPr>
                            <a:rPr lang="en-GB" i="1" smtClean="0">
                              <a:latin typeface="Cambria Math" panose="02040503050406030204" pitchFamily="18" charset="0"/>
                            </a:rPr>
                          </m:ctrlPr>
                        </m:fPr>
                        <m:num>
                          <m:r>
                            <a:rPr lang="en-GB" b="0" i="1" smtClean="0">
                              <a:latin typeface="Cambria Math" panose="02040503050406030204" pitchFamily="18" charset="0"/>
                            </a:rPr>
                            <m:t>𝑆</m:t>
                          </m:r>
                          <m:r>
                            <a:rPr lang="en-GB" b="0" i="1" smtClean="0">
                              <a:latin typeface="Cambria Math" panose="02040503050406030204" pitchFamily="18" charset="0"/>
                            </a:rPr>
                            <m:t>+</m:t>
                          </m:r>
                          <m:r>
                            <a:rPr lang="en-GB" b="0" i="1" smtClean="0">
                              <a:latin typeface="Cambria Math" panose="02040503050406030204" pitchFamily="18" charset="0"/>
                            </a:rPr>
                            <m:t>𝐷</m:t>
                          </m:r>
                          <m:r>
                            <a:rPr lang="en-GB" b="0" i="1" smtClean="0">
                              <a:latin typeface="Cambria Math" panose="02040503050406030204" pitchFamily="18" charset="0"/>
                            </a:rPr>
                            <m:t>+</m:t>
                          </m:r>
                          <m:r>
                            <a:rPr lang="en-GB" b="0" i="1" smtClean="0">
                              <a:latin typeface="Cambria Math" panose="02040503050406030204" pitchFamily="18" charset="0"/>
                            </a:rPr>
                            <m:t>𝐼</m:t>
                          </m:r>
                          <m:r>
                            <a:rPr lang="en-GB" b="0" i="1" smtClean="0">
                              <a:latin typeface="Cambria Math" panose="02040503050406030204" pitchFamily="18" charset="0"/>
                            </a:rPr>
                            <m:t> </m:t>
                          </m:r>
                        </m:num>
                        <m:den>
                          <m:r>
                            <a:rPr lang="en-GB" b="0" i="1" smtClean="0">
                              <a:latin typeface="Cambria Math" panose="02040503050406030204" pitchFamily="18" charset="0"/>
                            </a:rPr>
                            <m:t>𝑁</m:t>
                          </m:r>
                        </m:den>
                      </m:f>
                    </m:oMath>
                  </m:oMathPara>
                </a14:m>
                <a:endParaRPr lang="en-GB" sz="6400" i="1" dirty="0">
                  <a:latin typeface="Trebuchet MS"/>
                </a:endParaRPr>
              </a:p>
              <a:p>
                <a:pPr lvl="1"/>
                <a:r>
                  <a:rPr lang="en-GB" sz="2800" i="1" dirty="0">
                    <a:latin typeface="Trebuchet MS"/>
                  </a:rPr>
                  <a:t>S: Number of words substituted</a:t>
                </a:r>
              </a:p>
              <a:p>
                <a:pPr lvl="1"/>
                <a:r>
                  <a:rPr lang="en-GB" sz="2800" i="1" dirty="0">
                    <a:latin typeface="Trebuchet MS"/>
                  </a:rPr>
                  <a:t>I: Number of words inserted</a:t>
                </a:r>
              </a:p>
              <a:p>
                <a:pPr lvl="1"/>
                <a:r>
                  <a:rPr lang="en-GB" sz="2800" i="1" dirty="0">
                    <a:latin typeface="Trebuchet MS"/>
                  </a:rPr>
                  <a:t>D Number of words deleted</a:t>
                </a:r>
              </a:p>
              <a:p>
                <a:pPr lvl="1"/>
                <a:r>
                  <a:rPr lang="en-GB" sz="2800" i="1" dirty="0">
                    <a:latin typeface="Trebuchet MS"/>
                  </a:rPr>
                  <a:t>N: Number of words in the reference</a:t>
                </a:r>
              </a:p>
              <a:p>
                <a:endParaRPr lang="en-GB" sz="3200" i="1" dirty="0">
                  <a:latin typeface="Trebuchet MS"/>
                </a:endParaRPr>
              </a:p>
              <a:p>
                <a:endParaRPr lang="en-GB" sz="3200" i="1" dirty="0">
                  <a:latin typeface="Trebuchet MS"/>
                </a:endParaRPr>
              </a:p>
              <a:p>
                <a:endParaRPr lang="en-GB" sz="3200" i="1" dirty="0">
                  <a:latin typeface="Trebuchet MS"/>
                </a:endParaRPr>
              </a:p>
              <a:p>
                <a:endParaRPr lang="en-GB" sz="3200" i="1" dirty="0">
                  <a:latin typeface="Trebuchet MS"/>
                </a:endParaRPr>
              </a:p>
              <a:p>
                <a:pPr marL="0"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        </m:t>
                      </m:r>
                      <m:r>
                        <a:rPr lang="en-GB" b="0" i="1" smtClean="0">
                          <a:latin typeface="Cambria Math" panose="02040503050406030204" pitchFamily="18" charset="0"/>
                        </a:rPr>
                        <m:t>𝐶h𝑎𝑟𝑎𝑐𝑡𝑒𝑟</m:t>
                      </m:r>
                      <m:r>
                        <a:rPr lang="en-GB" i="1">
                          <a:latin typeface="Cambria Math" panose="02040503050406030204" pitchFamily="18" charset="0"/>
                        </a:rPr>
                        <m:t> </m:t>
                      </m:r>
                      <m:r>
                        <a:rPr lang="en-GB" i="1">
                          <a:latin typeface="Cambria Math" panose="02040503050406030204" pitchFamily="18" charset="0"/>
                        </a:rPr>
                        <m:t>𝐸𝑟𝑟𝑜𝑟</m:t>
                      </m:r>
                      <m:r>
                        <a:rPr lang="en-GB" i="1">
                          <a:latin typeface="Cambria Math" panose="02040503050406030204" pitchFamily="18" charset="0"/>
                        </a:rPr>
                        <m:t> </m:t>
                      </m:r>
                      <m:r>
                        <a:rPr lang="en-GB" i="1">
                          <a:latin typeface="Cambria Math" panose="02040503050406030204" pitchFamily="18" charset="0"/>
                        </a:rPr>
                        <m:t>𝑅𝑎𝑡𝑒</m:t>
                      </m:r>
                      <m:r>
                        <a:rPr lang="en-GB" i="1">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𝐶</m:t>
                          </m:r>
                          <m:r>
                            <a:rPr lang="en-GB" i="1">
                              <a:latin typeface="Cambria Math" panose="02040503050406030204" pitchFamily="18" charset="0"/>
                            </a:rPr>
                            <m:t>𝐸𝑅</m:t>
                          </m:r>
                        </m:e>
                      </m:d>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𝑆</m:t>
                          </m:r>
                          <m:r>
                            <a:rPr lang="en-GB" i="1">
                              <a:latin typeface="Cambria Math" panose="02040503050406030204" pitchFamily="18" charset="0"/>
                            </a:rPr>
                            <m:t>+</m:t>
                          </m:r>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𝐼</m:t>
                          </m:r>
                          <m:r>
                            <a:rPr lang="en-GB" i="1">
                              <a:latin typeface="Cambria Math" panose="02040503050406030204" pitchFamily="18" charset="0"/>
                            </a:rPr>
                            <m:t> </m:t>
                          </m:r>
                        </m:num>
                        <m:den>
                          <m:r>
                            <a:rPr lang="en-GB" i="1">
                              <a:latin typeface="Cambria Math" panose="02040503050406030204" pitchFamily="18" charset="0"/>
                            </a:rPr>
                            <m:t>𝑁</m:t>
                          </m:r>
                        </m:den>
                      </m:f>
                    </m:oMath>
                  </m:oMathPara>
                </a14:m>
                <a:endParaRPr lang="en-GB" i="1" dirty="0">
                  <a:latin typeface="Cambria Math" panose="02040503050406030204" pitchFamily="18" charset="0"/>
                </a:endParaRPr>
              </a:p>
              <a:p>
                <a:pPr lvl="1"/>
                <a:r>
                  <a:rPr lang="en-GB" sz="2800" i="1" dirty="0">
                    <a:latin typeface="Trebuchet MS"/>
                  </a:rPr>
                  <a:t>S: Number of chars substituted</a:t>
                </a:r>
              </a:p>
              <a:p>
                <a:pPr lvl="1"/>
                <a:r>
                  <a:rPr lang="en-GB" sz="2800" i="1" dirty="0">
                    <a:latin typeface="Trebuchet MS"/>
                  </a:rPr>
                  <a:t>I: Number of chars inserted</a:t>
                </a:r>
              </a:p>
              <a:p>
                <a:pPr lvl="1"/>
                <a:r>
                  <a:rPr lang="en-GB" sz="2800" i="1" dirty="0">
                    <a:latin typeface="Trebuchet MS"/>
                  </a:rPr>
                  <a:t>D Number of chars deleted</a:t>
                </a:r>
              </a:p>
              <a:p>
                <a:pPr lvl="1"/>
                <a:r>
                  <a:rPr lang="en-GB" sz="2800" i="1" dirty="0">
                    <a:latin typeface="Trebuchet MS"/>
                  </a:rPr>
                  <a:t>N: Number of chars in the reference</a:t>
                </a:r>
              </a:p>
            </p:txBody>
          </p:sp>
        </mc:Choice>
        <mc:Fallback xmlns="">
          <p:sp>
            <p:nvSpPr>
              <p:cNvPr id="3" name="Content Placeholder 2">
                <a:extLst>
                  <a:ext uri="{FF2B5EF4-FFF2-40B4-BE49-F238E27FC236}">
                    <a16:creationId xmlns:a16="http://schemas.microsoft.com/office/drawing/2014/main" id="{56338BAC-92BB-4A66-BC22-1C28252EC9CA}"/>
                  </a:ext>
                </a:extLst>
              </p:cNvPr>
              <p:cNvSpPr>
                <a:spLocks noGrp="1" noRot="1" noChangeAspect="1" noMove="1" noResize="1" noEditPoints="1" noAdjustHandles="1" noChangeArrowheads="1" noChangeShapeType="1" noTextEdit="1"/>
              </p:cNvSpPr>
              <p:nvPr>
                <p:ph idx="1"/>
              </p:nvPr>
            </p:nvSpPr>
            <p:spPr>
              <a:xfrm>
                <a:off x="1172309" y="4846320"/>
                <a:ext cx="14220092" cy="13651992"/>
              </a:xfrm>
              <a:blipFill>
                <a:blip r:embed="rId3"/>
                <a:stretch>
                  <a:fillRect/>
                </a:stretch>
              </a:blipFill>
            </p:spPr>
            <p:txBody>
              <a:bodyPr/>
              <a:lstStyle/>
              <a:p>
                <a:r>
                  <a:rPr lang="en-GB">
                    <a:noFill/>
                  </a:rPr>
                  <a:t> </a:t>
                </a:r>
              </a:p>
            </p:txBody>
          </p:sp>
        </mc:Fallback>
      </mc:AlternateContent>
      <p:graphicFrame>
        <p:nvGraphicFramePr>
          <p:cNvPr id="5" name="Table 5">
            <a:extLst>
              <a:ext uri="{FF2B5EF4-FFF2-40B4-BE49-F238E27FC236}">
                <a16:creationId xmlns:a16="http://schemas.microsoft.com/office/drawing/2014/main" id="{B3582DE5-93E7-43E5-DEF8-D2E9DAF81011}"/>
              </a:ext>
            </a:extLst>
          </p:cNvPr>
          <p:cNvGraphicFramePr>
            <a:graphicFrameLocks noGrp="1"/>
          </p:cNvGraphicFramePr>
          <p:nvPr>
            <p:extLst>
              <p:ext uri="{D42A27DB-BD31-4B8C-83A1-F6EECF244321}">
                <p14:modId xmlns:p14="http://schemas.microsoft.com/office/powerpoint/2010/main" val="3941238902"/>
              </p:ext>
            </p:extLst>
          </p:nvPr>
        </p:nvGraphicFramePr>
        <p:xfrm>
          <a:off x="15662028" y="7021244"/>
          <a:ext cx="16951571" cy="3265756"/>
        </p:xfrm>
        <a:graphic>
          <a:graphicData uri="http://schemas.openxmlformats.org/drawingml/2006/table">
            <a:tbl>
              <a:tblPr firstRow="1" bandRow="1">
                <a:tableStyleId>{5C22544A-7EE6-4342-B048-85BDC9FD1C3A}</a:tableStyleId>
              </a:tblPr>
              <a:tblGrid>
                <a:gridCol w="4689232">
                  <a:extLst>
                    <a:ext uri="{9D8B030D-6E8A-4147-A177-3AD203B41FA5}">
                      <a16:colId xmlns:a16="http://schemas.microsoft.com/office/drawing/2014/main" val="1264802569"/>
                    </a:ext>
                  </a:extLst>
                </a:gridCol>
                <a:gridCol w="12262339">
                  <a:extLst>
                    <a:ext uri="{9D8B030D-6E8A-4147-A177-3AD203B41FA5}">
                      <a16:colId xmlns:a16="http://schemas.microsoft.com/office/drawing/2014/main" val="3625087746"/>
                    </a:ext>
                  </a:extLst>
                </a:gridCol>
              </a:tblGrid>
              <a:tr h="1103923">
                <a:tc>
                  <a:txBody>
                    <a:bodyPr/>
                    <a:lstStyle/>
                    <a:p>
                      <a:pPr algn="l"/>
                      <a:r>
                        <a:rPr lang="en-GB" sz="3600" b="0" dirty="0">
                          <a:solidFill>
                            <a:schemeClr val="tx1"/>
                          </a:solidFill>
                        </a:rPr>
                        <a:t>Reference</a:t>
                      </a:r>
                    </a:p>
                  </a:txBody>
                  <a:tcPr>
                    <a:solidFill>
                      <a:schemeClr val="tx2"/>
                    </a:solidFill>
                  </a:tcPr>
                </a:tc>
                <a:tc>
                  <a:txBody>
                    <a:bodyPr/>
                    <a:lstStyle/>
                    <a:p>
                      <a:pPr algn="l"/>
                      <a:r>
                        <a:rPr lang="en-GB" sz="3600" b="0" i="1" dirty="0">
                          <a:solidFill>
                            <a:schemeClr val="bg1"/>
                          </a:solidFill>
                        </a:rPr>
                        <a:t>the </a:t>
                      </a:r>
                      <a:r>
                        <a:rPr lang="en-GB" sz="3600" b="0" i="1" dirty="0">
                          <a:solidFill>
                            <a:schemeClr val="accent1"/>
                          </a:solidFill>
                        </a:rPr>
                        <a:t>cat sat </a:t>
                      </a:r>
                      <a:r>
                        <a:rPr lang="en-GB" sz="3600" b="0" i="1" dirty="0">
                          <a:solidFill>
                            <a:schemeClr val="bg1"/>
                          </a:solidFill>
                        </a:rPr>
                        <a:t>on </a:t>
                      </a:r>
                      <a:r>
                        <a:rPr lang="en-GB" sz="3600" b="0" i="1" dirty="0">
                          <a:solidFill>
                            <a:srgbClr val="C00000"/>
                          </a:solidFill>
                        </a:rPr>
                        <a:t>the</a:t>
                      </a:r>
                      <a:r>
                        <a:rPr lang="en-GB" sz="3600" b="0" i="1" dirty="0">
                          <a:solidFill>
                            <a:schemeClr val="bg1"/>
                          </a:solidFill>
                        </a:rPr>
                        <a:t> mat</a:t>
                      </a:r>
                    </a:p>
                  </a:txBody>
                  <a:tcPr>
                    <a:solidFill>
                      <a:schemeClr val="tx1">
                        <a:lumMod val="95000"/>
                      </a:schemeClr>
                    </a:solidFill>
                  </a:tcPr>
                </a:tc>
                <a:extLst>
                  <a:ext uri="{0D108BD9-81ED-4DB2-BD59-A6C34878D82A}">
                    <a16:rowId xmlns:a16="http://schemas.microsoft.com/office/drawing/2014/main" val="2276511234"/>
                  </a:ext>
                </a:extLst>
              </a:tr>
              <a:tr h="1103923">
                <a:tc>
                  <a:txBody>
                    <a:bodyPr/>
                    <a:lstStyle/>
                    <a:p>
                      <a:pPr algn="l"/>
                      <a:r>
                        <a:rPr lang="en-GB" sz="3600" b="0" dirty="0">
                          <a:solidFill>
                            <a:schemeClr val="tx1"/>
                          </a:solidFill>
                        </a:rPr>
                        <a:t>Transcription</a:t>
                      </a:r>
                    </a:p>
                  </a:txBody>
                  <a:tcPr>
                    <a:solidFill>
                      <a:schemeClr val="tx2"/>
                    </a:solidFill>
                  </a:tcPr>
                </a:tc>
                <a:tc>
                  <a:txBody>
                    <a:bodyPr/>
                    <a:lstStyle/>
                    <a:p>
                      <a:pPr algn="l"/>
                      <a:r>
                        <a:rPr lang="en-GB" sz="3600" b="0" i="1" dirty="0">
                          <a:solidFill>
                            <a:schemeClr val="bg1"/>
                          </a:solidFill>
                        </a:rPr>
                        <a:t>the </a:t>
                      </a:r>
                      <a:r>
                        <a:rPr lang="en-GB" sz="3600" b="0" i="1" dirty="0">
                          <a:solidFill>
                            <a:schemeClr val="accent1"/>
                          </a:solidFill>
                        </a:rPr>
                        <a:t>cats at </a:t>
                      </a:r>
                      <a:r>
                        <a:rPr lang="en-GB" sz="3600" b="0" i="1" dirty="0">
                          <a:solidFill>
                            <a:schemeClr val="bg1"/>
                          </a:solidFill>
                        </a:rPr>
                        <a:t>on        mat </a:t>
                      </a:r>
                      <a:r>
                        <a:rPr lang="en-GB" sz="3600" b="0" i="1" dirty="0">
                          <a:solidFill>
                            <a:schemeClr val="accent6"/>
                          </a:solidFill>
                        </a:rPr>
                        <a:t>yeah</a:t>
                      </a:r>
                    </a:p>
                  </a:txBody>
                  <a:tcPr>
                    <a:solidFill>
                      <a:schemeClr val="tx1">
                        <a:lumMod val="95000"/>
                      </a:schemeClr>
                    </a:solidFill>
                  </a:tcPr>
                </a:tc>
                <a:extLst>
                  <a:ext uri="{0D108BD9-81ED-4DB2-BD59-A6C34878D82A}">
                    <a16:rowId xmlns:a16="http://schemas.microsoft.com/office/drawing/2014/main" val="3507281943"/>
                  </a:ext>
                </a:extLst>
              </a:tr>
              <a:tr h="1057910">
                <a:tc>
                  <a:txBody>
                    <a:bodyPr/>
                    <a:lstStyle/>
                    <a:p>
                      <a:pPr algn="l"/>
                      <a:r>
                        <a:rPr lang="en-GB" sz="3600" b="0" dirty="0">
                          <a:solidFill>
                            <a:schemeClr val="tx1"/>
                          </a:solidFill>
                        </a:rPr>
                        <a:t>WER=0.66</a:t>
                      </a:r>
                    </a:p>
                  </a:txBody>
                  <a:tcPr>
                    <a:solidFill>
                      <a:schemeClr val="tx2"/>
                    </a:solidFill>
                  </a:tcPr>
                </a:tc>
                <a:tc>
                  <a:txBody>
                    <a:bodyPr/>
                    <a:lstStyle/>
                    <a:p>
                      <a:pPr algn="l"/>
                      <a:r>
                        <a:rPr lang="en-GB" sz="3600" b="0" dirty="0">
                          <a:solidFill>
                            <a:srgbClr val="C00000"/>
                          </a:solidFill>
                        </a:rPr>
                        <a:t>D=1</a:t>
                      </a:r>
                      <a:r>
                        <a:rPr lang="en-GB" sz="3600" b="0" dirty="0">
                          <a:solidFill>
                            <a:schemeClr val="bg1"/>
                          </a:solidFill>
                        </a:rPr>
                        <a:t>, </a:t>
                      </a:r>
                      <a:r>
                        <a:rPr lang="en-GB" sz="3600" b="0" dirty="0">
                          <a:solidFill>
                            <a:schemeClr val="accent1"/>
                          </a:solidFill>
                        </a:rPr>
                        <a:t>S=2</a:t>
                      </a:r>
                      <a:r>
                        <a:rPr lang="en-GB" sz="3600" b="0" dirty="0">
                          <a:solidFill>
                            <a:schemeClr val="bg1"/>
                          </a:solidFill>
                        </a:rPr>
                        <a:t>, </a:t>
                      </a:r>
                      <a:r>
                        <a:rPr lang="en-GB" sz="3600" b="0" dirty="0">
                          <a:solidFill>
                            <a:schemeClr val="accent6"/>
                          </a:solidFill>
                        </a:rPr>
                        <a:t>I=1</a:t>
                      </a:r>
                      <a:r>
                        <a:rPr lang="en-GB" sz="3600" b="0" dirty="0">
                          <a:solidFill>
                            <a:schemeClr val="bg1"/>
                          </a:solidFill>
                        </a:rPr>
                        <a:t>, N=6</a:t>
                      </a:r>
                    </a:p>
                  </a:txBody>
                  <a:tcPr>
                    <a:solidFill>
                      <a:schemeClr val="tx1">
                        <a:lumMod val="95000"/>
                      </a:schemeClr>
                    </a:solidFill>
                  </a:tcPr>
                </a:tc>
                <a:extLst>
                  <a:ext uri="{0D108BD9-81ED-4DB2-BD59-A6C34878D82A}">
                    <a16:rowId xmlns:a16="http://schemas.microsoft.com/office/drawing/2014/main" val="607131258"/>
                  </a:ext>
                </a:extLst>
              </a:tr>
            </a:tbl>
          </a:graphicData>
        </a:graphic>
      </p:graphicFrame>
      <p:graphicFrame>
        <p:nvGraphicFramePr>
          <p:cNvPr id="7" name="Table 6">
            <a:extLst>
              <a:ext uri="{FF2B5EF4-FFF2-40B4-BE49-F238E27FC236}">
                <a16:creationId xmlns:a16="http://schemas.microsoft.com/office/drawing/2014/main" id="{2DB76BFB-F34E-FD19-42A0-CC09EF101086}"/>
              </a:ext>
            </a:extLst>
          </p:cNvPr>
          <p:cNvGraphicFramePr>
            <a:graphicFrameLocks noGrp="1"/>
          </p:cNvGraphicFramePr>
          <p:nvPr>
            <p:extLst>
              <p:ext uri="{D42A27DB-BD31-4B8C-83A1-F6EECF244321}">
                <p14:modId xmlns:p14="http://schemas.microsoft.com/office/powerpoint/2010/main" val="3416830492"/>
              </p:ext>
            </p:extLst>
          </p:nvPr>
        </p:nvGraphicFramePr>
        <p:xfrm>
          <a:off x="15662028" y="14312116"/>
          <a:ext cx="19741663" cy="3311769"/>
        </p:xfrm>
        <a:graphic>
          <a:graphicData uri="http://schemas.openxmlformats.org/drawingml/2006/table">
            <a:tbl>
              <a:tblPr firstRow="1" bandRow="1">
                <a:tableStyleId>{5C22544A-7EE6-4342-B048-85BDC9FD1C3A}</a:tableStyleId>
              </a:tblPr>
              <a:tblGrid>
                <a:gridCol w="4783017">
                  <a:extLst>
                    <a:ext uri="{9D8B030D-6E8A-4147-A177-3AD203B41FA5}">
                      <a16:colId xmlns:a16="http://schemas.microsoft.com/office/drawing/2014/main" val="3191739867"/>
                    </a:ext>
                  </a:extLst>
                </a:gridCol>
                <a:gridCol w="14958646">
                  <a:extLst>
                    <a:ext uri="{9D8B030D-6E8A-4147-A177-3AD203B41FA5}">
                      <a16:colId xmlns:a16="http://schemas.microsoft.com/office/drawing/2014/main" val="3173886788"/>
                    </a:ext>
                  </a:extLst>
                </a:gridCol>
              </a:tblGrid>
              <a:tr h="1103923">
                <a:tc>
                  <a:txBody>
                    <a:bodyPr/>
                    <a:lstStyle/>
                    <a:p>
                      <a:pPr algn="l"/>
                      <a:r>
                        <a:rPr lang="en-GB" sz="3600" b="0" dirty="0">
                          <a:solidFill>
                            <a:schemeClr val="tx1"/>
                          </a:solidFill>
                        </a:rPr>
                        <a:t>Reference</a:t>
                      </a:r>
                    </a:p>
                  </a:txBody>
                  <a:tcPr>
                    <a:solidFill>
                      <a:schemeClr val="tx2"/>
                    </a:solidFill>
                  </a:tcPr>
                </a:tc>
                <a:tc>
                  <a:txBody>
                    <a:bodyPr/>
                    <a:lstStyle/>
                    <a:p>
                      <a:pPr algn="l"/>
                      <a:r>
                        <a:rPr lang="en-GB" sz="3600" b="0" i="1" dirty="0">
                          <a:solidFill>
                            <a:schemeClr val="bg1"/>
                          </a:solidFill>
                        </a:rPr>
                        <a:t>'t', 'h', 'e', ' ', 'c', 'a', 't', ' ', ‘s’, 'a', 't', ' ', 'o', 'n', ' ', </a:t>
                      </a:r>
                      <a:r>
                        <a:rPr lang="en-GB" sz="3600" b="0" i="1" dirty="0">
                          <a:solidFill>
                            <a:srgbClr val="C00000"/>
                          </a:solidFill>
                        </a:rPr>
                        <a:t>'t', 'h', 'e', ' ', </a:t>
                      </a:r>
                      <a:r>
                        <a:rPr lang="en-GB" sz="3600" b="0" i="1" dirty="0">
                          <a:solidFill>
                            <a:schemeClr val="accent1"/>
                          </a:solidFill>
                        </a:rPr>
                        <a:t>'m', </a:t>
                      </a:r>
                      <a:r>
                        <a:rPr lang="en-GB" sz="3600" b="0" i="1" dirty="0">
                          <a:solidFill>
                            <a:schemeClr val="bg1"/>
                          </a:solidFill>
                        </a:rPr>
                        <a:t>'a', 't'</a:t>
                      </a:r>
                    </a:p>
                  </a:txBody>
                  <a:tcPr>
                    <a:solidFill>
                      <a:schemeClr val="tx1">
                        <a:lumMod val="95000"/>
                      </a:schemeClr>
                    </a:solidFill>
                  </a:tcPr>
                </a:tc>
                <a:extLst>
                  <a:ext uri="{0D108BD9-81ED-4DB2-BD59-A6C34878D82A}">
                    <a16:rowId xmlns:a16="http://schemas.microsoft.com/office/drawing/2014/main" val="2719385009"/>
                  </a:ext>
                </a:extLst>
              </a:tr>
              <a:tr h="1103923">
                <a:tc>
                  <a:txBody>
                    <a:bodyPr/>
                    <a:lstStyle/>
                    <a:p>
                      <a:pPr algn="l"/>
                      <a:r>
                        <a:rPr lang="en-GB" sz="3600" b="0" dirty="0">
                          <a:solidFill>
                            <a:schemeClr val="tx1"/>
                          </a:solidFill>
                        </a:rPr>
                        <a:t>Transcription</a:t>
                      </a:r>
                    </a:p>
                  </a:txBody>
                  <a:tcPr>
                    <a:solidFill>
                      <a:schemeClr val="tx2"/>
                    </a:solidFill>
                  </a:tcPr>
                </a:tc>
                <a:tc>
                  <a:txBody>
                    <a:bodyPr/>
                    <a:lstStyle/>
                    <a:p>
                      <a:pPr algn="l"/>
                      <a:r>
                        <a:rPr lang="en-GB" sz="3600" b="0" i="1" dirty="0">
                          <a:solidFill>
                            <a:schemeClr val="bg1"/>
                          </a:solidFill>
                        </a:rPr>
                        <a:t>'t', 'h', 'e', ' ', 'c', 'a', 't', ' ', ‘s’, 'a', 't', ' ', 'o', 'n', ' ‘,                        </a:t>
                      </a:r>
                      <a:r>
                        <a:rPr lang="en-GB" sz="3600" b="0" i="1" dirty="0">
                          <a:solidFill>
                            <a:schemeClr val="accent1"/>
                          </a:solidFill>
                        </a:rPr>
                        <a:t>‘n', </a:t>
                      </a:r>
                      <a:r>
                        <a:rPr lang="en-GB" sz="3600" b="0" i="1" dirty="0">
                          <a:solidFill>
                            <a:schemeClr val="bg1"/>
                          </a:solidFill>
                        </a:rPr>
                        <a:t>'a', 't'</a:t>
                      </a:r>
                    </a:p>
                  </a:txBody>
                  <a:tcPr>
                    <a:solidFill>
                      <a:schemeClr val="tx1">
                        <a:lumMod val="95000"/>
                      </a:schemeClr>
                    </a:solidFill>
                  </a:tcPr>
                </a:tc>
                <a:extLst>
                  <a:ext uri="{0D108BD9-81ED-4DB2-BD59-A6C34878D82A}">
                    <a16:rowId xmlns:a16="http://schemas.microsoft.com/office/drawing/2014/main" val="4033400342"/>
                  </a:ext>
                </a:extLst>
              </a:tr>
              <a:tr h="1103923">
                <a:tc>
                  <a:txBody>
                    <a:bodyPr/>
                    <a:lstStyle/>
                    <a:p>
                      <a:pPr algn="l"/>
                      <a:r>
                        <a:rPr lang="en-GB" sz="3600" b="0" dirty="0">
                          <a:solidFill>
                            <a:schemeClr val="tx1"/>
                          </a:solidFill>
                        </a:rPr>
                        <a:t>CER=0.2272</a:t>
                      </a:r>
                    </a:p>
                  </a:txBody>
                  <a:tcPr>
                    <a:solidFill>
                      <a:schemeClr val="tx2"/>
                    </a:solidFill>
                  </a:tcPr>
                </a:tc>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GB" sz="3600" b="0" dirty="0">
                          <a:solidFill>
                            <a:srgbClr val="C00000"/>
                          </a:solidFill>
                        </a:rPr>
                        <a:t>D=4</a:t>
                      </a:r>
                      <a:r>
                        <a:rPr lang="en-GB" sz="3600" b="0" dirty="0">
                          <a:solidFill>
                            <a:schemeClr val="bg1"/>
                          </a:solidFill>
                        </a:rPr>
                        <a:t>, </a:t>
                      </a:r>
                      <a:r>
                        <a:rPr lang="en-GB" sz="3600" b="0" dirty="0">
                          <a:solidFill>
                            <a:schemeClr val="accent1"/>
                          </a:solidFill>
                        </a:rPr>
                        <a:t>S=1</a:t>
                      </a:r>
                      <a:r>
                        <a:rPr lang="en-GB" sz="3600" b="0" dirty="0">
                          <a:solidFill>
                            <a:schemeClr val="bg1"/>
                          </a:solidFill>
                        </a:rPr>
                        <a:t>, </a:t>
                      </a:r>
                      <a:r>
                        <a:rPr lang="en-GB" sz="3600" b="0" dirty="0">
                          <a:solidFill>
                            <a:schemeClr val="accent6"/>
                          </a:solidFill>
                        </a:rPr>
                        <a:t>I=0</a:t>
                      </a:r>
                      <a:r>
                        <a:rPr lang="en-GB" sz="3600" b="0" dirty="0">
                          <a:solidFill>
                            <a:schemeClr val="bg1"/>
                          </a:solidFill>
                        </a:rPr>
                        <a:t>, N=22</a:t>
                      </a:r>
                    </a:p>
                  </a:txBody>
                  <a:tcPr>
                    <a:solidFill>
                      <a:schemeClr val="tx1">
                        <a:lumMod val="95000"/>
                      </a:schemeClr>
                    </a:solidFill>
                  </a:tcPr>
                </a:tc>
                <a:extLst>
                  <a:ext uri="{0D108BD9-81ED-4DB2-BD59-A6C34878D82A}">
                    <a16:rowId xmlns:a16="http://schemas.microsoft.com/office/drawing/2014/main" val="2879804629"/>
                  </a:ext>
                </a:extLst>
              </a:tr>
            </a:tbl>
          </a:graphicData>
        </a:graphic>
      </p:graphicFrame>
    </p:spTree>
    <p:extLst>
      <p:ext uri="{BB962C8B-B14F-4D97-AF65-F5344CB8AC3E}">
        <p14:creationId xmlns:p14="http://schemas.microsoft.com/office/powerpoint/2010/main" val="427079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5616A2-FB92-6F47-45CA-DF4EFBDB9A16}"/>
              </a:ext>
            </a:extLst>
          </p:cNvPr>
          <p:cNvSpPr>
            <a:spLocks noGrp="1"/>
          </p:cNvSpPr>
          <p:nvPr>
            <p:ph type="body" sz="quarter" idx="13"/>
          </p:nvPr>
        </p:nvSpPr>
        <p:spPr/>
        <p:txBody>
          <a:bodyPr/>
          <a:lstStyle/>
          <a:p>
            <a:r>
              <a:rPr lang="en-US" dirty="0"/>
              <a:t>Loss Function</a:t>
            </a:r>
          </a:p>
        </p:txBody>
      </p:sp>
    </p:spTree>
    <p:extLst>
      <p:ext uri="{BB962C8B-B14F-4D97-AF65-F5344CB8AC3E}">
        <p14:creationId xmlns:p14="http://schemas.microsoft.com/office/powerpoint/2010/main" val="3616018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GB" dirty="0"/>
              <a:t>Acoustic Models</a:t>
            </a:r>
            <a:endParaRPr lang="en-US" dirty="0"/>
          </a:p>
        </p:txBody>
      </p:sp>
      <p:sp>
        <p:nvSpPr>
          <p:cNvPr id="4" name="Text Placeholder 3">
            <a:extLst>
              <a:ext uri="{FF2B5EF4-FFF2-40B4-BE49-F238E27FC236}">
                <a16:creationId xmlns:a16="http://schemas.microsoft.com/office/drawing/2014/main" id="{10C927DD-536E-4AAB-AEB6-619277D818BD}"/>
              </a:ext>
            </a:extLst>
          </p:cNvPr>
          <p:cNvSpPr>
            <a:spLocks noGrp="1"/>
          </p:cNvSpPr>
          <p:nvPr>
            <p:ph type="body" sz="quarter" idx="10"/>
          </p:nvPr>
        </p:nvSpPr>
        <p:spPr/>
        <p:txBody>
          <a:bodyPr/>
          <a:lstStyle/>
          <a:p>
            <a:r>
              <a:rPr lang="en-GB" dirty="0"/>
              <a:t>Connectionist Temporal Classification (CTC)</a:t>
            </a:r>
            <a:endParaRPr lang="en-US" dirty="0"/>
          </a:p>
        </p:txBody>
      </p:sp>
      <p:sp>
        <p:nvSpPr>
          <p:cNvPr id="15" name="TextBox 14">
            <a:extLst>
              <a:ext uri="{FF2B5EF4-FFF2-40B4-BE49-F238E27FC236}">
                <a16:creationId xmlns:a16="http://schemas.microsoft.com/office/drawing/2014/main" id="{5FD4D10C-4782-4C48-B473-E653B107A077}"/>
              </a:ext>
            </a:extLst>
          </p:cNvPr>
          <p:cNvSpPr txBox="1"/>
          <p:nvPr/>
        </p:nvSpPr>
        <p:spPr>
          <a:xfrm>
            <a:off x="662610" y="19554064"/>
            <a:ext cx="18288000" cy="52322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2800" dirty="0">
                <a:hlinkClick r:id="rId3"/>
              </a:rPr>
              <a:t>https://distill.pub/2017/ctc/</a:t>
            </a:r>
            <a:endParaRPr lang="en-GB" sz="2800" dirty="0"/>
          </a:p>
        </p:txBody>
      </p:sp>
      <p:grpSp>
        <p:nvGrpSpPr>
          <p:cNvPr id="12" name="Group 11">
            <a:extLst>
              <a:ext uri="{FF2B5EF4-FFF2-40B4-BE49-F238E27FC236}">
                <a16:creationId xmlns:a16="http://schemas.microsoft.com/office/drawing/2014/main" id="{D5DD29DE-B4B2-0E20-CD26-F0EBD0468634}"/>
              </a:ext>
            </a:extLst>
          </p:cNvPr>
          <p:cNvGrpSpPr/>
          <p:nvPr/>
        </p:nvGrpSpPr>
        <p:grpSpPr>
          <a:xfrm>
            <a:off x="2911944" y="4426559"/>
            <a:ext cx="15604656" cy="14041056"/>
            <a:chOff x="11710121" y="6103332"/>
            <a:chExt cx="13839342" cy="13268388"/>
          </a:xfrm>
        </p:grpSpPr>
        <p:pic>
          <p:nvPicPr>
            <p:cNvPr id="5" name="Picture 4">
              <a:extLst>
                <a:ext uri="{FF2B5EF4-FFF2-40B4-BE49-F238E27FC236}">
                  <a16:creationId xmlns:a16="http://schemas.microsoft.com/office/drawing/2014/main" id="{D520FB51-BEDA-4B73-926F-962D6996335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b="25276"/>
            <a:stretch/>
          </p:blipFill>
          <p:spPr>
            <a:xfrm>
              <a:off x="11710121" y="6103332"/>
              <a:ext cx="13839342" cy="13268388"/>
            </a:xfrm>
            <a:prstGeom prst="rect">
              <a:avLst/>
            </a:prstGeom>
          </p:spPr>
        </p:pic>
        <p:sp>
          <p:nvSpPr>
            <p:cNvPr id="6" name="Rectangle 5">
              <a:extLst>
                <a:ext uri="{FF2B5EF4-FFF2-40B4-BE49-F238E27FC236}">
                  <a16:creationId xmlns:a16="http://schemas.microsoft.com/office/drawing/2014/main" id="{05C4D0F4-399D-539A-4558-AAD776384911}"/>
                </a:ext>
              </a:extLst>
            </p:cNvPr>
            <p:cNvSpPr/>
            <p:nvPr/>
          </p:nvSpPr>
          <p:spPr>
            <a:xfrm>
              <a:off x="11710124" y="7791345"/>
              <a:ext cx="7866548" cy="1437486"/>
            </a:xfrm>
            <a:prstGeom prst="rect">
              <a:avLst/>
            </a:prstGeom>
            <a:solidFill>
              <a:schemeClr val="tx2">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Rectangle 7">
              <a:extLst>
                <a:ext uri="{FF2B5EF4-FFF2-40B4-BE49-F238E27FC236}">
                  <a16:creationId xmlns:a16="http://schemas.microsoft.com/office/drawing/2014/main" id="{4C971838-56FB-86B3-220F-7630D4B03BF0}"/>
                </a:ext>
              </a:extLst>
            </p:cNvPr>
            <p:cNvSpPr/>
            <p:nvPr/>
          </p:nvSpPr>
          <p:spPr>
            <a:xfrm>
              <a:off x="11710124" y="9680678"/>
              <a:ext cx="7866548" cy="3639808"/>
            </a:xfrm>
            <a:prstGeom prst="rect">
              <a:avLst/>
            </a:prstGeom>
            <a:solidFill>
              <a:schemeClr val="accent6">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9" name="Rectangle 8">
              <a:extLst>
                <a:ext uri="{FF2B5EF4-FFF2-40B4-BE49-F238E27FC236}">
                  <a16:creationId xmlns:a16="http://schemas.microsoft.com/office/drawing/2014/main" id="{6D4F06A5-C374-802B-A0E1-3E68B1E7CCE7}"/>
                </a:ext>
              </a:extLst>
            </p:cNvPr>
            <p:cNvSpPr/>
            <p:nvPr/>
          </p:nvSpPr>
          <p:spPr>
            <a:xfrm>
              <a:off x="11710121" y="6230661"/>
              <a:ext cx="7866550" cy="1437486"/>
            </a:xfrm>
            <a:prstGeom prst="rect">
              <a:avLst/>
            </a:prstGeom>
            <a:solidFill>
              <a:schemeClr val="accent3">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Rectangle 6">
              <a:extLst>
                <a:ext uri="{FF2B5EF4-FFF2-40B4-BE49-F238E27FC236}">
                  <a16:creationId xmlns:a16="http://schemas.microsoft.com/office/drawing/2014/main" id="{C6F2B902-4466-FE5E-ABAC-5B3EC7BF18A3}"/>
                </a:ext>
              </a:extLst>
            </p:cNvPr>
            <p:cNvSpPr/>
            <p:nvPr/>
          </p:nvSpPr>
          <p:spPr>
            <a:xfrm>
              <a:off x="11710122" y="13671057"/>
              <a:ext cx="7866548" cy="2543554"/>
            </a:xfrm>
            <a:prstGeom prst="rect">
              <a:avLst/>
            </a:prstGeom>
            <a:solidFill>
              <a:schemeClr val="accent6">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 name="Rectangle 9">
              <a:extLst>
                <a:ext uri="{FF2B5EF4-FFF2-40B4-BE49-F238E27FC236}">
                  <a16:creationId xmlns:a16="http://schemas.microsoft.com/office/drawing/2014/main" id="{EE7BEBE8-C04B-42F6-8A20-6C1F0133D68B}"/>
                </a:ext>
              </a:extLst>
            </p:cNvPr>
            <p:cNvSpPr/>
            <p:nvPr/>
          </p:nvSpPr>
          <p:spPr>
            <a:xfrm>
              <a:off x="11710122" y="16600047"/>
              <a:ext cx="7866548" cy="2543554"/>
            </a:xfrm>
            <a:prstGeom prst="rect">
              <a:avLst/>
            </a:prstGeom>
            <a:solidFill>
              <a:schemeClr val="accent6">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pic>
        <p:nvPicPr>
          <p:cNvPr id="11" name="Picture 10">
            <a:extLst>
              <a:ext uri="{FF2B5EF4-FFF2-40B4-BE49-F238E27FC236}">
                <a16:creationId xmlns:a16="http://schemas.microsoft.com/office/drawing/2014/main" id="{62218C7A-CFD6-E072-D212-D766ABA782B6}"/>
              </a:ext>
            </a:extLst>
          </p:cNvPr>
          <p:cNvPicPr>
            <a:picLocks noChangeAspect="1"/>
          </p:cNvPicPr>
          <p:nvPr/>
        </p:nvPicPr>
        <p:blipFill>
          <a:blip r:embed="rId6"/>
          <a:stretch>
            <a:fillRect/>
          </a:stretch>
        </p:blipFill>
        <p:spPr>
          <a:xfrm>
            <a:off x="22381063" y="9804400"/>
            <a:ext cx="13122467" cy="4238171"/>
          </a:xfrm>
          <a:prstGeom prst="rect">
            <a:avLst/>
          </a:prstGeom>
          <a:ln>
            <a:solidFill>
              <a:schemeClr val="bg1"/>
            </a:solidFill>
          </a:ln>
        </p:spPr>
      </p:pic>
    </p:spTree>
    <p:extLst>
      <p:ext uri="{BB962C8B-B14F-4D97-AF65-F5344CB8AC3E}">
        <p14:creationId xmlns:p14="http://schemas.microsoft.com/office/powerpoint/2010/main" val="3289826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5616A2-FB92-6F47-45CA-DF4EFBDB9A16}"/>
              </a:ext>
            </a:extLst>
          </p:cNvPr>
          <p:cNvSpPr>
            <a:spLocks noGrp="1"/>
          </p:cNvSpPr>
          <p:nvPr>
            <p:ph type="body" sz="quarter" idx="13"/>
          </p:nvPr>
        </p:nvSpPr>
        <p:spPr/>
        <p:txBody>
          <a:bodyPr/>
          <a:lstStyle/>
          <a:p>
            <a:r>
              <a:rPr lang="en-US" dirty="0"/>
              <a:t>Acoustic Models</a:t>
            </a:r>
          </a:p>
        </p:txBody>
      </p:sp>
    </p:spTree>
    <p:extLst>
      <p:ext uri="{BB962C8B-B14F-4D97-AF65-F5344CB8AC3E}">
        <p14:creationId xmlns:p14="http://schemas.microsoft.com/office/powerpoint/2010/main" val="2619863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A8FACB-2077-AF71-3D41-5BE27647A6B4}"/>
              </a:ext>
            </a:extLst>
          </p:cNvPr>
          <p:cNvSpPr>
            <a:spLocks noGrp="1"/>
          </p:cNvSpPr>
          <p:nvPr>
            <p:ph type="title"/>
          </p:nvPr>
        </p:nvSpPr>
        <p:spPr/>
        <p:txBody>
          <a:bodyPr/>
          <a:lstStyle/>
          <a:p>
            <a:r>
              <a:rPr lang="en-GB" dirty="0"/>
              <a:t>Acoustic Models</a:t>
            </a:r>
          </a:p>
        </p:txBody>
      </p:sp>
      <p:sp>
        <p:nvSpPr>
          <p:cNvPr id="8" name="Text Placeholder 7">
            <a:extLst>
              <a:ext uri="{FF2B5EF4-FFF2-40B4-BE49-F238E27FC236}">
                <a16:creationId xmlns:a16="http://schemas.microsoft.com/office/drawing/2014/main" id="{D0F0A1DA-C003-174A-C055-857B97DFB085}"/>
              </a:ext>
            </a:extLst>
          </p:cNvPr>
          <p:cNvSpPr>
            <a:spLocks noGrp="1"/>
          </p:cNvSpPr>
          <p:nvPr>
            <p:ph type="body" sz="quarter" idx="10"/>
          </p:nvPr>
        </p:nvSpPr>
        <p:spPr/>
        <p:txBody>
          <a:bodyPr/>
          <a:lstStyle/>
          <a:p>
            <a:r>
              <a:rPr lang="en-GB" dirty="0"/>
              <a:t>RNN-based approaches: DeepSpeech and DeepSpeech2</a:t>
            </a:r>
            <a:endParaRPr lang="en-GB" dirty="0">
              <a:sym typeface="Trebuchet MS"/>
            </a:endParaRPr>
          </a:p>
        </p:txBody>
      </p:sp>
      <p:sp>
        <p:nvSpPr>
          <p:cNvPr id="7" name="Content Placeholder 6">
            <a:extLst>
              <a:ext uri="{FF2B5EF4-FFF2-40B4-BE49-F238E27FC236}">
                <a16:creationId xmlns:a16="http://schemas.microsoft.com/office/drawing/2014/main" id="{FA456D5F-6555-0D07-51B3-40EBC2845D73}"/>
              </a:ext>
            </a:extLst>
          </p:cNvPr>
          <p:cNvSpPr>
            <a:spLocks noGrp="1"/>
          </p:cNvSpPr>
          <p:nvPr>
            <p:ph sz="half" idx="4294967295"/>
          </p:nvPr>
        </p:nvSpPr>
        <p:spPr>
          <a:xfrm>
            <a:off x="18695988" y="5341637"/>
            <a:ext cx="17880012" cy="12644438"/>
          </a:xfrm>
        </p:spPr>
        <p:txBody>
          <a:bodyPr/>
          <a:lstStyle/>
          <a:p>
            <a:pPr>
              <a:spcBef>
                <a:spcPts val="1200"/>
              </a:spcBef>
              <a:spcAft>
                <a:spcPts val="1200"/>
              </a:spcAft>
              <a:buFont typeface="Arial" panose="020B0604020202020204" pitchFamily="34" charset="0"/>
              <a:buChar char="•"/>
            </a:pPr>
            <a:r>
              <a:rPr lang="en-GB" sz="3600" dirty="0"/>
              <a:t>Large Model: 100M parameters</a:t>
            </a:r>
          </a:p>
          <a:p>
            <a:pPr>
              <a:spcBef>
                <a:spcPts val="1200"/>
              </a:spcBef>
              <a:spcAft>
                <a:spcPts val="1200"/>
              </a:spcAft>
              <a:buFont typeface="Arial" panose="020B0604020202020204" pitchFamily="34" charset="0"/>
              <a:buChar char="•"/>
            </a:pPr>
            <a:r>
              <a:rPr lang="en-GB" sz="3600" dirty="0"/>
              <a:t>Large Dataset: 11K hours</a:t>
            </a:r>
          </a:p>
          <a:p>
            <a:pPr>
              <a:spcBef>
                <a:spcPts val="1200"/>
              </a:spcBef>
              <a:spcAft>
                <a:spcPts val="1200"/>
              </a:spcAft>
              <a:buFont typeface="Arial" panose="020B0604020202020204" pitchFamily="34" charset="0"/>
              <a:buChar char="•"/>
            </a:pPr>
            <a:r>
              <a:rPr lang="en-GB" sz="3600" dirty="0"/>
              <a:t>RNN-based approaches are computationally intense</a:t>
            </a:r>
          </a:p>
          <a:p>
            <a:pPr>
              <a:spcBef>
                <a:spcPts val="1200"/>
              </a:spcBef>
              <a:spcAft>
                <a:spcPts val="1200"/>
              </a:spcAft>
              <a:buFont typeface="Arial" panose="020B0604020202020204" pitchFamily="34" charset="0"/>
              <a:buChar char="•"/>
            </a:pPr>
            <a:r>
              <a:rPr lang="en-GB" sz="3600" dirty="0"/>
              <a:t>Compute optimization: All reduce implementation, CTC loss compute on GPU</a:t>
            </a:r>
          </a:p>
        </p:txBody>
      </p:sp>
      <p:pic>
        <p:nvPicPr>
          <p:cNvPr id="9" name="Picture 8">
            <a:extLst>
              <a:ext uri="{FF2B5EF4-FFF2-40B4-BE49-F238E27FC236}">
                <a16:creationId xmlns:a16="http://schemas.microsoft.com/office/drawing/2014/main" id="{D258BB36-F7E6-D2D1-9795-F62B32652522}"/>
              </a:ext>
            </a:extLst>
          </p:cNvPr>
          <p:cNvPicPr>
            <a:picLocks noChangeAspect="1"/>
          </p:cNvPicPr>
          <p:nvPr/>
        </p:nvPicPr>
        <p:blipFill>
          <a:blip r:embed="rId3"/>
          <a:stretch>
            <a:fillRect/>
          </a:stretch>
        </p:blipFill>
        <p:spPr>
          <a:xfrm>
            <a:off x="18940039" y="4442492"/>
            <a:ext cx="16252508" cy="13581216"/>
          </a:xfrm>
          <a:prstGeom prst="rect">
            <a:avLst/>
          </a:prstGeom>
        </p:spPr>
      </p:pic>
      <p:sp>
        <p:nvSpPr>
          <p:cNvPr id="10" name="TextBox 9">
            <a:extLst>
              <a:ext uri="{FF2B5EF4-FFF2-40B4-BE49-F238E27FC236}">
                <a16:creationId xmlns:a16="http://schemas.microsoft.com/office/drawing/2014/main" id="{97C49629-8071-9A69-319A-EC2CDF77DD1B}"/>
              </a:ext>
            </a:extLst>
          </p:cNvPr>
          <p:cNvSpPr txBox="1"/>
          <p:nvPr/>
        </p:nvSpPr>
        <p:spPr>
          <a:xfrm>
            <a:off x="0" y="19404451"/>
            <a:ext cx="27249120" cy="11695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r>
              <a:rPr lang="en-GB" sz="3200" dirty="0">
                <a:hlinkClick r:id="rId4"/>
              </a:rPr>
              <a:t>Awni </a:t>
            </a:r>
            <a:r>
              <a:rPr lang="en-GB" sz="3200" dirty="0" err="1">
                <a:hlinkClick r:id="rId4"/>
              </a:rPr>
              <a:t>Hannun</a:t>
            </a:r>
            <a:r>
              <a:rPr lang="en-GB" sz="3200" dirty="0">
                <a:hlinkClick r:id="rId4"/>
              </a:rPr>
              <a:t> , Carl Case, Jared Casper, Bryan Catanzaro, Greg </a:t>
            </a:r>
            <a:r>
              <a:rPr lang="en-GB" sz="3200" dirty="0" err="1">
                <a:hlinkClick r:id="rId4"/>
              </a:rPr>
              <a:t>Diamos</a:t>
            </a:r>
            <a:r>
              <a:rPr lang="en-GB" sz="3200" dirty="0">
                <a:hlinkClick r:id="rId4"/>
              </a:rPr>
              <a:t>, Erich </a:t>
            </a:r>
            <a:r>
              <a:rPr lang="en-GB" sz="3200" dirty="0" err="1">
                <a:hlinkClick r:id="rId4"/>
              </a:rPr>
              <a:t>Elsen</a:t>
            </a:r>
            <a:r>
              <a:rPr lang="en-GB" sz="3200" dirty="0">
                <a:hlinkClick r:id="rId4"/>
              </a:rPr>
              <a:t>, Ryan </a:t>
            </a:r>
            <a:r>
              <a:rPr lang="en-GB" sz="3200" dirty="0" err="1">
                <a:hlinkClick r:id="rId4"/>
              </a:rPr>
              <a:t>Prenger</a:t>
            </a:r>
            <a:r>
              <a:rPr lang="en-GB" sz="3200" dirty="0">
                <a:hlinkClick r:id="rId4"/>
              </a:rPr>
              <a:t>, Sanjeev Satheesh, </a:t>
            </a:r>
            <a:r>
              <a:rPr lang="en-GB" sz="3200" dirty="0" err="1">
                <a:hlinkClick r:id="rId4"/>
              </a:rPr>
              <a:t>Shubho</a:t>
            </a:r>
            <a:r>
              <a:rPr lang="en-GB" sz="3200" dirty="0">
                <a:hlinkClick r:id="rId4"/>
              </a:rPr>
              <a:t> Sengupta, Adam Coates, Andrew Y. Ng .Deep Speech: Scaling up end-to-end speech recognition. 2014</a:t>
            </a:r>
            <a:endParaRPr lang="en-US" sz="3200" dirty="0">
              <a:solidFill>
                <a:srgbClr val="222222"/>
              </a:solidFill>
              <a:latin typeface="Arial"/>
              <a:cs typeface="Arial"/>
            </a:endParaRPr>
          </a:p>
        </p:txBody>
      </p:sp>
      <p:pic>
        <p:nvPicPr>
          <p:cNvPr id="12" name="Picture 11">
            <a:extLst>
              <a:ext uri="{FF2B5EF4-FFF2-40B4-BE49-F238E27FC236}">
                <a16:creationId xmlns:a16="http://schemas.microsoft.com/office/drawing/2014/main" id="{DBF837A0-1915-5BC5-2B1E-36941473288D}"/>
              </a:ext>
            </a:extLst>
          </p:cNvPr>
          <p:cNvPicPr>
            <a:picLocks noChangeAspect="1"/>
          </p:cNvPicPr>
          <p:nvPr/>
        </p:nvPicPr>
        <p:blipFill>
          <a:blip r:embed="rId5"/>
          <a:stretch>
            <a:fillRect/>
          </a:stretch>
        </p:blipFill>
        <p:spPr>
          <a:xfrm>
            <a:off x="1820774" y="5909606"/>
            <a:ext cx="13653304" cy="11508500"/>
          </a:xfrm>
          <a:prstGeom prst="rect">
            <a:avLst/>
          </a:prstGeom>
        </p:spPr>
      </p:pic>
      <p:cxnSp>
        <p:nvCxnSpPr>
          <p:cNvPr id="6" name="Straight Arrow Connector 5">
            <a:extLst>
              <a:ext uri="{FF2B5EF4-FFF2-40B4-BE49-F238E27FC236}">
                <a16:creationId xmlns:a16="http://schemas.microsoft.com/office/drawing/2014/main" id="{D8C0B0C2-61C0-34F5-A41B-6DEA8B49B603}"/>
              </a:ext>
            </a:extLst>
          </p:cNvPr>
          <p:cNvCxnSpPr/>
          <p:nvPr/>
        </p:nvCxnSpPr>
        <p:spPr>
          <a:xfrm flipH="1">
            <a:off x="8189843" y="3191256"/>
            <a:ext cx="10750196" cy="2718350"/>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63F26F-24D8-6338-9724-86F55D87DC44}"/>
              </a:ext>
            </a:extLst>
          </p:cNvPr>
          <p:cNvCxnSpPr/>
          <p:nvPr/>
        </p:nvCxnSpPr>
        <p:spPr>
          <a:xfrm>
            <a:off x="23973183" y="3191256"/>
            <a:ext cx="2663687" cy="1251236"/>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562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A8FACB-2077-AF71-3D41-5BE27647A6B4}"/>
              </a:ext>
            </a:extLst>
          </p:cNvPr>
          <p:cNvSpPr>
            <a:spLocks noGrp="1"/>
          </p:cNvSpPr>
          <p:nvPr>
            <p:ph type="title"/>
          </p:nvPr>
        </p:nvSpPr>
        <p:spPr/>
        <p:txBody>
          <a:bodyPr/>
          <a:lstStyle/>
          <a:p>
            <a:r>
              <a:rPr lang="en-GB" dirty="0"/>
              <a:t>Acoustic Models</a:t>
            </a:r>
          </a:p>
        </p:txBody>
      </p:sp>
      <p:sp>
        <p:nvSpPr>
          <p:cNvPr id="8" name="Text Placeholder 7">
            <a:extLst>
              <a:ext uri="{FF2B5EF4-FFF2-40B4-BE49-F238E27FC236}">
                <a16:creationId xmlns:a16="http://schemas.microsoft.com/office/drawing/2014/main" id="{D0F0A1DA-C003-174A-C055-857B97DFB085}"/>
              </a:ext>
            </a:extLst>
          </p:cNvPr>
          <p:cNvSpPr>
            <a:spLocks noGrp="1"/>
          </p:cNvSpPr>
          <p:nvPr>
            <p:ph type="body" sz="quarter" idx="10"/>
          </p:nvPr>
        </p:nvSpPr>
        <p:spPr/>
        <p:txBody>
          <a:bodyPr/>
          <a:lstStyle/>
          <a:p>
            <a:r>
              <a:rPr lang="en-GB" dirty="0"/>
              <a:t>RNN-based approaches: DeepSpeech and DeepSpeech2</a:t>
            </a:r>
            <a:endParaRPr lang="en-GB" dirty="0">
              <a:sym typeface="Trebuchet MS"/>
            </a:endParaRPr>
          </a:p>
        </p:txBody>
      </p:sp>
      <p:sp>
        <p:nvSpPr>
          <p:cNvPr id="7" name="Content Placeholder 6">
            <a:extLst>
              <a:ext uri="{FF2B5EF4-FFF2-40B4-BE49-F238E27FC236}">
                <a16:creationId xmlns:a16="http://schemas.microsoft.com/office/drawing/2014/main" id="{FA456D5F-6555-0D07-51B3-40EBC2845D73}"/>
              </a:ext>
            </a:extLst>
          </p:cNvPr>
          <p:cNvSpPr>
            <a:spLocks noGrp="1"/>
          </p:cNvSpPr>
          <p:nvPr>
            <p:ph sz="half" idx="4294967295"/>
          </p:nvPr>
        </p:nvSpPr>
        <p:spPr>
          <a:xfrm>
            <a:off x="18695988" y="5341637"/>
            <a:ext cx="17880012" cy="12644438"/>
          </a:xfrm>
        </p:spPr>
        <p:txBody>
          <a:bodyPr/>
          <a:lstStyle/>
          <a:p>
            <a:pPr>
              <a:spcBef>
                <a:spcPts val="1200"/>
              </a:spcBef>
              <a:spcAft>
                <a:spcPts val="1200"/>
              </a:spcAft>
              <a:buFont typeface="Arial" panose="020B0604020202020204" pitchFamily="34" charset="0"/>
              <a:buChar char="•"/>
            </a:pPr>
            <a:r>
              <a:rPr lang="en-GB" sz="3600" dirty="0"/>
              <a:t>Large Model: 100M parameters</a:t>
            </a:r>
          </a:p>
          <a:p>
            <a:pPr>
              <a:spcBef>
                <a:spcPts val="1200"/>
              </a:spcBef>
              <a:spcAft>
                <a:spcPts val="1200"/>
              </a:spcAft>
              <a:buFont typeface="Arial" panose="020B0604020202020204" pitchFamily="34" charset="0"/>
              <a:buChar char="•"/>
            </a:pPr>
            <a:r>
              <a:rPr lang="en-GB" sz="3600" dirty="0"/>
              <a:t>Large Dataset: 11K hours</a:t>
            </a:r>
          </a:p>
          <a:p>
            <a:pPr>
              <a:spcBef>
                <a:spcPts val="1200"/>
              </a:spcBef>
              <a:spcAft>
                <a:spcPts val="1200"/>
              </a:spcAft>
              <a:buFont typeface="Arial" panose="020B0604020202020204" pitchFamily="34" charset="0"/>
              <a:buChar char="•"/>
            </a:pPr>
            <a:r>
              <a:rPr lang="en-GB" sz="3600" dirty="0"/>
              <a:t>RNN-based approaches are computationally intense</a:t>
            </a:r>
          </a:p>
          <a:p>
            <a:pPr>
              <a:spcBef>
                <a:spcPts val="1200"/>
              </a:spcBef>
              <a:spcAft>
                <a:spcPts val="1200"/>
              </a:spcAft>
              <a:buFont typeface="Arial" panose="020B0604020202020204" pitchFamily="34" charset="0"/>
              <a:buChar char="•"/>
            </a:pPr>
            <a:r>
              <a:rPr lang="en-GB" sz="3600" dirty="0"/>
              <a:t>Compute optimization: All reduce implementation, CTC loss compute on GPU</a:t>
            </a:r>
          </a:p>
        </p:txBody>
      </p:sp>
      <p:sp>
        <p:nvSpPr>
          <p:cNvPr id="10" name="TextBox 9">
            <a:extLst>
              <a:ext uri="{FF2B5EF4-FFF2-40B4-BE49-F238E27FC236}">
                <a16:creationId xmlns:a16="http://schemas.microsoft.com/office/drawing/2014/main" id="{97C49629-8071-9A69-319A-EC2CDF77DD1B}"/>
              </a:ext>
            </a:extLst>
          </p:cNvPr>
          <p:cNvSpPr txBox="1"/>
          <p:nvPr/>
        </p:nvSpPr>
        <p:spPr>
          <a:xfrm>
            <a:off x="0" y="19404451"/>
            <a:ext cx="27249120" cy="11695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r>
              <a:rPr lang="en-GB" sz="3200" dirty="0">
                <a:hlinkClick r:id="rId3"/>
              </a:rPr>
              <a:t>Awni </a:t>
            </a:r>
            <a:r>
              <a:rPr lang="en-GB" sz="3200" dirty="0" err="1">
                <a:hlinkClick r:id="rId3"/>
              </a:rPr>
              <a:t>Hannun</a:t>
            </a:r>
            <a:r>
              <a:rPr lang="en-GB" sz="3200" dirty="0">
                <a:hlinkClick r:id="rId3"/>
              </a:rPr>
              <a:t> , Carl Case, Jared Casper, Bryan Catanzaro, Greg </a:t>
            </a:r>
            <a:r>
              <a:rPr lang="en-GB" sz="3200" dirty="0" err="1">
                <a:hlinkClick r:id="rId3"/>
              </a:rPr>
              <a:t>Diamos</a:t>
            </a:r>
            <a:r>
              <a:rPr lang="en-GB" sz="3200" dirty="0">
                <a:hlinkClick r:id="rId3"/>
              </a:rPr>
              <a:t>, Erich </a:t>
            </a:r>
            <a:r>
              <a:rPr lang="en-GB" sz="3200" dirty="0" err="1">
                <a:hlinkClick r:id="rId3"/>
              </a:rPr>
              <a:t>Elsen</a:t>
            </a:r>
            <a:r>
              <a:rPr lang="en-GB" sz="3200" dirty="0">
                <a:hlinkClick r:id="rId3"/>
              </a:rPr>
              <a:t>, Ryan </a:t>
            </a:r>
            <a:r>
              <a:rPr lang="en-GB" sz="3200" dirty="0" err="1">
                <a:hlinkClick r:id="rId3"/>
              </a:rPr>
              <a:t>Prenger</a:t>
            </a:r>
            <a:r>
              <a:rPr lang="en-GB" sz="3200" dirty="0">
                <a:hlinkClick r:id="rId3"/>
              </a:rPr>
              <a:t>, Sanjeev Satheesh, </a:t>
            </a:r>
            <a:r>
              <a:rPr lang="en-GB" sz="3200" dirty="0" err="1">
                <a:hlinkClick r:id="rId3"/>
              </a:rPr>
              <a:t>Shubho</a:t>
            </a:r>
            <a:r>
              <a:rPr lang="en-GB" sz="3200" dirty="0">
                <a:hlinkClick r:id="rId3"/>
              </a:rPr>
              <a:t> Sengupta, Adam Coates, Andrew Y. Ng .Deep Speech: Scaling up end-to-end speech recognition. 2014</a:t>
            </a:r>
            <a:endParaRPr lang="en-US" sz="3200" dirty="0">
              <a:solidFill>
                <a:srgbClr val="222222"/>
              </a:solidFill>
              <a:latin typeface="Arial"/>
              <a:cs typeface="Arial"/>
            </a:endParaRPr>
          </a:p>
        </p:txBody>
      </p:sp>
      <p:pic>
        <p:nvPicPr>
          <p:cNvPr id="11" name="Picture 10">
            <a:extLst>
              <a:ext uri="{FF2B5EF4-FFF2-40B4-BE49-F238E27FC236}">
                <a16:creationId xmlns:a16="http://schemas.microsoft.com/office/drawing/2014/main" id="{9D7B2A22-A810-85C8-2A78-12BC710DCED9}"/>
              </a:ext>
            </a:extLst>
          </p:cNvPr>
          <p:cNvPicPr>
            <a:picLocks noChangeAspect="1"/>
          </p:cNvPicPr>
          <p:nvPr/>
        </p:nvPicPr>
        <p:blipFill rotWithShape="1">
          <a:blip r:embed="rId4"/>
          <a:srcRect l="7915" t="12023" r="4824" b="37908"/>
          <a:stretch/>
        </p:blipFill>
        <p:spPr>
          <a:xfrm>
            <a:off x="18695721" y="5001769"/>
            <a:ext cx="17344265" cy="5775099"/>
          </a:xfrm>
          <a:prstGeom prst="rect">
            <a:avLst/>
          </a:prstGeom>
        </p:spPr>
      </p:pic>
      <p:pic>
        <p:nvPicPr>
          <p:cNvPr id="3" name="Picture 2">
            <a:extLst>
              <a:ext uri="{FF2B5EF4-FFF2-40B4-BE49-F238E27FC236}">
                <a16:creationId xmlns:a16="http://schemas.microsoft.com/office/drawing/2014/main" id="{D63BE35E-3D8A-6C20-B0B2-6D0532C8A789}"/>
              </a:ext>
            </a:extLst>
          </p:cNvPr>
          <p:cNvPicPr>
            <a:picLocks noChangeAspect="1"/>
          </p:cNvPicPr>
          <p:nvPr/>
        </p:nvPicPr>
        <p:blipFill rotWithShape="1">
          <a:blip r:embed="rId4"/>
          <a:srcRect l="8309" t="65217" r="5734" b="2412"/>
          <a:stretch/>
        </p:blipFill>
        <p:spPr>
          <a:xfrm>
            <a:off x="18695721" y="13384878"/>
            <a:ext cx="17085149" cy="3733800"/>
          </a:xfrm>
          <a:prstGeom prst="rect">
            <a:avLst/>
          </a:prstGeom>
        </p:spPr>
      </p:pic>
      <p:sp>
        <p:nvSpPr>
          <p:cNvPr id="4" name="Arrow: Right 3">
            <a:extLst>
              <a:ext uri="{FF2B5EF4-FFF2-40B4-BE49-F238E27FC236}">
                <a16:creationId xmlns:a16="http://schemas.microsoft.com/office/drawing/2014/main" id="{EA417E09-4D4E-CD7F-6528-7800718DCADF}"/>
              </a:ext>
            </a:extLst>
          </p:cNvPr>
          <p:cNvSpPr/>
          <p:nvPr/>
        </p:nvSpPr>
        <p:spPr>
          <a:xfrm rot="7129516">
            <a:off x="28244528" y="3737082"/>
            <a:ext cx="1219200" cy="173973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pic>
        <p:nvPicPr>
          <p:cNvPr id="14" name="Picture 13">
            <a:extLst>
              <a:ext uri="{FF2B5EF4-FFF2-40B4-BE49-F238E27FC236}">
                <a16:creationId xmlns:a16="http://schemas.microsoft.com/office/drawing/2014/main" id="{C7D078AB-FE98-87D6-F760-427FB9D70266}"/>
              </a:ext>
            </a:extLst>
          </p:cNvPr>
          <p:cNvPicPr>
            <a:picLocks noChangeAspect="1"/>
          </p:cNvPicPr>
          <p:nvPr/>
        </p:nvPicPr>
        <p:blipFill>
          <a:blip r:embed="rId5"/>
          <a:stretch>
            <a:fillRect/>
          </a:stretch>
        </p:blipFill>
        <p:spPr>
          <a:xfrm>
            <a:off x="349586" y="6048392"/>
            <a:ext cx="17085148" cy="3983729"/>
          </a:xfrm>
          <a:prstGeom prst="rect">
            <a:avLst/>
          </a:prstGeom>
        </p:spPr>
      </p:pic>
      <p:pic>
        <p:nvPicPr>
          <p:cNvPr id="16" name="Picture 15">
            <a:extLst>
              <a:ext uri="{FF2B5EF4-FFF2-40B4-BE49-F238E27FC236}">
                <a16:creationId xmlns:a16="http://schemas.microsoft.com/office/drawing/2014/main" id="{D3B2EA9A-4CD5-D055-8AFE-5A843BB30172}"/>
              </a:ext>
            </a:extLst>
          </p:cNvPr>
          <p:cNvPicPr>
            <a:picLocks noChangeAspect="1"/>
          </p:cNvPicPr>
          <p:nvPr/>
        </p:nvPicPr>
        <p:blipFill>
          <a:blip r:embed="rId6"/>
          <a:stretch>
            <a:fillRect/>
          </a:stretch>
        </p:blipFill>
        <p:spPr>
          <a:xfrm>
            <a:off x="349586" y="11450497"/>
            <a:ext cx="16639604" cy="5882131"/>
          </a:xfrm>
          <a:prstGeom prst="rect">
            <a:avLst/>
          </a:prstGeom>
        </p:spPr>
      </p:pic>
    </p:spTree>
    <p:extLst>
      <p:ext uri="{BB962C8B-B14F-4D97-AF65-F5344CB8AC3E}">
        <p14:creationId xmlns:p14="http://schemas.microsoft.com/office/powerpoint/2010/main" val="413813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GB" dirty="0"/>
              <a:t>Acoustic Models</a:t>
            </a:r>
            <a:endParaRPr lang="en-US" dirty="0"/>
          </a:p>
        </p:txBody>
      </p:sp>
      <p:sp>
        <p:nvSpPr>
          <p:cNvPr id="4" name="Text Placeholder 3">
            <a:extLst>
              <a:ext uri="{FF2B5EF4-FFF2-40B4-BE49-F238E27FC236}">
                <a16:creationId xmlns:a16="http://schemas.microsoft.com/office/drawing/2014/main" id="{10C927DD-536E-4AAB-AEB6-619277D818BD}"/>
              </a:ext>
            </a:extLst>
          </p:cNvPr>
          <p:cNvSpPr>
            <a:spLocks noGrp="1"/>
          </p:cNvSpPr>
          <p:nvPr>
            <p:ph type="body" sz="quarter" idx="10"/>
          </p:nvPr>
        </p:nvSpPr>
        <p:spPr/>
        <p:txBody>
          <a:bodyPr/>
          <a:lstStyle/>
          <a:p>
            <a:pPr marL="1828800" indent="-914400"/>
            <a:r>
              <a:rPr lang="en-GB" dirty="0"/>
              <a:t> </a:t>
            </a:r>
            <a:r>
              <a:rPr lang="en-GB" sz="6400" dirty="0">
                <a:solidFill>
                  <a:schemeClr val="tx2"/>
                </a:solidFill>
                <a:latin typeface="Trebuchet MS" panose="020B0603020202020204" pitchFamily="34" charset="0"/>
                <a:ea typeface="+mn-ea"/>
                <a:cs typeface="+mn-cs"/>
              </a:rPr>
              <a:t>Simplifying with </a:t>
            </a:r>
            <a:r>
              <a:rPr lang="en-US" sz="6400" dirty="0">
                <a:solidFill>
                  <a:schemeClr val="tx2"/>
                </a:solidFill>
                <a:latin typeface="Trebuchet MS" panose="020B0603020202020204" pitchFamily="34" charset="0"/>
                <a:ea typeface="+mn-ea"/>
                <a:cs typeface="+mn-cs"/>
              </a:rPr>
              <a:t>1D convolutional layers: </a:t>
            </a:r>
            <a:r>
              <a:rPr lang="en-GB" sz="6400" dirty="0">
                <a:solidFill>
                  <a:schemeClr val="tx2"/>
                </a:solidFill>
                <a:latin typeface="Trebuchet MS" panose="020B0603020202020204" pitchFamily="34" charset="0"/>
                <a:ea typeface="+mn-ea"/>
                <a:cs typeface="+mn-cs"/>
              </a:rPr>
              <a:t>Wave2Letter</a:t>
            </a:r>
            <a:endParaRPr lang="en-US" sz="6400" dirty="0">
              <a:solidFill>
                <a:schemeClr val="tx2"/>
              </a:solidFill>
              <a:latin typeface="Trebuchet MS" panose="020B0603020202020204" pitchFamily="34" charset="0"/>
              <a:ea typeface="+mn-ea"/>
              <a:cs typeface="+mn-cs"/>
            </a:endParaRPr>
          </a:p>
        </p:txBody>
      </p:sp>
      <p:sp>
        <p:nvSpPr>
          <p:cNvPr id="3" name="TextBox 2">
            <a:extLst>
              <a:ext uri="{FF2B5EF4-FFF2-40B4-BE49-F238E27FC236}">
                <a16:creationId xmlns:a16="http://schemas.microsoft.com/office/drawing/2014/main" id="{CDAA1801-4032-4773-9E00-1EBEA2C4FE22}"/>
              </a:ext>
            </a:extLst>
          </p:cNvPr>
          <p:cNvSpPr txBox="1"/>
          <p:nvPr/>
        </p:nvSpPr>
        <p:spPr>
          <a:xfrm>
            <a:off x="565484" y="19408908"/>
            <a:ext cx="20479902" cy="88639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spAutoFit/>
          </a:bodyPr>
          <a:lstStyle/>
          <a:p>
            <a:r>
              <a:rPr lang="en-US" sz="2400" dirty="0">
                <a:ea typeface="+mn-lt"/>
                <a:cs typeface="+mn-lt"/>
                <a:hlinkClick r:id="rId3"/>
              </a:rPr>
              <a:t>Ronan </a:t>
            </a:r>
            <a:r>
              <a:rPr lang="en-US" sz="2400" dirty="0" err="1">
                <a:ea typeface="+mn-lt"/>
                <a:cs typeface="+mn-lt"/>
                <a:hlinkClick r:id="rId3"/>
              </a:rPr>
              <a:t>Collobert</a:t>
            </a:r>
            <a:r>
              <a:rPr lang="en-US" sz="2400" dirty="0">
                <a:ea typeface="+mn-lt"/>
                <a:cs typeface="+mn-lt"/>
                <a:hlinkClick r:id="rId3"/>
              </a:rPr>
              <a:t> and Christian </a:t>
            </a:r>
            <a:r>
              <a:rPr lang="en-US" sz="2400" dirty="0" err="1">
                <a:ea typeface="+mn-lt"/>
                <a:cs typeface="+mn-lt"/>
                <a:hlinkClick r:id="rId3"/>
              </a:rPr>
              <a:t>Puhrsch</a:t>
            </a:r>
            <a:r>
              <a:rPr lang="en-US" sz="2400" dirty="0">
                <a:ea typeface="+mn-lt"/>
                <a:cs typeface="+mn-lt"/>
                <a:hlinkClick r:id="rId3"/>
              </a:rPr>
              <a:t> and Gabriel </a:t>
            </a:r>
            <a:r>
              <a:rPr lang="en-US" sz="2400" dirty="0" err="1">
                <a:ea typeface="+mn-lt"/>
                <a:cs typeface="+mn-lt"/>
                <a:hlinkClick r:id="rId3"/>
              </a:rPr>
              <a:t>Synnaeve</a:t>
            </a:r>
            <a:r>
              <a:rPr lang="en-US" sz="2400" dirty="0">
                <a:ea typeface="+mn-lt"/>
                <a:cs typeface="+mn-lt"/>
                <a:hlinkClick r:id="rId3"/>
              </a:rPr>
              <a:t>. Wav2Letter: an End-to-End </a:t>
            </a:r>
            <a:r>
              <a:rPr lang="en-US" sz="2400" dirty="0" err="1">
                <a:ea typeface="+mn-lt"/>
                <a:cs typeface="+mn-lt"/>
                <a:hlinkClick r:id="rId3"/>
              </a:rPr>
              <a:t>ConvNet</a:t>
            </a:r>
            <a:r>
              <a:rPr lang="en-US" sz="2400" dirty="0">
                <a:ea typeface="+mn-lt"/>
                <a:cs typeface="+mn-lt"/>
                <a:hlinkClick r:id="rId3"/>
              </a:rPr>
              <a:t>-based Speech Recognition System. 2016</a:t>
            </a:r>
            <a:endParaRPr lang="en-US" sz="2400" dirty="0">
              <a:ea typeface="+mn-lt"/>
              <a:cs typeface="+mn-lt"/>
            </a:endParaRPr>
          </a:p>
          <a:p>
            <a:pPr>
              <a:lnSpc>
                <a:spcPct val="90000"/>
              </a:lnSpc>
            </a:pPr>
            <a:r>
              <a:rPr lang="en-US" sz="2400" dirty="0">
                <a:solidFill>
                  <a:srgbClr val="76B900"/>
                </a:solidFill>
                <a:latin typeface="Trebuchet MS"/>
                <a:cs typeface="Calibri"/>
                <a:hlinkClick r:id="rId4">
                  <a:extLst>
                    <a:ext uri="{A12FA001-AC4F-418D-AE19-62706E023703}">
                      <ahyp:hlinkClr xmlns:ahyp="http://schemas.microsoft.com/office/drawing/2018/hyperlinkcolor" val="tx"/>
                    </a:ext>
                  </a:extLst>
                </a:hlinkClick>
              </a:rPr>
              <a:t>https://nvidia.github.io/OpenSeq2Seq/html/speech-recognition/wave2letter.html</a:t>
            </a:r>
            <a:r>
              <a:rPr lang="en-US" sz="2400" dirty="0">
                <a:latin typeface="Trebuchet MS"/>
              </a:rPr>
              <a:t>​</a:t>
            </a:r>
            <a:endParaRPr lang="en-US" sz="3600" dirty="0">
              <a:latin typeface="Trebuchet MS"/>
            </a:endParaRPr>
          </a:p>
        </p:txBody>
      </p:sp>
      <p:grpSp>
        <p:nvGrpSpPr>
          <p:cNvPr id="5" name="Group 4">
            <a:extLst>
              <a:ext uri="{FF2B5EF4-FFF2-40B4-BE49-F238E27FC236}">
                <a16:creationId xmlns:a16="http://schemas.microsoft.com/office/drawing/2014/main" id="{BECCA4D1-FB77-D6F8-28E5-26D2C0DFA32F}"/>
              </a:ext>
            </a:extLst>
          </p:cNvPr>
          <p:cNvGrpSpPr/>
          <p:nvPr/>
        </p:nvGrpSpPr>
        <p:grpSpPr>
          <a:xfrm>
            <a:off x="6859803" y="5001769"/>
            <a:ext cx="22856394" cy="11682233"/>
            <a:chOff x="6417733" y="6317901"/>
            <a:chExt cx="22856394" cy="11682233"/>
          </a:xfrm>
        </p:grpSpPr>
        <p:pic>
          <p:nvPicPr>
            <p:cNvPr id="10" name="Picture 9">
              <a:extLst>
                <a:ext uri="{FF2B5EF4-FFF2-40B4-BE49-F238E27FC236}">
                  <a16:creationId xmlns:a16="http://schemas.microsoft.com/office/drawing/2014/main" id="{8063B47A-4097-B8C7-2976-73537FE25BC0}"/>
                </a:ext>
              </a:extLst>
            </p:cNvPr>
            <p:cNvPicPr>
              <a:picLocks noChangeAspect="1"/>
            </p:cNvPicPr>
            <p:nvPr/>
          </p:nvPicPr>
          <p:blipFill>
            <a:blip r:embed="rId5"/>
            <a:stretch>
              <a:fillRect/>
            </a:stretch>
          </p:blipFill>
          <p:spPr>
            <a:xfrm>
              <a:off x="8589760" y="13251590"/>
              <a:ext cx="17400372" cy="4748544"/>
            </a:xfrm>
            <a:prstGeom prst="rect">
              <a:avLst/>
            </a:prstGeom>
          </p:spPr>
        </p:pic>
        <p:pic>
          <p:nvPicPr>
            <p:cNvPr id="12" name="Picture 11">
              <a:extLst>
                <a:ext uri="{FF2B5EF4-FFF2-40B4-BE49-F238E27FC236}">
                  <a16:creationId xmlns:a16="http://schemas.microsoft.com/office/drawing/2014/main" id="{4CDFD4A2-FF1C-C3F9-3E2C-ED4AD8C6CFB4}"/>
                </a:ext>
              </a:extLst>
            </p:cNvPr>
            <p:cNvPicPr>
              <a:picLocks noChangeAspect="1"/>
            </p:cNvPicPr>
            <p:nvPr/>
          </p:nvPicPr>
          <p:blipFill>
            <a:blip r:embed="rId6"/>
            <a:stretch>
              <a:fillRect/>
            </a:stretch>
          </p:blipFill>
          <p:spPr>
            <a:xfrm rot="5400000">
              <a:off x="14379085" y="-1643451"/>
              <a:ext cx="6933690" cy="22856394"/>
            </a:xfrm>
            <a:prstGeom prst="rect">
              <a:avLst/>
            </a:prstGeom>
          </p:spPr>
        </p:pic>
      </p:grpSp>
    </p:spTree>
    <p:extLst>
      <p:ext uri="{BB962C8B-B14F-4D97-AF65-F5344CB8AC3E}">
        <p14:creationId xmlns:p14="http://schemas.microsoft.com/office/powerpoint/2010/main" val="828725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65D2-B4D8-4AEB-9FE7-9C374DF15A5F}"/>
              </a:ext>
            </a:extLst>
          </p:cNvPr>
          <p:cNvSpPr>
            <a:spLocks noGrp="1"/>
          </p:cNvSpPr>
          <p:nvPr>
            <p:ph type="title"/>
          </p:nvPr>
        </p:nvSpPr>
        <p:spPr/>
        <p:txBody>
          <a:bodyPr/>
          <a:lstStyle/>
          <a:p>
            <a:r>
              <a:rPr lang="en-GB" dirty="0"/>
              <a:t>Acoustic Models</a:t>
            </a:r>
            <a:endParaRPr lang="en-US" dirty="0"/>
          </a:p>
        </p:txBody>
      </p:sp>
      <p:sp>
        <p:nvSpPr>
          <p:cNvPr id="3" name="Text Placeholder 2">
            <a:extLst>
              <a:ext uri="{FF2B5EF4-FFF2-40B4-BE49-F238E27FC236}">
                <a16:creationId xmlns:a16="http://schemas.microsoft.com/office/drawing/2014/main" id="{68EAC91B-FDB1-EDBC-E7ED-05773CF38562}"/>
              </a:ext>
            </a:extLst>
          </p:cNvPr>
          <p:cNvSpPr>
            <a:spLocks noGrp="1"/>
          </p:cNvSpPr>
          <p:nvPr>
            <p:ph type="body" sz="quarter" idx="10"/>
          </p:nvPr>
        </p:nvSpPr>
        <p:spPr/>
        <p:txBody>
          <a:bodyPr/>
          <a:lstStyle/>
          <a:p>
            <a:endParaRPr lang="en-US"/>
          </a:p>
        </p:txBody>
      </p:sp>
      <p:pic>
        <p:nvPicPr>
          <p:cNvPr id="3074" name="Picture 2" descr="quartznet model">
            <a:extLst>
              <a:ext uri="{FF2B5EF4-FFF2-40B4-BE49-F238E27FC236}">
                <a16:creationId xmlns:a16="http://schemas.microsoft.com/office/drawing/2014/main" id="{ED421F9F-10FD-46EC-979B-6930D3715AE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5919163"/>
            <a:ext cx="10056084" cy="114926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618ABCD-FEDD-4102-ABC5-EED7DBA68D85}"/>
              </a:ext>
            </a:extLst>
          </p:cNvPr>
          <p:cNvSpPr txBox="1"/>
          <p:nvPr/>
        </p:nvSpPr>
        <p:spPr>
          <a:xfrm>
            <a:off x="-151589" y="19230518"/>
            <a:ext cx="23497166" cy="86177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r>
              <a:rPr lang="en-US" sz="2200" dirty="0" err="1">
                <a:solidFill>
                  <a:srgbClr val="222222"/>
                </a:solidFill>
                <a:latin typeface="Arial"/>
                <a:cs typeface="Arial"/>
                <a:hlinkClick r:id="rId4"/>
              </a:rPr>
              <a:t>Kriman</a:t>
            </a:r>
            <a:r>
              <a:rPr lang="en-US" sz="2200" dirty="0">
                <a:solidFill>
                  <a:srgbClr val="222222"/>
                </a:solidFill>
                <a:latin typeface="Arial"/>
                <a:cs typeface="Arial"/>
                <a:hlinkClick r:id="rId4"/>
              </a:rPr>
              <a:t>, S., Beliaev, S., Ginsburg, B., Huang, J., Kuchaiev, O., Lavrukhin, V., ... &amp; Zhang, Y. (2020, May). </a:t>
            </a:r>
            <a:r>
              <a:rPr lang="en-US" sz="2200" dirty="0" err="1">
                <a:solidFill>
                  <a:srgbClr val="222222"/>
                </a:solidFill>
                <a:latin typeface="Arial"/>
                <a:cs typeface="Arial"/>
                <a:hlinkClick r:id="rId4"/>
              </a:rPr>
              <a:t>QuartzNet</a:t>
            </a:r>
            <a:r>
              <a:rPr lang="en-US" sz="2200" dirty="0">
                <a:solidFill>
                  <a:srgbClr val="222222"/>
                </a:solidFill>
                <a:latin typeface="Arial"/>
                <a:cs typeface="Arial"/>
                <a:hlinkClick r:id="rId4"/>
              </a:rPr>
              <a:t>: Deep automatic speech recognition with 1d time-channel separable convolutions. In ICASSP 2020-2020 IEEE International Conference on Acoustics, Speech and Signal Processing (ICASSP) (pp. 6124-6128). IEEE.</a:t>
            </a:r>
            <a:endParaRPr lang="en-US" sz="2200" dirty="0">
              <a:solidFill>
                <a:srgbClr val="222222"/>
              </a:solidFill>
              <a:latin typeface="Arial"/>
              <a:cs typeface="Arial"/>
            </a:endParaRPr>
          </a:p>
        </p:txBody>
      </p:sp>
      <p:sp>
        <p:nvSpPr>
          <p:cNvPr id="10" name="TextBox 9">
            <a:extLst>
              <a:ext uri="{FF2B5EF4-FFF2-40B4-BE49-F238E27FC236}">
                <a16:creationId xmlns:a16="http://schemas.microsoft.com/office/drawing/2014/main" id="{3958000E-8EDF-4EE4-9374-93E7AE7A1C34}"/>
              </a:ext>
            </a:extLst>
          </p:cNvPr>
          <p:cNvSpPr txBox="1"/>
          <p:nvPr/>
        </p:nvSpPr>
        <p:spPr>
          <a:xfrm>
            <a:off x="4878853" y="4620365"/>
            <a:ext cx="3338093" cy="84946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spAutoFit/>
          </a:bodyPr>
          <a:lstStyle/>
          <a:p>
            <a:pPr algn="l">
              <a:lnSpc>
                <a:spcPct val="90000"/>
              </a:lnSpc>
            </a:pPr>
            <a:r>
              <a:rPr lang="en-US" sz="4800" b="1" dirty="0" err="1">
                <a:solidFill>
                  <a:schemeClr val="tx2"/>
                </a:solidFill>
                <a:latin typeface="Trebuchet MS"/>
              </a:rPr>
              <a:t>QuartzNet</a:t>
            </a:r>
            <a:endParaRPr lang="en-US" sz="3600" b="1" dirty="0">
              <a:solidFill>
                <a:schemeClr val="tx2"/>
              </a:solidFill>
            </a:endParaRPr>
          </a:p>
        </p:txBody>
      </p:sp>
      <p:pic>
        <p:nvPicPr>
          <p:cNvPr id="12" name="Picture 2" descr="citrinet model">
            <a:extLst>
              <a:ext uri="{FF2B5EF4-FFF2-40B4-BE49-F238E27FC236}">
                <a16:creationId xmlns:a16="http://schemas.microsoft.com/office/drawing/2014/main" id="{8B4E6CFF-E844-46BB-A686-A4A7D2E33BE7}"/>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274271" y="5753710"/>
            <a:ext cx="10174826" cy="123331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0F0AEF8-CEDF-4DA7-985D-9140EEE584B2}"/>
              </a:ext>
            </a:extLst>
          </p:cNvPr>
          <p:cNvSpPr txBox="1"/>
          <p:nvPr/>
        </p:nvSpPr>
        <p:spPr>
          <a:xfrm>
            <a:off x="17548623" y="4601893"/>
            <a:ext cx="2583079" cy="84946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spAutoFit/>
          </a:bodyPr>
          <a:lstStyle/>
          <a:p>
            <a:pPr algn="l">
              <a:lnSpc>
                <a:spcPct val="90000"/>
              </a:lnSpc>
            </a:pPr>
            <a:r>
              <a:rPr lang="en-US" sz="4800" b="1" dirty="0" err="1">
                <a:solidFill>
                  <a:schemeClr val="tx2"/>
                </a:solidFill>
                <a:latin typeface="Trebuchet MS"/>
              </a:rPr>
              <a:t>Citrinet</a:t>
            </a:r>
            <a:endParaRPr lang="en-US" sz="3600" b="1" dirty="0">
              <a:solidFill>
                <a:schemeClr val="tx2"/>
              </a:solidFill>
            </a:endParaRPr>
          </a:p>
        </p:txBody>
      </p:sp>
      <p:sp>
        <p:nvSpPr>
          <p:cNvPr id="14" name="Arrow: Right 13">
            <a:extLst>
              <a:ext uri="{FF2B5EF4-FFF2-40B4-BE49-F238E27FC236}">
                <a16:creationId xmlns:a16="http://schemas.microsoft.com/office/drawing/2014/main" id="{7FE88DD1-CE0E-4A5F-A72A-92E3D91B16BB}"/>
              </a:ext>
            </a:extLst>
          </p:cNvPr>
          <p:cNvSpPr/>
          <p:nvPr/>
        </p:nvSpPr>
        <p:spPr>
          <a:xfrm>
            <a:off x="10439706" y="11095170"/>
            <a:ext cx="1421156" cy="157629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7" name="Arrow: Right 16">
            <a:extLst>
              <a:ext uri="{FF2B5EF4-FFF2-40B4-BE49-F238E27FC236}">
                <a16:creationId xmlns:a16="http://schemas.microsoft.com/office/drawing/2014/main" id="{34109C75-5D70-8CB8-A3D7-91DE913CA162}"/>
              </a:ext>
            </a:extLst>
          </p:cNvPr>
          <p:cNvSpPr/>
          <p:nvPr/>
        </p:nvSpPr>
        <p:spPr>
          <a:xfrm rot="8371952">
            <a:off x="19532330" y="9460681"/>
            <a:ext cx="1016000" cy="8494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16" name="Picture 6" descr="Table&#10;&#10;Description automatically generated">
            <a:extLst>
              <a:ext uri="{FF2B5EF4-FFF2-40B4-BE49-F238E27FC236}">
                <a16:creationId xmlns:a16="http://schemas.microsoft.com/office/drawing/2014/main" id="{340E36E5-EE2B-65F8-4482-0DD207BC1242}"/>
              </a:ext>
            </a:extLst>
          </p:cNvPr>
          <p:cNvPicPr>
            <a:picLocks noChangeAspect="1"/>
          </p:cNvPicPr>
          <p:nvPr/>
        </p:nvPicPr>
        <p:blipFill>
          <a:blip r:embed="rId6"/>
          <a:stretch>
            <a:fillRect/>
          </a:stretch>
        </p:blipFill>
        <p:spPr>
          <a:xfrm>
            <a:off x="24697069" y="5460773"/>
            <a:ext cx="10636586" cy="12534532"/>
          </a:xfrm>
          <a:prstGeom prst="rect">
            <a:avLst/>
          </a:prstGeom>
        </p:spPr>
      </p:pic>
      <p:sp>
        <p:nvSpPr>
          <p:cNvPr id="19" name="Arrow: Right 18">
            <a:extLst>
              <a:ext uri="{FF2B5EF4-FFF2-40B4-BE49-F238E27FC236}">
                <a16:creationId xmlns:a16="http://schemas.microsoft.com/office/drawing/2014/main" id="{1135F706-95A6-BB21-E90E-AF6E4CAA19A3}"/>
              </a:ext>
            </a:extLst>
          </p:cNvPr>
          <p:cNvSpPr/>
          <p:nvPr/>
        </p:nvSpPr>
        <p:spPr>
          <a:xfrm rot="13242413">
            <a:off x="34918812" y="12032813"/>
            <a:ext cx="829680" cy="72592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Tree>
    <p:extLst>
      <p:ext uri="{BB962C8B-B14F-4D97-AF65-F5344CB8AC3E}">
        <p14:creationId xmlns:p14="http://schemas.microsoft.com/office/powerpoint/2010/main" val="567696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BC5F-6037-8CEB-D26A-D4CBE3A8C3DD}"/>
              </a:ext>
            </a:extLst>
          </p:cNvPr>
          <p:cNvSpPr>
            <a:spLocks noGrp="1"/>
          </p:cNvSpPr>
          <p:nvPr>
            <p:ph type="title"/>
          </p:nvPr>
        </p:nvSpPr>
        <p:spPr/>
        <p:txBody>
          <a:bodyPr/>
          <a:lstStyle/>
          <a:p>
            <a:r>
              <a:rPr lang="en-GB" dirty="0"/>
              <a:t>Channel Separable Convolution </a:t>
            </a:r>
          </a:p>
        </p:txBody>
      </p:sp>
      <p:sp>
        <p:nvSpPr>
          <p:cNvPr id="3" name="Text Placeholder 2">
            <a:extLst>
              <a:ext uri="{FF2B5EF4-FFF2-40B4-BE49-F238E27FC236}">
                <a16:creationId xmlns:a16="http://schemas.microsoft.com/office/drawing/2014/main" id="{EA301DD9-4EBD-541B-BFCA-9ACA42981DC4}"/>
              </a:ext>
            </a:extLst>
          </p:cNvPr>
          <p:cNvSpPr>
            <a:spLocks noGrp="1"/>
          </p:cNvSpPr>
          <p:nvPr>
            <p:ph type="body" sz="quarter" idx="10"/>
          </p:nvPr>
        </p:nvSpPr>
        <p:spPr/>
        <p:txBody>
          <a:bodyPr/>
          <a:lstStyle/>
          <a:p>
            <a:endParaRPr lang="en-GB"/>
          </a:p>
        </p:txBody>
      </p:sp>
      <p:grpSp>
        <p:nvGrpSpPr>
          <p:cNvPr id="1071" name="Group 1070">
            <a:extLst>
              <a:ext uri="{FF2B5EF4-FFF2-40B4-BE49-F238E27FC236}">
                <a16:creationId xmlns:a16="http://schemas.microsoft.com/office/drawing/2014/main" id="{EBB077D7-AF28-A4E6-21E8-900D89597F1D}"/>
              </a:ext>
            </a:extLst>
          </p:cNvPr>
          <p:cNvGrpSpPr/>
          <p:nvPr/>
        </p:nvGrpSpPr>
        <p:grpSpPr>
          <a:xfrm>
            <a:off x="3145665" y="4446812"/>
            <a:ext cx="27908994" cy="7799220"/>
            <a:chOff x="2266206" y="3417027"/>
            <a:chExt cx="31852068" cy="8845665"/>
          </a:xfrm>
        </p:grpSpPr>
        <p:sp>
          <p:nvSpPr>
            <p:cNvPr id="1030" name="Parallelogram 1029">
              <a:extLst>
                <a:ext uri="{FF2B5EF4-FFF2-40B4-BE49-F238E27FC236}">
                  <a16:creationId xmlns:a16="http://schemas.microsoft.com/office/drawing/2014/main" id="{E63E3805-9115-36CD-7751-1351372BD3FE}"/>
                </a:ext>
              </a:extLst>
            </p:cNvPr>
            <p:cNvSpPr/>
            <p:nvPr/>
          </p:nvSpPr>
          <p:spPr>
            <a:xfrm>
              <a:off x="2266206" y="4392540"/>
              <a:ext cx="4611757" cy="3737113"/>
            </a:xfrm>
            <a:prstGeom prst="parallelogram">
              <a:avLst>
                <a:gd name="adj" fmla="val 17553"/>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31" name="Parallelogram 1030">
              <a:extLst>
                <a:ext uri="{FF2B5EF4-FFF2-40B4-BE49-F238E27FC236}">
                  <a16:creationId xmlns:a16="http://schemas.microsoft.com/office/drawing/2014/main" id="{50DC6C02-C213-0B83-4014-23887D9F6CF6}"/>
                </a:ext>
              </a:extLst>
            </p:cNvPr>
            <p:cNvSpPr/>
            <p:nvPr/>
          </p:nvSpPr>
          <p:spPr>
            <a:xfrm>
              <a:off x="2544502" y="4710593"/>
              <a:ext cx="4611757" cy="3737113"/>
            </a:xfrm>
            <a:prstGeom prst="parallelogram">
              <a:avLst>
                <a:gd name="adj" fmla="val 17553"/>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32" name="Parallelogram 1031">
              <a:extLst>
                <a:ext uri="{FF2B5EF4-FFF2-40B4-BE49-F238E27FC236}">
                  <a16:creationId xmlns:a16="http://schemas.microsoft.com/office/drawing/2014/main" id="{A4812344-D7F3-0DE8-D2E5-B4963DC8D8D6}"/>
                </a:ext>
              </a:extLst>
            </p:cNvPr>
            <p:cNvSpPr/>
            <p:nvPr/>
          </p:nvSpPr>
          <p:spPr>
            <a:xfrm>
              <a:off x="2842677" y="5068403"/>
              <a:ext cx="4611757" cy="3737113"/>
            </a:xfrm>
            <a:prstGeom prst="parallelogram">
              <a:avLst>
                <a:gd name="adj" fmla="val 17553"/>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33" name="Parallelogram 1032">
              <a:extLst>
                <a:ext uri="{FF2B5EF4-FFF2-40B4-BE49-F238E27FC236}">
                  <a16:creationId xmlns:a16="http://schemas.microsoft.com/office/drawing/2014/main" id="{3A9882CE-7C69-F6C0-B87F-BB7C5FFC9A77}"/>
                </a:ext>
              </a:extLst>
            </p:cNvPr>
            <p:cNvSpPr/>
            <p:nvPr/>
          </p:nvSpPr>
          <p:spPr>
            <a:xfrm>
              <a:off x="17315884" y="5402550"/>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34" name="Parallelogram 1033">
              <a:extLst>
                <a:ext uri="{FF2B5EF4-FFF2-40B4-BE49-F238E27FC236}">
                  <a16:creationId xmlns:a16="http://schemas.microsoft.com/office/drawing/2014/main" id="{51082B97-1923-6921-BB14-E25DC40C9857}"/>
                </a:ext>
              </a:extLst>
            </p:cNvPr>
            <p:cNvSpPr/>
            <p:nvPr/>
          </p:nvSpPr>
          <p:spPr>
            <a:xfrm>
              <a:off x="17468284" y="5554950"/>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35" name="Parallelogram 1034">
              <a:extLst>
                <a:ext uri="{FF2B5EF4-FFF2-40B4-BE49-F238E27FC236}">
                  <a16:creationId xmlns:a16="http://schemas.microsoft.com/office/drawing/2014/main" id="{60C03BB0-39FE-0BEA-4D14-48A996A77D0C}"/>
                </a:ext>
              </a:extLst>
            </p:cNvPr>
            <p:cNvSpPr/>
            <p:nvPr/>
          </p:nvSpPr>
          <p:spPr>
            <a:xfrm>
              <a:off x="17620684" y="5707350"/>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37" name="TextBox 1036">
              <a:extLst>
                <a:ext uri="{FF2B5EF4-FFF2-40B4-BE49-F238E27FC236}">
                  <a16:creationId xmlns:a16="http://schemas.microsoft.com/office/drawing/2014/main" id="{BD9A9589-2DEB-1AF1-BD14-C30AC5E82959}"/>
                </a:ext>
              </a:extLst>
            </p:cNvPr>
            <p:cNvSpPr txBox="1"/>
            <p:nvPr/>
          </p:nvSpPr>
          <p:spPr>
            <a:xfrm>
              <a:off x="3392315" y="8959019"/>
              <a:ext cx="2599743" cy="707886"/>
            </a:xfrm>
            <a:prstGeom prst="rect">
              <a:avLst/>
            </a:prstGeom>
            <a:noFill/>
          </p:spPr>
          <p:txBody>
            <a:bodyPr wrap="square" rtlCol="0">
              <a:spAutoFit/>
            </a:bodyPr>
            <a:lstStyle/>
            <a:p>
              <a:pPr algn="ctr"/>
              <a:r>
                <a:rPr lang="en-GB" sz="4000" dirty="0">
                  <a:solidFill>
                    <a:schemeClr val="bg1"/>
                  </a:solidFill>
                  <a:latin typeface="Trebuchet MS" panose="020B0603020202020204" pitchFamily="34" charset="0"/>
                </a:rPr>
                <a:t>10x10x3</a:t>
              </a:r>
            </a:p>
          </p:txBody>
        </p:sp>
        <p:sp>
          <p:nvSpPr>
            <p:cNvPr id="1038" name="TextBox 1037">
              <a:extLst>
                <a:ext uri="{FF2B5EF4-FFF2-40B4-BE49-F238E27FC236}">
                  <a16:creationId xmlns:a16="http://schemas.microsoft.com/office/drawing/2014/main" id="{EC772FBB-E512-A3E3-D6FB-10118749220D}"/>
                </a:ext>
              </a:extLst>
            </p:cNvPr>
            <p:cNvSpPr txBox="1"/>
            <p:nvPr/>
          </p:nvSpPr>
          <p:spPr>
            <a:xfrm>
              <a:off x="15790290" y="11459827"/>
              <a:ext cx="4057277" cy="802865"/>
            </a:xfrm>
            <a:prstGeom prst="rect">
              <a:avLst/>
            </a:prstGeom>
            <a:noFill/>
          </p:spPr>
          <p:txBody>
            <a:bodyPr wrap="square" rtlCol="0">
              <a:spAutoFit/>
            </a:bodyPr>
            <a:lstStyle/>
            <a:p>
              <a:pPr algn="ctr"/>
              <a:r>
                <a:rPr lang="en-GB" sz="4000" dirty="0">
                  <a:solidFill>
                    <a:schemeClr val="bg1"/>
                  </a:solidFill>
                  <a:latin typeface="Trebuchet MS" panose="020B0603020202020204" pitchFamily="34" charset="0"/>
                </a:rPr>
                <a:t>4 x 3x3x3</a:t>
              </a:r>
            </a:p>
          </p:txBody>
        </p:sp>
        <p:sp>
          <p:nvSpPr>
            <p:cNvPr id="1039" name="TextBox 1038">
              <a:extLst>
                <a:ext uri="{FF2B5EF4-FFF2-40B4-BE49-F238E27FC236}">
                  <a16:creationId xmlns:a16="http://schemas.microsoft.com/office/drawing/2014/main" id="{AF9E1B40-2E0A-FFE2-48E8-0F4DB15E8880}"/>
                </a:ext>
              </a:extLst>
            </p:cNvPr>
            <p:cNvSpPr txBox="1"/>
            <p:nvPr/>
          </p:nvSpPr>
          <p:spPr>
            <a:xfrm>
              <a:off x="29525191" y="9022405"/>
              <a:ext cx="3660007" cy="707886"/>
            </a:xfrm>
            <a:prstGeom prst="rect">
              <a:avLst/>
            </a:prstGeom>
            <a:noFill/>
          </p:spPr>
          <p:txBody>
            <a:bodyPr wrap="square" rtlCol="0">
              <a:spAutoFit/>
            </a:bodyPr>
            <a:lstStyle/>
            <a:p>
              <a:pPr algn="ctr"/>
              <a:r>
                <a:rPr lang="en-GB" sz="4000" dirty="0">
                  <a:solidFill>
                    <a:schemeClr val="bg1"/>
                  </a:solidFill>
                  <a:latin typeface="Trebuchet MS" panose="020B0603020202020204" pitchFamily="34" charset="0"/>
                </a:rPr>
                <a:t> 4 x 10x10x1</a:t>
              </a:r>
            </a:p>
          </p:txBody>
        </p:sp>
        <p:sp>
          <p:nvSpPr>
            <p:cNvPr id="1044" name="Parallelogram 1043">
              <a:extLst>
                <a:ext uri="{FF2B5EF4-FFF2-40B4-BE49-F238E27FC236}">
                  <a16:creationId xmlns:a16="http://schemas.microsoft.com/office/drawing/2014/main" id="{92837F2A-493C-5525-A366-794F09777FB5}"/>
                </a:ext>
              </a:extLst>
            </p:cNvPr>
            <p:cNvSpPr/>
            <p:nvPr/>
          </p:nvSpPr>
          <p:spPr>
            <a:xfrm>
              <a:off x="17514129" y="3417027"/>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45" name="Parallelogram 1044">
              <a:extLst>
                <a:ext uri="{FF2B5EF4-FFF2-40B4-BE49-F238E27FC236}">
                  <a16:creationId xmlns:a16="http://schemas.microsoft.com/office/drawing/2014/main" id="{52F477AE-AAF9-0FB0-5735-7D499A493A13}"/>
                </a:ext>
              </a:extLst>
            </p:cNvPr>
            <p:cNvSpPr/>
            <p:nvPr/>
          </p:nvSpPr>
          <p:spPr>
            <a:xfrm>
              <a:off x="17666529" y="3569427"/>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46" name="Parallelogram 1045">
              <a:extLst>
                <a:ext uri="{FF2B5EF4-FFF2-40B4-BE49-F238E27FC236}">
                  <a16:creationId xmlns:a16="http://schemas.microsoft.com/office/drawing/2014/main" id="{EE47BEF9-F8E4-E2E3-E062-35E12DEF0E83}"/>
                </a:ext>
              </a:extLst>
            </p:cNvPr>
            <p:cNvSpPr/>
            <p:nvPr/>
          </p:nvSpPr>
          <p:spPr>
            <a:xfrm>
              <a:off x="17818929" y="3721827"/>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52" name="Parallelogram 1051">
              <a:extLst>
                <a:ext uri="{FF2B5EF4-FFF2-40B4-BE49-F238E27FC236}">
                  <a16:creationId xmlns:a16="http://schemas.microsoft.com/office/drawing/2014/main" id="{B444DAFD-C846-E7B5-4C81-AADB45C80877}"/>
                </a:ext>
              </a:extLst>
            </p:cNvPr>
            <p:cNvSpPr/>
            <p:nvPr/>
          </p:nvSpPr>
          <p:spPr>
            <a:xfrm>
              <a:off x="29049317" y="4087740"/>
              <a:ext cx="4611757" cy="3737113"/>
            </a:xfrm>
            <a:prstGeom prst="parallelogram">
              <a:avLst>
                <a:gd name="adj" fmla="val 17553"/>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53" name="Parallelogram 1052">
              <a:extLst>
                <a:ext uri="{FF2B5EF4-FFF2-40B4-BE49-F238E27FC236}">
                  <a16:creationId xmlns:a16="http://schemas.microsoft.com/office/drawing/2014/main" id="{DFF44D27-F3D5-1B49-AF02-FDCE5DDE77D6}"/>
                </a:ext>
              </a:extLst>
            </p:cNvPr>
            <p:cNvSpPr/>
            <p:nvPr/>
          </p:nvSpPr>
          <p:spPr>
            <a:xfrm>
              <a:off x="29201717" y="4240140"/>
              <a:ext cx="4611757" cy="3737113"/>
            </a:xfrm>
            <a:prstGeom prst="parallelogram">
              <a:avLst>
                <a:gd name="adj" fmla="val 17553"/>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54" name="Parallelogram 1053">
              <a:extLst>
                <a:ext uri="{FF2B5EF4-FFF2-40B4-BE49-F238E27FC236}">
                  <a16:creationId xmlns:a16="http://schemas.microsoft.com/office/drawing/2014/main" id="{6E74E878-0AA6-D819-E425-03688F9A223E}"/>
                </a:ext>
              </a:extLst>
            </p:cNvPr>
            <p:cNvSpPr/>
            <p:nvPr/>
          </p:nvSpPr>
          <p:spPr>
            <a:xfrm>
              <a:off x="29354117" y="4392540"/>
              <a:ext cx="4611757" cy="3737113"/>
            </a:xfrm>
            <a:prstGeom prst="parallelogram">
              <a:avLst>
                <a:gd name="adj" fmla="val 17553"/>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55" name="Parallelogram 1054">
              <a:extLst>
                <a:ext uri="{FF2B5EF4-FFF2-40B4-BE49-F238E27FC236}">
                  <a16:creationId xmlns:a16="http://schemas.microsoft.com/office/drawing/2014/main" id="{F74F7B43-466A-C60B-2664-626A25D7DC2C}"/>
                </a:ext>
              </a:extLst>
            </p:cNvPr>
            <p:cNvSpPr/>
            <p:nvPr/>
          </p:nvSpPr>
          <p:spPr>
            <a:xfrm>
              <a:off x="29506517" y="4544940"/>
              <a:ext cx="4611757" cy="3737113"/>
            </a:xfrm>
            <a:prstGeom prst="parallelogram">
              <a:avLst>
                <a:gd name="adj" fmla="val 17553"/>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60" name="Parallelogram 1059">
              <a:extLst>
                <a:ext uri="{FF2B5EF4-FFF2-40B4-BE49-F238E27FC236}">
                  <a16:creationId xmlns:a16="http://schemas.microsoft.com/office/drawing/2014/main" id="{93C1A247-2BE9-96BC-38D1-D4390ADB8AA4}"/>
                </a:ext>
              </a:extLst>
            </p:cNvPr>
            <p:cNvSpPr/>
            <p:nvPr/>
          </p:nvSpPr>
          <p:spPr>
            <a:xfrm>
              <a:off x="16873968" y="9355107"/>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61" name="Parallelogram 1060">
              <a:extLst>
                <a:ext uri="{FF2B5EF4-FFF2-40B4-BE49-F238E27FC236}">
                  <a16:creationId xmlns:a16="http://schemas.microsoft.com/office/drawing/2014/main" id="{95C69156-D257-5A62-AF31-D939BB7C0A03}"/>
                </a:ext>
              </a:extLst>
            </p:cNvPr>
            <p:cNvSpPr/>
            <p:nvPr/>
          </p:nvSpPr>
          <p:spPr>
            <a:xfrm>
              <a:off x="17026368" y="9507507"/>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62" name="Parallelogram 1061">
              <a:extLst>
                <a:ext uri="{FF2B5EF4-FFF2-40B4-BE49-F238E27FC236}">
                  <a16:creationId xmlns:a16="http://schemas.microsoft.com/office/drawing/2014/main" id="{32C62631-A60D-8943-7B59-03B149B418CD}"/>
                </a:ext>
              </a:extLst>
            </p:cNvPr>
            <p:cNvSpPr/>
            <p:nvPr/>
          </p:nvSpPr>
          <p:spPr>
            <a:xfrm>
              <a:off x="17178768" y="9659907"/>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63" name="Parallelogram 1062">
              <a:extLst>
                <a:ext uri="{FF2B5EF4-FFF2-40B4-BE49-F238E27FC236}">
                  <a16:creationId xmlns:a16="http://schemas.microsoft.com/office/drawing/2014/main" id="{E56C9C04-45E0-0577-828D-E36D7F42A228}"/>
                </a:ext>
              </a:extLst>
            </p:cNvPr>
            <p:cNvSpPr/>
            <p:nvPr/>
          </p:nvSpPr>
          <p:spPr>
            <a:xfrm>
              <a:off x="17072213" y="7369584"/>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64" name="Parallelogram 1063">
              <a:extLst>
                <a:ext uri="{FF2B5EF4-FFF2-40B4-BE49-F238E27FC236}">
                  <a16:creationId xmlns:a16="http://schemas.microsoft.com/office/drawing/2014/main" id="{E98CA9CC-C115-EE13-B163-715961A33431}"/>
                </a:ext>
              </a:extLst>
            </p:cNvPr>
            <p:cNvSpPr/>
            <p:nvPr/>
          </p:nvSpPr>
          <p:spPr>
            <a:xfrm>
              <a:off x="17224613" y="7521984"/>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65" name="Parallelogram 1064">
              <a:extLst>
                <a:ext uri="{FF2B5EF4-FFF2-40B4-BE49-F238E27FC236}">
                  <a16:creationId xmlns:a16="http://schemas.microsoft.com/office/drawing/2014/main" id="{BDDD6927-F866-D2A1-DF91-79A2A69ACF5E}"/>
                </a:ext>
              </a:extLst>
            </p:cNvPr>
            <p:cNvSpPr/>
            <p:nvPr/>
          </p:nvSpPr>
          <p:spPr>
            <a:xfrm>
              <a:off x="17377013" y="7674384"/>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58" name="Arrow: Right 1057">
              <a:extLst>
                <a:ext uri="{FF2B5EF4-FFF2-40B4-BE49-F238E27FC236}">
                  <a16:creationId xmlns:a16="http://schemas.microsoft.com/office/drawing/2014/main" id="{2277B878-BCAC-2DC0-30CE-90F5295A0BC9}"/>
                </a:ext>
              </a:extLst>
            </p:cNvPr>
            <p:cNvSpPr/>
            <p:nvPr/>
          </p:nvSpPr>
          <p:spPr>
            <a:xfrm>
              <a:off x="11635869" y="6810726"/>
              <a:ext cx="2599743" cy="159892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59" name="Arrow: Right 1058">
              <a:extLst>
                <a:ext uri="{FF2B5EF4-FFF2-40B4-BE49-F238E27FC236}">
                  <a16:creationId xmlns:a16="http://schemas.microsoft.com/office/drawing/2014/main" id="{46D57B16-8046-5741-1662-214C0BD1307E}"/>
                </a:ext>
              </a:extLst>
            </p:cNvPr>
            <p:cNvSpPr/>
            <p:nvPr/>
          </p:nvSpPr>
          <p:spPr>
            <a:xfrm>
              <a:off x="23053447" y="6805752"/>
              <a:ext cx="2599743" cy="159892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grpSp>
      <p:grpSp>
        <p:nvGrpSpPr>
          <p:cNvPr id="1072" name="Group 1071">
            <a:extLst>
              <a:ext uri="{FF2B5EF4-FFF2-40B4-BE49-F238E27FC236}">
                <a16:creationId xmlns:a16="http://schemas.microsoft.com/office/drawing/2014/main" id="{841493E2-5599-B330-FCD1-CE979E2AB93A}"/>
              </a:ext>
            </a:extLst>
          </p:cNvPr>
          <p:cNvGrpSpPr/>
          <p:nvPr/>
        </p:nvGrpSpPr>
        <p:grpSpPr>
          <a:xfrm>
            <a:off x="2743868" y="13875106"/>
            <a:ext cx="28752546" cy="5528544"/>
            <a:chOff x="1716568" y="13216656"/>
            <a:chExt cx="32437754" cy="6782820"/>
          </a:xfrm>
        </p:grpSpPr>
        <p:sp>
          <p:nvSpPr>
            <p:cNvPr id="4" name="TextBox 3">
              <a:extLst>
                <a:ext uri="{FF2B5EF4-FFF2-40B4-BE49-F238E27FC236}">
                  <a16:creationId xmlns:a16="http://schemas.microsoft.com/office/drawing/2014/main" id="{91D5E828-36A1-093E-47CE-FA0D40DB7420}"/>
                </a:ext>
              </a:extLst>
            </p:cNvPr>
            <p:cNvSpPr txBox="1"/>
            <p:nvPr/>
          </p:nvSpPr>
          <p:spPr>
            <a:xfrm>
              <a:off x="29408839" y="18204068"/>
              <a:ext cx="3660007" cy="707886"/>
            </a:xfrm>
            <a:prstGeom prst="rect">
              <a:avLst/>
            </a:prstGeom>
            <a:noFill/>
          </p:spPr>
          <p:txBody>
            <a:bodyPr wrap="square" rtlCol="0">
              <a:spAutoFit/>
            </a:bodyPr>
            <a:lstStyle/>
            <a:p>
              <a:pPr algn="ctr"/>
              <a:r>
                <a:rPr lang="en-GB" sz="4000" dirty="0">
                  <a:solidFill>
                    <a:schemeClr val="bg1"/>
                  </a:solidFill>
                  <a:latin typeface="Trebuchet MS" panose="020B0603020202020204" pitchFamily="34" charset="0"/>
                </a:rPr>
                <a:t> 4 x 10x10x1</a:t>
              </a:r>
            </a:p>
          </p:txBody>
        </p:sp>
        <p:sp>
          <p:nvSpPr>
            <p:cNvPr id="5" name="Parallelogram 4">
              <a:extLst>
                <a:ext uri="{FF2B5EF4-FFF2-40B4-BE49-F238E27FC236}">
                  <a16:creationId xmlns:a16="http://schemas.microsoft.com/office/drawing/2014/main" id="{297979E5-B31E-4D03-2CCF-A3F17986BD8E}"/>
                </a:ext>
              </a:extLst>
            </p:cNvPr>
            <p:cNvSpPr/>
            <p:nvPr/>
          </p:nvSpPr>
          <p:spPr>
            <a:xfrm>
              <a:off x="28932965" y="13269403"/>
              <a:ext cx="4611757" cy="3737113"/>
            </a:xfrm>
            <a:prstGeom prst="parallelogram">
              <a:avLst>
                <a:gd name="adj" fmla="val 17553"/>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6" name="Parallelogram 5">
              <a:extLst>
                <a:ext uri="{FF2B5EF4-FFF2-40B4-BE49-F238E27FC236}">
                  <a16:creationId xmlns:a16="http://schemas.microsoft.com/office/drawing/2014/main" id="{52D27131-00FF-21AB-BD1C-AB10F69F1BCC}"/>
                </a:ext>
              </a:extLst>
            </p:cNvPr>
            <p:cNvSpPr/>
            <p:nvPr/>
          </p:nvSpPr>
          <p:spPr>
            <a:xfrm>
              <a:off x="29085365" y="13421803"/>
              <a:ext cx="4611757" cy="3737113"/>
            </a:xfrm>
            <a:prstGeom prst="parallelogram">
              <a:avLst>
                <a:gd name="adj" fmla="val 17553"/>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7" name="Parallelogram 6">
              <a:extLst>
                <a:ext uri="{FF2B5EF4-FFF2-40B4-BE49-F238E27FC236}">
                  <a16:creationId xmlns:a16="http://schemas.microsoft.com/office/drawing/2014/main" id="{2F4F4F46-F15E-3F58-C224-FA13517976CA}"/>
                </a:ext>
              </a:extLst>
            </p:cNvPr>
            <p:cNvSpPr/>
            <p:nvPr/>
          </p:nvSpPr>
          <p:spPr>
            <a:xfrm>
              <a:off x="29237765" y="13574203"/>
              <a:ext cx="4611757" cy="3737113"/>
            </a:xfrm>
            <a:prstGeom prst="parallelogram">
              <a:avLst>
                <a:gd name="adj" fmla="val 17553"/>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4" name="Parallelogram 13">
              <a:extLst>
                <a:ext uri="{FF2B5EF4-FFF2-40B4-BE49-F238E27FC236}">
                  <a16:creationId xmlns:a16="http://schemas.microsoft.com/office/drawing/2014/main" id="{350F3BBD-580E-F4A3-DA56-7DAA1511CE83}"/>
                </a:ext>
              </a:extLst>
            </p:cNvPr>
            <p:cNvSpPr/>
            <p:nvPr/>
          </p:nvSpPr>
          <p:spPr>
            <a:xfrm>
              <a:off x="29390165" y="13726603"/>
              <a:ext cx="4611757" cy="3737113"/>
            </a:xfrm>
            <a:prstGeom prst="parallelogram">
              <a:avLst>
                <a:gd name="adj" fmla="val 17553"/>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6" name="Parallelogram 15">
              <a:extLst>
                <a:ext uri="{FF2B5EF4-FFF2-40B4-BE49-F238E27FC236}">
                  <a16:creationId xmlns:a16="http://schemas.microsoft.com/office/drawing/2014/main" id="{E86E9821-01BF-20E2-CD4E-B3C325EBDF88}"/>
                </a:ext>
              </a:extLst>
            </p:cNvPr>
            <p:cNvSpPr/>
            <p:nvPr/>
          </p:nvSpPr>
          <p:spPr>
            <a:xfrm>
              <a:off x="29542565" y="13879003"/>
              <a:ext cx="4611757" cy="3737113"/>
            </a:xfrm>
            <a:prstGeom prst="parallelogram">
              <a:avLst>
                <a:gd name="adj" fmla="val 17553"/>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7" name="Parallelogram 16">
              <a:extLst>
                <a:ext uri="{FF2B5EF4-FFF2-40B4-BE49-F238E27FC236}">
                  <a16:creationId xmlns:a16="http://schemas.microsoft.com/office/drawing/2014/main" id="{9CD2C6FE-7A58-35A9-2559-7EAD5B7E0B66}"/>
                </a:ext>
              </a:extLst>
            </p:cNvPr>
            <p:cNvSpPr/>
            <p:nvPr/>
          </p:nvSpPr>
          <p:spPr>
            <a:xfrm>
              <a:off x="9995540" y="15136907"/>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8" name="Parallelogram 17">
              <a:extLst>
                <a:ext uri="{FF2B5EF4-FFF2-40B4-BE49-F238E27FC236}">
                  <a16:creationId xmlns:a16="http://schemas.microsoft.com/office/drawing/2014/main" id="{7A94FD42-2658-A2FC-1337-6C90DB96D9B1}"/>
                </a:ext>
              </a:extLst>
            </p:cNvPr>
            <p:cNvSpPr/>
            <p:nvPr/>
          </p:nvSpPr>
          <p:spPr>
            <a:xfrm>
              <a:off x="10147940" y="15289307"/>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9" name="Parallelogram 18">
              <a:extLst>
                <a:ext uri="{FF2B5EF4-FFF2-40B4-BE49-F238E27FC236}">
                  <a16:creationId xmlns:a16="http://schemas.microsoft.com/office/drawing/2014/main" id="{C606A3D2-8D63-F9CC-A274-B2345951D186}"/>
                </a:ext>
              </a:extLst>
            </p:cNvPr>
            <p:cNvSpPr/>
            <p:nvPr/>
          </p:nvSpPr>
          <p:spPr>
            <a:xfrm>
              <a:off x="10300340" y="15441707"/>
              <a:ext cx="1798316" cy="1408176"/>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20" name="TextBox 19">
              <a:extLst>
                <a:ext uri="{FF2B5EF4-FFF2-40B4-BE49-F238E27FC236}">
                  <a16:creationId xmlns:a16="http://schemas.microsoft.com/office/drawing/2014/main" id="{422E5EED-AEB4-2AC9-A12A-43489CE909A0}"/>
                </a:ext>
              </a:extLst>
            </p:cNvPr>
            <p:cNvSpPr txBox="1"/>
            <p:nvPr/>
          </p:nvSpPr>
          <p:spPr>
            <a:xfrm>
              <a:off x="9522280" y="17402595"/>
              <a:ext cx="3311089" cy="868486"/>
            </a:xfrm>
            <a:prstGeom prst="rect">
              <a:avLst/>
            </a:prstGeom>
            <a:noFill/>
          </p:spPr>
          <p:txBody>
            <a:bodyPr wrap="square" rtlCol="0">
              <a:spAutoFit/>
            </a:bodyPr>
            <a:lstStyle/>
            <a:p>
              <a:pPr algn="ctr"/>
              <a:r>
                <a:rPr lang="en-GB" sz="4000" dirty="0">
                  <a:solidFill>
                    <a:schemeClr val="bg1"/>
                  </a:solidFill>
                  <a:latin typeface="Trebuchet MS" panose="020B0603020202020204" pitchFamily="34" charset="0"/>
                </a:rPr>
                <a:t>3 x 3x3x1</a:t>
              </a:r>
            </a:p>
          </p:txBody>
        </p:sp>
        <p:sp>
          <p:nvSpPr>
            <p:cNvPr id="21" name="Parallelogram 20">
              <a:extLst>
                <a:ext uri="{FF2B5EF4-FFF2-40B4-BE49-F238E27FC236}">
                  <a16:creationId xmlns:a16="http://schemas.microsoft.com/office/drawing/2014/main" id="{73E282E9-2C82-C048-32C2-F762FEB1E5C7}"/>
                </a:ext>
              </a:extLst>
            </p:cNvPr>
            <p:cNvSpPr/>
            <p:nvPr/>
          </p:nvSpPr>
          <p:spPr>
            <a:xfrm>
              <a:off x="1716568" y="13216656"/>
              <a:ext cx="4611757" cy="3737113"/>
            </a:xfrm>
            <a:prstGeom prst="parallelogram">
              <a:avLst>
                <a:gd name="adj" fmla="val 17553"/>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22" name="Parallelogram 21">
              <a:extLst>
                <a:ext uri="{FF2B5EF4-FFF2-40B4-BE49-F238E27FC236}">
                  <a16:creationId xmlns:a16="http://schemas.microsoft.com/office/drawing/2014/main" id="{402E60BB-14D5-9899-759F-E8EA18E25CED}"/>
                </a:ext>
              </a:extLst>
            </p:cNvPr>
            <p:cNvSpPr/>
            <p:nvPr/>
          </p:nvSpPr>
          <p:spPr>
            <a:xfrm>
              <a:off x="1994864" y="13534709"/>
              <a:ext cx="4611757" cy="3737113"/>
            </a:xfrm>
            <a:prstGeom prst="parallelogram">
              <a:avLst>
                <a:gd name="adj" fmla="val 17553"/>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23" name="Parallelogram 22">
              <a:extLst>
                <a:ext uri="{FF2B5EF4-FFF2-40B4-BE49-F238E27FC236}">
                  <a16:creationId xmlns:a16="http://schemas.microsoft.com/office/drawing/2014/main" id="{1C4C631A-F3F3-9CAD-A259-3083DA9446C4}"/>
                </a:ext>
              </a:extLst>
            </p:cNvPr>
            <p:cNvSpPr/>
            <p:nvPr/>
          </p:nvSpPr>
          <p:spPr>
            <a:xfrm>
              <a:off x="2293039" y="13892519"/>
              <a:ext cx="4611757" cy="3737113"/>
            </a:xfrm>
            <a:prstGeom prst="parallelogram">
              <a:avLst>
                <a:gd name="adj" fmla="val 17553"/>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24" name="TextBox 23">
              <a:extLst>
                <a:ext uri="{FF2B5EF4-FFF2-40B4-BE49-F238E27FC236}">
                  <a16:creationId xmlns:a16="http://schemas.microsoft.com/office/drawing/2014/main" id="{F98AFBA1-A689-28F9-9967-8B7692EEF11D}"/>
                </a:ext>
              </a:extLst>
            </p:cNvPr>
            <p:cNvSpPr txBox="1"/>
            <p:nvPr/>
          </p:nvSpPr>
          <p:spPr>
            <a:xfrm>
              <a:off x="2842677" y="17783135"/>
              <a:ext cx="2599743" cy="707886"/>
            </a:xfrm>
            <a:prstGeom prst="rect">
              <a:avLst/>
            </a:prstGeom>
            <a:noFill/>
          </p:spPr>
          <p:txBody>
            <a:bodyPr wrap="square" rtlCol="0">
              <a:spAutoFit/>
            </a:bodyPr>
            <a:lstStyle/>
            <a:p>
              <a:pPr algn="ctr"/>
              <a:r>
                <a:rPr lang="en-GB" sz="4000" dirty="0">
                  <a:solidFill>
                    <a:schemeClr val="bg1"/>
                  </a:solidFill>
                  <a:latin typeface="Trebuchet MS" panose="020B0603020202020204" pitchFamily="34" charset="0"/>
                </a:rPr>
                <a:t>10x10x3</a:t>
              </a:r>
            </a:p>
          </p:txBody>
        </p:sp>
        <p:sp>
          <p:nvSpPr>
            <p:cNvPr id="25" name="Parallelogram 24">
              <a:extLst>
                <a:ext uri="{FF2B5EF4-FFF2-40B4-BE49-F238E27FC236}">
                  <a16:creationId xmlns:a16="http://schemas.microsoft.com/office/drawing/2014/main" id="{1159F879-115A-2C0D-F506-3A11EFFA7C64}"/>
                </a:ext>
              </a:extLst>
            </p:cNvPr>
            <p:cNvSpPr/>
            <p:nvPr/>
          </p:nvSpPr>
          <p:spPr>
            <a:xfrm>
              <a:off x="14177521" y="14083656"/>
              <a:ext cx="4611757" cy="3737113"/>
            </a:xfrm>
            <a:prstGeom prst="parallelogram">
              <a:avLst>
                <a:gd name="adj" fmla="val 17553"/>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30" name="Parallelogram 29">
              <a:extLst>
                <a:ext uri="{FF2B5EF4-FFF2-40B4-BE49-F238E27FC236}">
                  <a16:creationId xmlns:a16="http://schemas.microsoft.com/office/drawing/2014/main" id="{179F229E-57C9-8256-F92A-CCE70AC7FCB0}"/>
                </a:ext>
              </a:extLst>
            </p:cNvPr>
            <p:cNvSpPr/>
            <p:nvPr/>
          </p:nvSpPr>
          <p:spPr>
            <a:xfrm>
              <a:off x="14329921" y="14236056"/>
              <a:ext cx="4611757" cy="3737113"/>
            </a:xfrm>
            <a:prstGeom prst="parallelogram">
              <a:avLst>
                <a:gd name="adj" fmla="val 17553"/>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31" name="Parallelogram 30">
              <a:extLst>
                <a:ext uri="{FF2B5EF4-FFF2-40B4-BE49-F238E27FC236}">
                  <a16:creationId xmlns:a16="http://schemas.microsoft.com/office/drawing/2014/main" id="{2E2B7287-CBB5-6329-0C9A-ACD044F92EE4}"/>
                </a:ext>
              </a:extLst>
            </p:cNvPr>
            <p:cNvSpPr/>
            <p:nvPr/>
          </p:nvSpPr>
          <p:spPr>
            <a:xfrm>
              <a:off x="14482321" y="14388456"/>
              <a:ext cx="4611757" cy="3737113"/>
            </a:xfrm>
            <a:prstGeom prst="parallelogram">
              <a:avLst>
                <a:gd name="adj" fmla="val 17553"/>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24" name="TextBox 1023">
              <a:extLst>
                <a:ext uri="{FF2B5EF4-FFF2-40B4-BE49-F238E27FC236}">
                  <a16:creationId xmlns:a16="http://schemas.microsoft.com/office/drawing/2014/main" id="{3CCA021F-414B-DE56-040A-27502B415365}"/>
                </a:ext>
              </a:extLst>
            </p:cNvPr>
            <p:cNvSpPr txBox="1"/>
            <p:nvPr/>
          </p:nvSpPr>
          <p:spPr>
            <a:xfrm>
              <a:off x="15087657" y="18465263"/>
              <a:ext cx="2599743" cy="707886"/>
            </a:xfrm>
            <a:prstGeom prst="rect">
              <a:avLst/>
            </a:prstGeom>
            <a:noFill/>
          </p:spPr>
          <p:txBody>
            <a:bodyPr wrap="square" rtlCol="0">
              <a:spAutoFit/>
            </a:bodyPr>
            <a:lstStyle/>
            <a:p>
              <a:pPr algn="ctr"/>
              <a:r>
                <a:rPr lang="en-GB" sz="4000" dirty="0">
                  <a:solidFill>
                    <a:schemeClr val="bg1"/>
                  </a:solidFill>
                  <a:latin typeface="Trebuchet MS" panose="020B0603020202020204" pitchFamily="34" charset="0"/>
                </a:rPr>
                <a:t>10x10x3</a:t>
              </a:r>
            </a:p>
          </p:txBody>
        </p:sp>
        <p:sp>
          <p:nvSpPr>
            <p:cNvPr id="1025" name="Parallelogram 1024">
              <a:extLst>
                <a:ext uri="{FF2B5EF4-FFF2-40B4-BE49-F238E27FC236}">
                  <a16:creationId xmlns:a16="http://schemas.microsoft.com/office/drawing/2014/main" id="{E366E675-B7FD-9F44-302A-380A44BA56CB}"/>
                </a:ext>
              </a:extLst>
            </p:cNvPr>
            <p:cNvSpPr/>
            <p:nvPr/>
          </p:nvSpPr>
          <p:spPr>
            <a:xfrm>
              <a:off x="22215205" y="15400524"/>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27" name="TextBox 1026">
              <a:extLst>
                <a:ext uri="{FF2B5EF4-FFF2-40B4-BE49-F238E27FC236}">
                  <a16:creationId xmlns:a16="http://schemas.microsoft.com/office/drawing/2014/main" id="{1565144D-2725-1639-A65B-504C6E9013E0}"/>
                </a:ext>
              </a:extLst>
            </p:cNvPr>
            <p:cNvSpPr txBox="1"/>
            <p:nvPr/>
          </p:nvSpPr>
          <p:spPr>
            <a:xfrm>
              <a:off x="21383065" y="19291590"/>
              <a:ext cx="2599743" cy="707886"/>
            </a:xfrm>
            <a:prstGeom prst="rect">
              <a:avLst/>
            </a:prstGeom>
            <a:noFill/>
          </p:spPr>
          <p:txBody>
            <a:bodyPr wrap="square" rtlCol="0">
              <a:spAutoFit/>
            </a:bodyPr>
            <a:lstStyle/>
            <a:p>
              <a:pPr algn="ctr"/>
              <a:r>
                <a:rPr lang="en-GB" sz="4000" dirty="0">
                  <a:solidFill>
                    <a:schemeClr val="bg1"/>
                  </a:solidFill>
                  <a:latin typeface="Trebuchet MS" panose="020B0603020202020204" pitchFamily="34" charset="0"/>
                </a:rPr>
                <a:t>4x 1x1x3</a:t>
              </a:r>
            </a:p>
          </p:txBody>
        </p:sp>
        <p:sp>
          <p:nvSpPr>
            <p:cNvPr id="1028" name="Parallelogram 1027">
              <a:extLst>
                <a:ext uri="{FF2B5EF4-FFF2-40B4-BE49-F238E27FC236}">
                  <a16:creationId xmlns:a16="http://schemas.microsoft.com/office/drawing/2014/main" id="{3CAED1F8-EE08-5276-35C0-7E3DC39A5428}"/>
                </a:ext>
              </a:extLst>
            </p:cNvPr>
            <p:cNvSpPr/>
            <p:nvPr/>
          </p:nvSpPr>
          <p:spPr>
            <a:xfrm>
              <a:off x="22367605" y="15552924"/>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29" name="Parallelogram 1028">
              <a:extLst>
                <a:ext uri="{FF2B5EF4-FFF2-40B4-BE49-F238E27FC236}">
                  <a16:creationId xmlns:a16="http://schemas.microsoft.com/office/drawing/2014/main" id="{53672B2D-59DB-A1DB-56A6-912F92BF2D84}"/>
                </a:ext>
              </a:extLst>
            </p:cNvPr>
            <p:cNvSpPr/>
            <p:nvPr/>
          </p:nvSpPr>
          <p:spPr>
            <a:xfrm>
              <a:off x="22520005" y="15705324"/>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36" name="Parallelogram 1035">
              <a:extLst>
                <a:ext uri="{FF2B5EF4-FFF2-40B4-BE49-F238E27FC236}">
                  <a16:creationId xmlns:a16="http://schemas.microsoft.com/office/drawing/2014/main" id="{8E828653-4C72-A874-30A8-2D562F1AAD2E}"/>
                </a:ext>
              </a:extLst>
            </p:cNvPr>
            <p:cNvSpPr/>
            <p:nvPr/>
          </p:nvSpPr>
          <p:spPr>
            <a:xfrm>
              <a:off x="22260698" y="14019781"/>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40" name="Parallelogram 1039">
              <a:extLst>
                <a:ext uri="{FF2B5EF4-FFF2-40B4-BE49-F238E27FC236}">
                  <a16:creationId xmlns:a16="http://schemas.microsoft.com/office/drawing/2014/main" id="{8B0F8BA8-5B6F-8E14-DC1A-E60859BF9C8F}"/>
                </a:ext>
              </a:extLst>
            </p:cNvPr>
            <p:cNvSpPr/>
            <p:nvPr/>
          </p:nvSpPr>
          <p:spPr>
            <a:xfrm>
              <a:off x="22413098" y="14172181"/>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41" name="Parallelogram 1040">
              <a:extLst>
                <a:ext uri="{FF2B5EF4-FFF2-40B4-BE49-F238E27FC236}">
                  <a16:creationId xmlns:a16="http://schemas.microsoft.com/office/drawing/2014/main" id="{C539793F-DBED-2A6E-A179-D9E076730421}"/>
                </a:ext>
              </a:extLst>
            </p:cNvPr>
            <p:cNvSpPr/>
            <p:nvPr/>
          </p:nvSpPr>
          <p:spPr>
            <a:xfrm>
              <a:off x="22565498" y="14324581"/>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42" name="Parallelogram 1041">
              <a:extLst>
                <a:ext uri="{FF2B5EF4-FFF2-40B4-BE49-F238E27FC236}">
                  <a16:creationId xmlns:a16="http://schemas.microsoft.com/office/drawing/2014/main" id="{B7324A7C-7840-6AAB-F5D1-99EF3E880D85}"/>
                </a:ext>
              </a:extLst>
            </p:cNvPr>
            <p:cNvSpPr/>
            <p:nvPr/>
          </p:nvSpPr>
          <p:spPr>
            <a:xfrm>
              <a:off x="22134363" y="16815102"/>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43" name="Parallelogram 1042">
              <a:extLst>
                <a:ext uri="{FF2B5EF4-FFF2-40B4-BE49-F238E27FC236}">
                  <a16:creationId xmlns:a16="http://schemas.microsoft.com/office/drawing/2014/main" id="{FA24B407-D0E6-D45C-FDB4-3FF2D1C4F791}"/>
                </a:ext>
              </a:extLst>
            </p:cNvPr>
            <p:cNvSpPr/>
            <p:nvPr/>
          </p:nvSpPr>
          <p:spPr>
            <a:xfrm>
              <a:off x="22286763" y="16967502"/>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47" name="Parallelogram 1046">
              <a:extLst>
                <a:ext uri="{FF2B5EF4-FFF2-40B4-BE49-F238E27FC236}">
                  <a16:creationId xmlns:a16="http://schemas.microsoft.com/office/drawing/2014/main" id="{7D17BA43-C180-2C1A-E2A4-B9D6A5C45F85}"/>
                </a:ext>
              </a:extLst>
            </p:cNvPr>
            <p:cNvSpPr/>
            <p:nvPr/>
          </p:nvSpPr>
          <p:spPr>
            <a:xfrm>
              <a:off x="22439163" y="17119902"/>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48" name="Parallelogram 1047">
              <a:extLst>
                <a:ext uri="{FF2B5EF4-FFF2-40B4-BE49-F238E27FC236}">
                  <a16:creationId xmlns:a16="http://schemas.microsoft.com/office/drawing/2014/main" id="{83E95337-C8BA-EFDD-B280-9E22B925282E}"/>
                </a:ext>
              </a:extLst>
            </p:cNvPr>
            <p:cNvSpPr/>
            <p:nvPr/>
          </p:nvSpPr>
          <p:spPr>
            <a:xfrm>
              <a:off x="22128627" y="17977146"/>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49" name="Parallelogram 1048">
              <a:extLst>
                <a:ext uri="{FF2B5EF4-FFF2-40B4-BE49-F238E27FC236}">
                  <a16:creationId xmlns:a16="http://schemas.microsoft.com/office/drawing/2014/main" id="{8EB3E76D-B2B9-9266-F667-055312D15C1C}"/>
                </a:ext>
              </a:extLst>
            </p:cNvPr>
            <p:cNvSpPr/>
            <p:nvPr/>
          </p:nvSpPr>
          <p:spPr>
            <a:xfrm>
              <a:off x="22281027" y="18129546"/>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50" name="Parallelogram 1049">
              <a:extLst>
                <a:ext uri="{FF2B5EF4-FFF2-40B4-BE49-F238E27FC236}">
                  <a16:creationId xmlns:a16="http://schemas.microsoft.com/office/drawing/2014/main" id="{2F1F8F67-D72A-813B-C109-A83F9108953F}"/>
                </a:ext>
              </a:extLst>
            </p:cNvPr>
            <p:cNvSpPr/>
            <p:nvPr/>
          </p:nvSpPr>
          <p:spPr>
            <a:xfrm>
              <a:off x="22433427" y="18281946"/>
              <a:ext cx="803821" cy="700867"/>
            </a:xfrm>
            <a:prstGeom prst="parallelogram">
              <a:avLst>
                <a:gd name="adj" fmla="val 17553"/>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67" name="Arrow: Right 1066">
              <a:extLst>
                <a:ext uri="{FF2B5EF4-FFF2-40B4-BE49-F238E27FC236}">
                  <a16:creationId xmlns:a16="http://schemas.microsoft.com/office/drawing/2014/main" id="{8011FB99-9C5F-EA43-0A5F-59F7158B1A8A}"/>
                </a:ext>
              </a:extLst>
            </p:cNvPr>
            <p:cNvSpPr/>
            <p:nvPr/>
          </p:nvSpPr>
          <p:spPr>
            <a:xfrm>
              <a:off x="7865510" y="15256293"/>
              <a:ext cx="1524576" cy="159892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68" name="Arrow: Right 1067">
              <a:extLst>
                <a:ext uri="{FF2B5EF4-FFF2-40B4-BE49-F238E27FC236}">
                  <a16:creationId xmlns:a16="http://schemas.microsoft.com/office/drawing/2014/main" id="{F9E3F8AD-B516-AF28-84BF-3B7090CD43FA}"/>
                </a:ext>
              </a:extLst>
            </p:cNvPr>
            <p:cNvSpPr/>
            <p:nvPr/>
          </p:nvSpPr>
          <p:spPr>
            <a:xfrm>
              <a:off x="12629577" y="15301927"/>
              <a:ext cx="1524576" cy="159892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69" name="Arrow: Right 1068">
              <a:extLst>
                <a:ext uri="{FF2B5EF4-FFF2-40B4-BE49-F238E27FC236}">
                  <a16:creationId xmlns:a16="http://schemas.microsoft.com/office/drawing/2014/main" id="{ED10CBB6-1F54-44E9-39E1-042C458B88C9}"/>
                </a:ext>
              </a:extLst>
            </p:cNvPr>
            <p:cNvSpPr/>
            <p:nvPr/>
          </p:nvSpPr>
          <p:spPr>
            <a:xfrm>
              <a:off x="24434735" y="15368575"/>
              <a:ext cx="1524576" cy="159892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070" name="Arrow: Right 1069">
              <a:extLst>
                <a:ext uri="{FF2B5EF4-FFF2-40B4-BE49-F238E27FC236}">
                  <a16:creationId xmlns:a16="http://schemas.microsoft.com/office/drawing/2014/main" id="{AA56FFE7-3B8A-C3D4-E867-26E7AF5AA34F}"/>
                </a:ext>
              </a:extLst>
            </p:cNvPr>
            <p:cNvSpPr/>
            <p:nvPr/>
          </p:nvSpPr>
          <p:spPr>
            <a:xfrm>
              <a:off x="19623332" y="15346331"/>
              <a:ext cx="1524576" cy="159892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grpSp>
    </p:spTree>
    <p:extLst>
      <p:ext uri="{BB962C8B-B14F-4D97-AF65-F5344CB8AC3E}">
        <p14:creationId xmlns:p14="http://schemas.microsoft.com/office/powerpoint/2010/main" val="1056185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A1FCF09-6732-8280-B772-2B07571443E2}"/>
              </a:ext>
            </a:extLst>
          </p:cNvPr>
          <p:cNvSpPr/>
          <p:nvPr/>
        </p:nvSpPr>
        <p:spPr>
          <a:xfrm>
            <a:off x="18288000" y="2362200"/>
            <a:ext cx="17754600" cy="403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nvGraphicFramePr>
        <p:xfrm>
          <a:off x="18563267" y="1527651"/>
          <a:ext cx="17225333" cy="17601104"/>
        </p:xfrm>
        <a:graphic>
          <a:graphicData uri="http://schemas.openxmlformats.org/drawingml/2006/table">
            <a:tbl>
              <a:tblPr firstRow="1" bandRow="1">
                <a:tableStyleId>{5C22544A-7EE6-4342-B048-85BDC9FD1C3A}</a:tableStyleId>
              </a:tblPr>
              <a:tblGrid>
                <a:gridCol w="17225333">
                  <a:extLst>
                    <a:ext uri="{9D8B030D-6E8A-4147-A177-3AD203B41FA5}">
                      <a16:colId xmlns:a16="http://schemas.microsoft.com/office/drawing/2014/main" val="954955120"/>
                    </a:ext>
                  </a:extLst>
                </a:gridCol>
              </a:tblGrid>
              <a:tr h="5412152">
                <a:tc>
                  <a:txBody>
                    <a:bodyPr/>
                    <a:lstStyle/>
                    <a:p>
                      <a:pPr algn="l">
                        <a:lnSpc>
                          <a:spcPct val="90000"/>
                        </a:lnSpc>
                        <a:spcAft>
                          <a:spcPts val="1200"/>
                        </a:spcAft>
                      </a:pPr>
                      <a:r>
                        <a:rPr lang="en-US" sz="5400" b="1" dirty="0">
                          <a:solidFill>
                            <a:schemeClr val="tx2"/>
                          </a:solidFill>
                          <a:latin typeface="+mn-lt"/>
                        </a:rPr>
                        <a:t>Part 1: ASR - Automatic Speech Recognition </a:t>
                      </a:r>
                    </a:p>
                    <a:p>
                      <a:pPr algn="l">
                        <a:lnSpc>
                          <a:spcPct val="90000"/>
                        </a:lnSpc>
                        <a:spcAft>
                          <a:spcPts val="1200"/>
                        </a:spcAft>
                      </a:pPr>
                      <a:r>
                        <a:rPr lang="en-US" sz="4600" b="0" dirty="0">
                          <a:solidFill>
                            <a:schemeClr val="bg1"/>
                          </a:solidFill>
                          <a:latin typeface="+mn-lt"/>
                        </a:rPr>
                        <a:t>Lecture: Challenges of conversational AI applications,  building blocks, ASR (automatic speech recognition) focus</a:t>
                      </a:r>
                    </a:p>
                    <a:p>
                      <a:pPr algn="l">
                        <a:lnSpc>
                          <a:spcPct val="90000"/>
                        </a:lnSpc>
                        <a:spcAft>
                          <a:spcPts val="1200"/>
                        </a:spcAft>
                      </a:pPr>
                      <a:r>
                        <a:rPr lang="en-US" sz="4600" b="0" dirty="0">
                          <a:solidFill>
                            <a:schemeClr val="bg1"/>
                          </a:solidFill>
                          <a:latin typeface="+mn-lt"/>
                        </a:rPr>
                        <a:t>Lab: Investigate ASR </a:t>
                      </a:r>
                      <a:r>
                        <a:rPr lang="en-US" sz="4600" b="0" kern="1200" dirty="0">
                          <a:solidFill>
                            <a:schemeClr val="bg1"/>
                          </a:solidFill>
                          <a:latin typeface="+mn-lt"/>
                          <a:ea typeface="+mn-ea"/>
                          <a:cs typeface="+mn-cs"/>
                        </a:rPr>
                        <a:t>pipeline with NeMo and Riva</a:t>
                      </a:r>
                    </a:p>
                  </a:txBody>
                  <a:tcPr marL="0" marR="609600" marT="609600" marB="609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6464808">
                <a:tc>
                  <a:txBody>
                    <a:bodyPr/>
                    <a:lstStyle/>
                    <a:p>
                      <a:pPr algn="l">
                        <a:lnSpc>
                          <a:spcPct val="90000"/>
                        </a:lnSpc>
                        <a:spcAft>
                          <a:spcPts val="1200"/>
                        </a:spcAft>
                      </a:pPr>
                      <a:r>
                        <a:rPr lang="en-US" sz="5400" b="1" kern="1200" dirty="0">
                          <a:solidFill>
                            <a:schemeClr val="tx2"/>
                          </a:solidFill>
                          <a:latin typeface="+mn-lt"/>
                          <a:ea typeface="+mn-ea"/>
                          <a:cs typeface="+mn-cs"/>
                        </a:rPr>
                        <a:t>Part 2: </a:t>
                      </a:r>
                      <a:r>
                        <a:rPr lang="en-US" sz="5400" b="1" kern="1200" noProof="0" dirty="0">
                          <a:solidFill>
                            <a:schemeClr val="tx2"/>
                          </a:solidFill>
                          <a:latin typeface="+mn-lt"/>
                          <a:ea typeface="+mn-ea"/>
                          <a:cs typeface="+mn-cs"/>
                        </a:rPr>
                        <a:t>TTS – Text To Speech and Conversational AI Customization</a:t>
                      </a:r>
                      <a:endParaRPr lang="en-US" sz="5400" b="1" kern="1200" dirty="0">
                        <a:solidFill>
                          <a:schemeClr val="tx2"/>
                        </a:solidFill>
                        <a:latin typeface="+mn-lt"/>
                        <a:ea typeface="+mn-ea"/>
                        <a:cs typeface="+mn-cs"/>
                      </a:endParaRPr>
                    </a:p>
                    <a:p>
                      <a:pPr algn="l">
                        <a:lnSpc>
                          <a:spcPct val="90000"/>
                        </a:lnSpc>
                        <a:spcAft>
                          <a:spcPts val="1200"/>
                        </a:spcAft>
                      </a:pPr>
                      <a:r>
                        <a:rPr lang="en-US" sz="4600" dirty="0">
                          <a:solidFill>
                            <a:schemeClr val="bg1"/>
                          </a:solidFill>
                          <a:latin typeface="+mn-lt"/>
                        </a:rPr>
                        <a:t>Lecture: How can we take advantage of conversational AI platforms to build custom applications? </a:t>
                      </a:r>
                    </a:p>
                    <a:p>
                      <a:pPr algn="l">
                        <a:lnSpc>
                          <a:spcPct val="90000"/>
                        </a:lnSpc>
                        <a:spcAft>
                          <a:spcPts val="1200"/>
                        </a:spcAft>
                      </a:pPr>
                      <a:r>
                        <a:rPr lang="en-US" sz="4600" dirty="0">
                          <a:solidFill>
                            <a:schemeClr val="bg1"/>
                          </a:solidFill>
                          <a:latin typeface="+mn-lt"/>
                        </a:rPr>
                        <a:t>Lab: </a:t>
                      </a:r>
                      <a:r>
                        <a:rPr lang="en-US" sz="4600" b="0" kern="1200" dirty="0">
                          <a:solidFill>
                            <a:schemeClr val="bg1"/>
                          </a:solidFill>
                          <a:latin typeface="+mn-lt"/>
                          <a:ea typeface="+mn-ea"/>
                          <a:cs typeface="+mn-cs"/>
                        </a:rPr>
                        <a:t>Investigate the TTS pipeline with NeMo and Riva; then build a full custom conversational AI pipeline.</a:t>
                      </a:r>
                      <a:endParaRPr lang="en-US" sz="4600" b="0" kern="1200" noProof="0" dirty="0">
                        <a:solidFill>
                          <a:schemeClr val="bg1"/>
                        </a:solidFill>
                        <a:latin typeface="+mn-lt"/>
                        <a:ea typeface="+mn-ea"/>
                        <a:cs typeface="+mn-cs"/>
                      </a:endParaRPr>
                    </a:p>
                  </a:txBody>
                  <a:tcPr marL="0" marR="609600" marT="609600" marB="609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5724144">
                <a:tc>
                  <a:txBody>
                    <a:bodyPr/>
                    <a:lstStyle/>
                    <a:p>
                      <a:pPr marL="0" algn="l" defTabSz="914400" rtl="0" eaLnBrk="1" latinLnBrk="0" hangingPunct="1">
                        <a:lnSpc>
                          <a:spcPct val="90000"/>
                        </a:lnSpc>
                        <a:spcAft>
                          <a:spcPts val="1200"/>
                        </a:spcAft>
                      </a:pPr>
                      <a:r>
                        <a:rPr lang="en-US" sz="5400" b="1" kern="1200" dirty="0">
                          <a:solidFill>
                            <a:schemeClr val="tx2"/>
                          </a:solidFill>
                          <a:latin typeface="+mn-lt"/>
                          <a:ea typeface="+mn-ea"/>
                          <a:cs typeface="+mn-cs"/>
                        </a:rPr>
                        <a:t>Part 3: Production Deployment</a:t>
                      </a:r>
                    </a:p>
                    <a:p>
                      <a:pPr algn="l">
                        <a:lnSpc>
                          <a:spcPct val="90000"/>
                        </a:lnSpc>
                        <a:spcAft>
                          <a:spcPts val="1200"/>
                        </a:spcAft>
                      </a:pPr>
                      <a:r>
                        <a:rPr lang="en-US" sz="4600" b="0" kern="1200" dirty="0">
                          <a:solidFill>
                            <a:schemeClr val="bg1"/>
                          </a:solidFill>
                          <a:latin typeface="+mn-lt"/>
                          <a:ea typeface="+mn-ea"/>
                          <a:cs typeface="+mn-cs"/>
                        </a:rPr>
                        <a:t>Lecture: Discussion of production deployment considerations including an overview of NVIDIA Triton Inference Server and </a:t>
                      </a:r>
                      <a:r>
                        <a:rPr lang="en-US" sz="4600" b="0" kern="1200" dirty="0" err="1">
                          <a:solidFill>
                            <a:schemeClr val="bg1"/>
                          </a:solidFill>
                          <a:latin typeface="+mn-lt"/>
                          <a:ea typeface="+mn-ea"/>
                          <a:cs typeface="+mn-cs"/>
                        </a:rPr>
                        <a:t>TensorRT</a:t>
                      </a:r>
                      <a:r>
                        <a:rPr lang="en-US" sz="4600" b="0" kern="1200" dirty="0">
                          <a:solidFill>
                            <a:schemeClr val="bg1"/>
                          </a:solidFill>
                          <a:latin typeface="+mn-lt"/>
                          <a:ea typeface="+mn-ea"/>
                          <a:cs typeface="+mn-cs"/>
                        </a:rPr>
                        <a:t>.</a:t>
                      </a:r>
                    </a:p>
                    <a:p>
                      <a:pPr algn="l">
                        <a:lnSpc>
                          <a:spcPct val="90000"/>
                        </a:lnSpc>
                        <a:spcAft>
                          <a:spcPts val="1200"/>
                        </a:spcAft>
                      </a:pPr>
                      <a:r>
                        <a:rPr lang="en-US" sz="4600" b="0" kern="1200" dirty="0">
                          <a:solidFill>
                            <a:schemeClr val="bg1"/>
                          </a:solidFill>
                          <a:latin typeface="+mn-lt"/>
                          <a:ea typeface="+mn-ea"/>
                          <a:cs typeface="+mn-cs"/>
                        </a:rPr>
                        <a:t>Lab: Hands-on deployment of an example application using Helm and Kubernetes; includes profiling the application</a:t>
                      </a:r>
                      <a:r>
                        <a:rPr lang="en-US" sz="4600" kern="1200" dirty="0">
                          <a:solidFill>
                            <a:schemeClr val="tx1"/>
                          </a:solidFill>
                          <a:latin typeface="+mn-lt"/>
                          <a:ea typeface="+mn-ea"/>
                          <a:cs typeface="+mn-cs"/>
                        </a:rPr>
                        <a:t>.</a:t>
                      </a:r>
                    </a:p>
                  </a:txBody>
                  <a:tcPr marL="0" marR="609600" marT="609600" marB="609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2" name="TextBox 1">
            <a:extLst>
              <a:ext uri="{FF2B5EF4-FFF2-40B4-BE49-F238E27FC236}">
                <a16:creationId xmlns:a16="http://schemas.microsoft.com/office/drawing/2014/main" id="{F3125915-B4D9-BDF6-1CE4-23BE4B5ACFA0}"/>
              </a:ext>
            </a:extLst>
          </p:cNvPr>
          <p:cNvSpPr txBox="1"/>
          <p:nvPr/>
        </p:nvSpPr>
        <p:spPr>
          <a:xfrm>
            <a:off x="18563267" y="415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rPr>
              <a:t>Course Agenda</a:t>
            </a:r>
          </a:p>
        </p:txBody>
      </p:sp>
    </p:spTree>
    <p:extLst>
      <p:ext uri="{BB962C8B-B14F-4D97-AF65-F5344CB8AC3E}">
        <p14:creationId xmlns:p14="http://schemas.microsoft.com/office/powerpoint/2010/main" val="3385600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5EAA-7EC7-A015-165B-36C04006D0A3}"/>
              </a:ext>
            </a:extLst>
          </p:cNvPr>
          <p:cNvSpPr>
            <a:spLocks noGrp="1"/>
          </p:cNvSpPr>
          <p:nvPr>
            <p:ph type="title"/>
          </p:nvPr>
        </p:nvSpPr>
        <p:spPr/>
        <p:txBody>
          <a:bodyPr/>
          <a:lstStyle/>
          <a:p>
            <a:r>
              <a:rPr lang="en-GB" dirty="0"/>
              <a:t>Acoustic Models</a:t>
            </a:r>
          </a:p>
        </p:txBody>
      </p:sp>
      <p:sp>
        <p:nvSpPr>
          <p:cNvPr id="4" name="Text Placeholder 3">
            <a:extLst>
              <a:ext uri="{FF2B5EF4-FFF2-40B4-BE49-F238E27FC236}">
                <a16:creationId xmlns:a16="http://schemas.microsoft.com/office/drawing/2014/main" id="{01C04A2D-0B4B-DC2C-458D-F1CF1704D02B}"/>
              </a:ext>
            </a:extLst>
          </p:cNvPr>
          <p:cNvSpPr>
            <a:spLocks noGrp="1"/>
          </p:cNvSpPr>
          <p:nvPr>
            <p:ph type="body" sz="quarter" idx="10"/>
          </p:nvPr>
        </p:nvSpPr>
        <p:spPr/>
        <p:txBody>
          <a:bodyPr/>
          <a:lstStyle/>
          <a:p>
            <a:r>
              <a:rPr lang="en-GB" dirty="0"/>
              <a:t>Conformer and Conformer-CTC</a:t>
            </a:r>
          </a:p>
        </p:txBody>
      </p:sp>
      <p:pic>
        <p:nvPicPr>
          <p:cNvPr id="6" name="Picture 5">
            <a:extLst>
              <a:ext uri="{FF2B5EF4-FFF2-40B4-BE49-F238E27FC236}">
                <a16:creationId xmlns:a16="http://schemas.microsoft.com/office/drawing/2014/main" id="{47DC9934-D7EB-2FD5-5405-4AAA4BE482DD}"/>
              </a:ext>
            </a:extLst>
          </p:cNvPr>
          <p:cNvPicPr>
            <a:picLocks noChangeAspect="1"/>
          </p:cNvPicPr>
          <p:nvPr/>
        </p:nvPicPr>
        <p:blipFill>
          <a:blip r:embed="rId3"/>
          <a:stretch>
            <a:fillRect/>
          </a:stretch>
        </p:blipFill>
        <p:spPr>
          <a:xfrm>
            <a:off x="230793" y="4443236"/>
            <a:ext cx="11437747" cy="13643596"/>
          </a:xfrm>
          <a:prstGeom prst="rect">
            <a:avLst/>
          </a:prstGeom>
        </p:spPr>
      </p:pic>
      <p:sp>
        <p:nvSpPr>
          <p:cNvPr id="8" name="TextBox 7">
            <a:extLst>
              <a:ext uri="{FF2B5EF4-FFF2-40B4-BE49-F238E27FC236}">
                <a16:creationId xmlns:a16="http://schemas.microsoft.com/office/drawing/2014/main" id="{00B3F587-B628-F04F-FC45-7EBEB47E8C7B}"/>
              </a:ext>
            </a:extLst>
          </p:cNvPr>
          <p:cNvSpPr txBox="1"/>
          <p:nvPr/>
        </p:nvSpPr>
        <p:spPr>
          <a:xfrm>
            <a:off x="25495738" y="17112640"/>
            <a:ext cx="8565662"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dirty="0">
                <a:solidFill>
                  <a:schemeClr val="tx2"/>
                </a:solidFill>
              </a:rPr>
              <a:t>LSTM-layer decoder in all our models.</a:t>
            </a:r>
          </a:p>
        </p:txBody>
      </p:sp>
      <p:pic>
        <p:nvPicPr>
          <p:cNvPr id="10" name="Picture 9">
            <a:extLst>
              <a:ext uri="{FF2B5EF4-FFF2-40B4-BE49-F238E27FC236}">
                <a16:creationId xmlns:a16="http://schemas.microsoft.com/office/drawing/2014/main" id="{ED2C4867-BB4C-B51B-F5A5-25E8A9821676}"/>
              </a:ext>
            </a:extLst>
          </p:cNvPr>
          <p:cNvPicPr>
            <a:picLocks noChangeAspect="1"/>
          </p:cNvPicPr>
          <p:nvPr/>
        </p:nvPicPr>
        <p:blipFill>
          <a:blip r:embed="rId4"/>
          <a:stretch>
            <a:fillRect/>
          </a:stretch>
        </p:blipFill>
        <p:spPr>
          <a:xfrm>
            <a:off x="22311155" y="6382512"/>
            <a:ext cx="13894210" cy="9970972"/>
          </a:xfrm>
          <a:prstGeom prst="rect">
            <a:avLst/>
          </a:prstGeom>
        </p:spPr>
      </p:pic>
      <p:pic>
        <p:nvPicPr>
          <p:cNvPr id="2050" name="Picture 2">
            <a:extLst>
              <a:ext uri="{FF2B5EF4-FFF2-40B4-BE49-F238E27FC236}">
                <a16:creationId xmlns:a16="http://schemas.microsoft.com/office/drawing/2014/main" id="{C04039CA-3764-96A7-534D-A6057DBB54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8540" y="6036700"/>
            <a:ext cx="9612863" cy="83921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ED8229ED-6AC3-2E72-63A7-B017E553F41B}"/>
              </a:ext>
            </a:extLst>
          </p:cNvPr>
          <p:cNvCxnSpPr/>
          <p:nvPr/>
        </p:nvCxnSpPr>
        <p:spPr>
          <a:xfrm>
            <a:off x="9183757" y="4890052"/>
            <a:ext cx="4174434" cy="6374982"/>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2FAD2A-C136-E661-7D09-C339A41AF56F}"/>
              </a:ext>
            </a:extLst>
          </p:cNvPr>
          <p:cNvCxnSpPr>
            <a:cxnSpLocks/>
          </p:cNvCxnSpPr>
          <p:nvPr/>
        </p:nvCxnSpPr>
        <p:spPr>
          <a:xfrm flipV="1">
            <a:off x="9183757" y="12761843"/>
            <a:ext cx="4174434" cy="2214931"/>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436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5EAA-7EC7-A015-165B-36C04006D0A3}"/>
              </a:ext>
            </a:extLst>
          </p:cNvPr>
          <p:cNvSpPr>
            <a:spLocks noGrp="1"/>
          </p:cNvSpPr>
          <p:nvPr>
            <p:ph type="title"/>
          </p:nvPr>
        </p:nvSpPr>
        <p:spPr/>
        <p:txBody>
          <a:bodyPr/>
          <a:lstStyle/>
          <a:p>
            <a:r>
              <a:rPr lang="en-GB" dirty="0"/>
              <a:t>Acoustic Models</a:t>
            </a:r>
          </a:p>
        </p:txBody>
      </p:sp>
      <p:sp>
        <p:nvSpPr>
          <p:cNvPr id="4" name="Text Placeholder 3">
            <a:extLst>
              <a:ext uri="{FF2B5EF4-FFF2-40B4-BE49-F238E27FC236}">
                <a16:creationId xmlns:a16="http://schemas.microsoft.com/office/drawing/2014/main" id="{01C04A2D-0B4B-DC2C-458D-F1CF1704D02B}"/>
              </a:ext>
            </a:extLst>
          </p:cNvPr>
          <p:cNvSpPr>
            <a:spLocks noGrp="1"/>
          </p:cNvSpPr>
          <p:nvPr>
            <p:ph type="body" sz="quarter" idx="10"/>
          </p:nvPr>
        </p:nvSpPr>
        <p:spPr/>
        <p:txBody>
          <a:bodyPr/>
          <a:lstStyle/>
          <a:p>
            <a:r>
              <a:rPr lang="en-GB" dirty="0"/>
              <a:t>Conformer-CTC</a:t>
            </a:r>
          </a:p>
        </p:txBody>
      </p:sp>
      <p:pic>
        <p:nvPicPr>
          <p:cNvPr id="3" name="Picture 2">
            <a:extLst>
              <a:ext uri="{FF2B5EF4-FFF2-40B4-BE49-F238E27FC236}">
                <a16:creationId xmlns:a16="http://schemas.microsoft.com/office/drawing/2014/main" id="{2CFF6CDD-D0B4-B2EF-7566-9ED5EA3F0E4B}"/>
              </a:ext>
            </a:extLst>
          </p:cNvPr>
          <p:cNvPicPr>
            <a:picLocks noChangeAspect="1"/>
          </p:cNvPicPr>
          <p:nvPr/>
        </p:nvPicPr>
        <p:blipFill>
          <a:blip r:embed="rId3"/>
          <a:stretch>
            <a:fillRect/>
          </a:stretch>
        </p:blipFill>
        <p:spPr>
          <a:xfrm>
            <a:off x="5684250" y="5644630"/>
            <a:ext cx="11437747" cy="13643596"/>
          </a:xfrm>
          <a:prstGeom prst="rect">
            <a:avLst/>
          </a:prstGeom>
        </p:spPr>
      </p:pic>
      <p:pic>
        <p:nvPicPr>
          <p:cNvPr id="5" name="Picture 2">
            <a:extLst>
              <a:ext uri="{FF2B5EF4-FFF2-40B4-BE49-F238E27FC236}">
                <a16:creationId xmlns:a16="http://schemas.microsoft.com/office/drawing/2014/main" id="{94805A5C-C298-533A-B7C3-F98E7DBF2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1997" y="7238094"/>
            <a:ext cx="9612863" cy="839218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2302531-7C55-43A3-7746-F88000F80D7E}"/>
              </a:ext>
            </a:extLst>
          </p:cNvPr>
          <p:cNvCxnSpPr/>
          <p:nvPr/>
        </p:nvCxnSpPr>
        <p:spPr>
          <a:xfrm>
            <a:off x="14637214" y="6091446"/>
            <a:ext cx="4174434" cy="6374982"/>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A3EC7D1-CBFF-5899-5F56-67AE62DCDDE9}"/>
              </a:ext>
            </a:extLst>
          </p:cNvPr>
          <p:cNvCxnSpPr>
            <a:cxnSpLocks/>
          </p:cNvCxnSpPr>
          <p:nvPr/>
        </p:nvCxnSpPr>
        <p:spPr>
          <a:xfrm flipV="1">
            <a:off x="14637214" y="13963237"/>
            <a:ext cx="4174434" cy="2214931"/>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939315-F873-8361-A285-8E043B9136A4}"/>
              </a:ext>
            </a:extLst>
          </p:cNvPr>
          <p:cNvCxnSpPr>
            <a:cxnSpLocks/>
          </p:cNvCxnSpPr>
          <p:nvPr/>
        </p:nvCxnSpPr>
        <p:spPr>
          <a:xfrm>
            <a:off x="18847298" y="6751639"/>
            <a:ext cx="5993718" cy="509580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E19CEB0-163A-04D6-9F3E-4E3FC644DFAB}"/>
              </a:ext>
            </a:extLst>
          </p:cNvPr>
          <p:cNvCxnSpPr>
            <a:cxnSpLocks/>
          </p:cNvCxnSpPr>
          <p:nvPr/>
        </p:nvCxnSpPr>
        <p:spPr>
          <a:xfrm flipH="1">
            <a:off x="19882091" y="6690202"/>
            <a:ext cx="4958925" cy="515724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1C823DB-5D81-9F9D-FC96-EC420F48ACE3}"/>
              </a:ext>
            </a:extLst>
          </p:cNvPr>
          <p:cNvSpPr/>
          <p:nvPr/>
        </p:nvSpPr>
        <p:spPr>
          <a:xfrm>
            <a:off x="17551104" y="4706423"/>
            <a:ext cx="9183756" cy="15481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rgbClr val="FF0000"/>
                </a:solidFill>
                <a:latin typeface="Trebuchet MS" panose="020B0603020202020204" pitchFamily="34" charset="0"/>
              </a:rPr>
              <a:t>CTC loss/decoding instead of Transducer</a:t>
            </a:r>
          </a:p>
        </p:txBody>
      </p:sp>
    </p:spTree>
    <p:extLst>
      <p:ext uri="{BB962C8B-B14F-4D97-AF65-F5344CB8AC3E}">
        <p14:creationId xmlns:p14="http://schemas.microsoft.com/office/powerpoint/2010/main" val="310345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6A2911-3152-4487-842C-3374C29E9D1E}"/>
              </a:ext>
            </a:extLst>
          </p:cNvPr>
          <p:cNvSpPr>
            <a:spLocks noGrp="1"/>
          </p:cNvSpPr>
          <p:nvPr>
            <p:ph type="title"/>
          </p:nvPr>
        </p:nvSpPr>
        <p:spPr/>
        <p:txBody>
          <a:bodyPr/>
          <a:lstStyle/>
          <a:p>
            <a:r>
              <a:rPr lang="en-GB" dirty="0"/>
              <a:t>Acoustic Models</a:t>
            </a:r>
            <a:endParaRPr lang="en-US" dirty="0"/>
          </a:p>
        </p:txBody>
      </p:sp>
      <p:sp>
        <p:nvSpPr>
          <p:cNvPr id="20" name="Text Placeholder 7">
            <a:extLst>
              <a:ext uri="{FF2B5EF4-FFF2-40B4-BE49-F238E27FC236}">
                <a16:creationId xmlns:a16="http://schemas.microsoft.com/office/drawing/2014/main" id="{B1D02DA3-0872-498D-B051-0837080B70C5}"/>
              </a:ext>
            </a:extLst>
          </p:cNvPr>
          <p:cNvSpPr>
            <a:spLocks noGrp="1"/>
          </p:cNvSpPr>
          <p:nvPr>
            <p:ph type="body" sz="quarter" idx="10"/>
          </p:nvPr>
        </p:nvSpPr>
        <p:spPr/>
        <p:txBody>
          <a:bodyPr/>
          <a:lstStyle/>
          <a:p>
            <a:r>
              <a:rPr lang="en-GB" dirty="0"/>
              <a:t>Transfer learning</a:t>
            </a:r>
            <a:endParaRPr lang="en-US" dirty="0"/>
          </a:p>
        </p:txBody>
      </p:sp>
      <p:sp>
        <p:nvSpPr>
          <p:cNvPr id="43" name="Rectangle 42">
            <a:extLst>
              <a:ext uri="{FF2B5EF4-FFF2-40B4-BE49-F238E27FC236}">
                <a16:creationId xmlns:a16="http://schemas.microsoft.com/office/drawing/2014/main" id="{EBB12D22-91CA-4D45-8FC1-2FAFD934AEC4}"/>
              </a:ext>
            </a:extLst>
          </p:cNvPr>
          <p:cNvSpPr/>
          <p:nvPr/>
        </p:nvSpPr>
        <p:spPr>
          <a:xfrm>
            <a:off x="4829852" y="6696641"/>
            <a:ext cx="10058400" cy="8486874"/>
          </a:xfrm>
          <a:prstGeom prst="rect">
            <a:avLst/>
          </a:prstGeom>
          <a:solidFill>
            <a:schemeClr val="tx1"/>
          </a:solidFill>
          <a:ln w="95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45" name="Rectangle 44">
            <a:extLst>
              <a:ext uri="{FF2B5EF4-FFF2-40B4-BE49-F238E27FC236}">
                <a16:creationId xmlns:a16="http://schemas.microsoft.com/office/drawing/2014/main" id="{F8902DDE-4884-4EFF-822F-B67CE288EC01}"/>
              </a:ext>
            </a:extLst>
          </p:cNvPr>
          <p:cNvSpPr/>
          <p:nvPr/>
        </p:nvSpPr>
        <p:spPr>
          <a:xfrm>
            <a:off x="15896799" y="6696641"/>
            <a:ext cx="15668894" cy="8486874"/>
          </a:xfrm>
          <a:prstGeom prst="rect">
            <a:avLst/>
          </a:prstGeom>
          <a:solidFill>
            <a:schemeClr val="tx1"/>
          </a:solidFill>
          <a:ln w="95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0" name="Arrow: Down 69">
            <a:extLst>
              <a:ext uri="{FF2B5EF4-FFF2-40B4-BE49-F238E27FC236}">
                <a16:creationId xmlns:a16="http://schemas.microsoft.com/office/drawing/2014/main" id="{9552D34E-1B90-411D-AA47-DC0F653FD6DD}"/>
              </a:ext>
            </a:extLst>
          </p:cNvPr>
          <p:cNvSpPr/>
          <p:nvPr/>
        </p:nvSpPr>
        <p:spPr>
          <a:xfrm>
            <a:off x="25787304" y="9124391"/>
            <a:ext cx="2774144" cy="3495090"/>
          </a:xfrm>
          <a:prstGeom prst="downArrow">
            <a:avLst>
              <a:gd name="adj1" fmla="val 45573"/>
              <a:gd name="adj2" fmla="val 47216"/>
            </a:avLst>
          </a:prstGeom>
          <a:gradFill flip="none" rotWithShape="1">
            <a:gsLst>
              <a:gs pos="0">
                <a:schemeClr val="accent5">
                  <a:alpha val="0"/>
                </a:schemeClr>
              </a:gs>
              <a:gs pos="100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1" name="Rectangle 70">
            <a:extLst>
              <a:ext uri="{FF2B5EF4-FFF2-40B4-BE49-F238E27FC236}">
                <a16:creationId xmlns:a16="http://schemas.microsoft.com/office/drawing/2014/main" id="{0CD4B8F6-7845-4181-93CE-103EA2139B5C}"/>
              </a:ext>
            </a:extLst>
          </p:cNvPr>
          <p:cNvSpPr/>
          <p:nvPr/>
        </p:nvSpPr>
        <p:spPr>
          <a:xfrm>
            <a:off x="26626149" y="9023033"/>
            <a:ext cx="1096454" cy="1292662"/>
          </a:xfrm>
          <a:prstGeom prst="rect">
            <a:avLst/>
          </a:prstGeom>
          <a:noFill/>
        </p:spPr>
        <p:txBody>
          <a:bodyPr wrap="none" lIns="304800" tIns="152400" rIns="304800" bIns="152400">
            <a:spAutoFit/>
          </a:bodyPr>
          <a:lstStyle/>
          <a:p>
            <a:pPr algn="ctr"/>
            <a:r>
              <a:rPr lang="en-US" sz="6400" b="1" dirty="0">
                <a:ln w="0"/>
                <a:effectLst>
                  <a:reflection blurRad="6350" stA="53000" endA="300" endPos="35500" dir="5400000" sy="-90000" algn="bl" rotWithShape="0"/>
                </a:effectLst>
                <a:latin typeface="Trebuchet MS" panose="020B0603020202020204" pitchFamily="34" charset="0"/>
              </a:rPr>
              <a:t>$</a:t>
            </a:r>
            <a:endParaRPr lang="en-US" sz="12000" b="1" dirty="0">
              <a:ln w="0"/>
              <a:effectLst>
                <a:reflection blurRad="6350" stA="53000" endA="300" endPos="35500" dir="5400000" sy="-90000" algn="bl" rotWithShape="0"/>
              </a:effectLst>
            </a:endParaRPr>
          </a:p>
        </p:txBody>
      </p:sp>
      <p:sp>
        <p:nvSpPr>
          <p:cNvPr id="74" name="TextBox 73">
            <a:extLst>
              <a:ext uri="{FF2B5EF4-FFF2-40B4-BE49-F238E27FC236}">
                <a16:creationId xmlns:a16="http://schemas.microsoft.com/office/drawing/2014/main" id="{B87C5581-878F-4932-981A-A8E93C368D24}"/>
              </a:ext>
            </a:extLst>
          </p:cNvPr>
          <p:cNvSpPr txBox="1"/>
          <p:nvPr/>
        </p:nvSpPr>
        <p:spPr>
          <a:xfrm>
            <a:off x="16688795" y="13517557"/>
            <a:ext cx="6081774"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latin typeface="Trebuchet MS" panose="020B0603020202020204" pitchFamily="34" charset="0"/>
              </a:rPr>
              <a:t>Less Data Required to </a:t>
            </a:r>
            <a:br>
              <a:rPr lang="en-US" sz="3200" dirty="0">
                <a:solidFill>
                  <a:schemeClr val="bg1"/>
                </a:solidFill>
                <a:latin typeface="Trebuchet MS" panose="020B0603020202020204" pitchFamily="34" charset="0"/>
              </a:rPr>
            </a:br>
            <a:r>
              <a:rPr lang="en-US" sz="3200" dirty="0">
                <a:solidFill>
                  <a:schemeClr val="bg1"/>
                </a:solidFill>
                <a:latin typeface="Trebuchet MS" panose="020B0603020202020204" pitchFamily="34" charset="0"/>
              </a:rPr>
              <a:t>Train Accurately</a:t>
            </a:r>
          </a:p>
        </p:txBody>
      </p:sp>
      <p:sp>
        <p:nvSpPr>
          <p:cNvPr id="75" name="TextBox 74">
            <a:extLst>
              <a:ext uri="{FF2B5EF4-FFF2-40B4-BE49-F238E27FC236}">
                <a16:creationId xmlns:a16="http://schemas.microsoft.com/office/drawing/2014/main" id="{01D806EF-4E52-4A4A-9FA7-5CF90F812C3A}"/>
              </a:ext>
            </a:extLst>
          </p:cNvPr>
          <p:cNvSpPr txBox="1"/>
          <p:nvPr/>
        </p:nvSpPr>
        <p:spPr>
          <a:xfrm>
            <a:off x="24123065" y="13571445"/>
            <a:ext cx="6081774"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latin typeface="Trebuchet MS" panose="020B0603020202020204" pitchFamily="34" charset="0"/>
              </a:rPr>
              <a:t>Reduce Training Time </a:t>
            </a:r>
            <a:br>
              <a:rPr lang="en-US" sz="3200" dirty="0">
                <a:solidFill>
                  <a:schemeClr val="bg1"/>
                </a:solidFill>
                <a:latin typeface="Trebuchet MS" panose="020B0603020202020204" pitchFamily="34" charset="0"/>
              </a:rPr>
            </a:br>
            <a:r>
              <a:rPr lang="en-US" sz="3200" dirty="0">
                <a:solidFill>
                  <a:schemeClr val="bg1"/>
                </a:solidFill>
                <a:latin typeface="Trebuchet MS" panose="020B0603020202020204" pitchFamily="34" charset="0"/>
              </a:rPr>
              <a:t>and Cost</a:t>
            </a:r>
          </a:p>
        </p:txBody>
      </p:sp>
      <p:sp>
        <p:nvSpPr>
          <p:cNvPr id="82" name="TextBox 81">
            <a:extLst>
              <a:ext uri="{FF2B5EF4-FFF2-40B4-BE49-F238E27FC236}">
                <a16:creationId xmlns:a16="http://schemas.microsoft.com/office/drawing/2014/main" id="{A4BEF771-BE30-4867-A8A6-ECD3D6F61DED}"/>
              </a:ext>
            </a:extLst>
          </p:cNvPr>
          <p:cNvSpPr txBox="1"/>
          <p:nvPr/>
        </p:nvSpPr>
        <p:spPr>
          <a:xfrm>
            <a:off x="20690357" y="6925603"/>
            <a:ext cx="6081774"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800" dirty="0">
                <a:solidFill>
                  <a:srgbClr val="76B900"/>
                </a:solidFill>
                <a:latin typeface="Trebuchet MS" panose="020B0603020202020204" pitchFamily="34" charset="0"/>
              </a:rPr>
              <a:t>Key Benefits</a:t>
            </a:r>
          </a:p>
        </p:txBody>
      </p:sp>
      <p:sp>
        <p:nvSpPr>
          <p:cNvPr id="85" name="Rectangle 84">
            <a:extLst>
              <a:ext uri="{FF2B5EF4-FFF2-40B4-BE49-F238E27FC236}">
                <a16:creationId xmlns:a16="http://schemas.microsoft.com/office/drawing/2014/main" id="{CA272916-B1A8-427B-8547-93C29A0ACA06}"/>
              </a:ext>
            </a:extLst>
          </p:cNvPr>
          <p:cNvSpPr/>
          <p:nvPr/>
        </p:nvSpPr>
        <p:spPr>
          <a:xfrm>
            <a:off x="1698471" y="18532522"/>
            <a:ext cx="33186394" cy="827140"/>
          </a:xfrm>
          <a:prstGeom prst="rect">
            <a:avLst/>
          </a:prstGeom>
          <a:noFill/>
          <a:ln w="25400" cap="flat" cmpd="sng" algn="ctr">
            <a:noFill/>
            <a:prstDash val="solid"/>
          </a:ln>
          <a:effectLst/>
        </p:spPr>
        <p:txBody>
          <a:bodyPr rtlCol="0" anchor="b"/>
          <a:lstStyle/>
          <a:p>
            <a:pPr algn="ctr" defTabSz="1524030">
              <a:lnSpc>
                <a:spcPct val="90000"/>
              </a:lnSpc>
              <a:defRPr/>
            </a:pPr>
            <a:r>
              <a:rPr lang="en-US" sz="2800" i="1" kern="0" dirty="0">
                <a:solidFill>
                  <a:schemeClr val="accent5"/>
                </a:solidFill>
                <a:latin typeface="Trebuchet MS"/>
                <a:hlinkClick r:id="rId3"/>
              </a:rPr>
              <a:t>https://blogs.nvidia.com/blog/2019/02/07/what-is-transfer-learning/</a:t>
            </a:r>
            <a:endParaRPr lang="en-US" sz="2800" i="1" kern="0" dirty="0">
              <a:solidFill>
                <a:schemeClr val="accent5"/>
              </a:solidFill>
              <a:latin typeface="Trebuchet MS"/>
            </a:endParaRPr>
          </a:p>
        </p:txBody>
      </p:sp>
      <p:pic>
        <p:nvPicPr>
          <p:cNvPr id="3" name="Picture 2">
            <a:extLst>
              <a:ext uri="{FF2B5EF4-FFF2-40B4-BE49-F238E27FC236}">
                <a16:creationId xmlns:a16="http://schemas.microsoft.com/office/drawing/2014/main" id="{DC747334-809E-4DD3-A35A-34F9619FF0B5}"/>
              </a:ext>
            </a:extLst>
          </p:cNvPr>
          <p:cNvPicPr>
            <a:picLocks noChangeAspect="1"/>
          </p:cNvPicPr>
          <p:nvPr/>
        </p:nvPicPr>
        <p:blipFill rotWithShape="1">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1259030" y="10871936"/>
            <a:ext cx="2311792" cy="2663908"/>
          </a:xfrm>
          <a:prstGeom prst="rect">
            <a:avLst/>
          </a:prstGeom>
        </p:spPr>
      </p:pic>
      <p:pic>
        <p:nvPicPr>
          <p:cNvPr id="6" name="Picture 5">
            <a:extLst>
              <a:ext uri="{FF2B5EF4-FFF2-40B4-BE49-F238E27FC236}">
                <a16:creationId xmlns:a16="http://schemas.microsoft.com/office/drawing/2014/main" id="{580EE35C-AE0C-4FC8-BF16-D6294020BA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15326" y="7335224"/>
            <a:ext cx="2393696" cy="5447592"/>
          </a:xfrm>
          <a:prstGeom prst="rect">
            <a:avLst/>
          </a:prstGeom>
        </p:spPr>
      </p:pic>
      <p:pic>
        <p:nvPicPr>
          <p:cNvPr id="8" name="Picture 7">
            <a:extLst>
              <a:ext uri="{FF2B5EF4-FFF2-40B4-BE49-F238E27FC236}">
                <a16:creationId xmlns:a16="http://schemas.microsoft.com/office/drawing/2014/main" id="{568BC724-C0A3-42E5-97D3-A0CC966BF1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025468" y="9726174"/>
            <a:ext cx="2393696" cy="3050208"/>
          </a:xfrm>
          <a:prstGeom prst="rect">
            <a:avLst/>
          </a:prstGeom>
        </p:spPr>
      </p:pic>
      <p:pic>
        <p:nvPicPr>
          <p:cNvPr id="10" name="Picture 9">
            <a:extLst>
              <a:ext uri="{FF2B5EF4-FFF2-40B4-BE49-F238E27FC236}">
                <a16:creationId xmlns:a16="http://schemas.microsoft.com/office/drawing/2014/main" id="{23A61AAA-846E-42F9-AEBD-3D609219FD1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831014" y="10453484"/>
            <a:ext cx="686724" cy="1381876"/>
          </a:xfrm>
          <a:prstGeom prst="rect">
            <a:avLst/>
          </a:prstGeom>
        </p:spPr>
      </p:pic>
      <p:cxnSp>
        <p:nvCxnSpPr>
          <p:cNvPr id="12" name="Straight Connector 11">
            <a:extLst>
              <a:ext uri="{FF2B5EF4-FFF2-40B4-BE49-F238E27FC236}">
                <a16:creationId xmlns:a16="http://schemas.microsoft.com/office/drawing/2014/main" id="{BC65E3CE-B203-4B1A-9194-4387E429474D}"/>
              </a:ext>
            </a:extLst>
          </p:cNvPr>
          <p:cNvCxnSpPr/>
          <p:nvPr/>
        </p:nvCxnSpPr>
        <p:spPr>
          <a:xfrm>
            <a:off x="8989622" y="12203890"/>
            <a:ext cx="1918740" cy="0"/>
          </a:xfrm>
          <a:prstGeom prst="line">
            <a:avLst/>
          </a:prstGeom>
          <a:ln w="25400">
            <a:solidFill>
              <a:schemeClr val="tx1">
                <a:lumMod val="6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AB6F0FC-46F6-4334-B2A0-552C084F7F5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15144" y="10453486"/>
            <a:ext cx="2661508" cy="3236152"/>
          </a:xfrm>
          <a:prstGeom prst="rect">
            <a:avLst/>
          </a:prstGeom>
        </p:spPr>
      </p:pic>
      <p:sp>
        <p:nvSpPr>
          <p:cNvPr id="19" name="TextBox 18">
            <a:extLst>
              <a:ext uri="{FF2B5EF4-FFF2-40B4-BE49-F238E27FC236}">
                <a16:creationId xmlns:a16="http://schemas.microsoft.com/office/drawing/2014/main" id="{A0A93BE1-2037-43C8-9308-05C2319899EB}"/>
              </a:ext>
            </a:extLst>
          </p:cNvPr>
          <p:cNvSpPr txBox="1"/>
          <p:nvPr/>
        </p:nvSpPr>
        <p:spPr>
          <a:xfrm>
            <a:off x="6143515" y="7128734"/>
            <a:ext cx="7886034"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i="1" dirty="0">
                <a:solidFill>
                  <a:schemeClr val="bg1"/>
                </a:solidFill>
                <a:latin typeface="Trebuchet MS" panose="020B0603020202020204" pitchFamily="34" charset="0"/>
              </a:rPr>
              <a:t>“</a:t>
            </a:r>
            <a:r>
              <a:rPr lang="en-US" sz="3200" i="1" dirty="0">
                <a:solidFill>
                  <a:schemeClr val="tx2"/>
                </a:solidFill>
                <a:latin typeface="Trebuchet MS" panose="020B0603020202020204" pitchFamily="34" charset="0"/>
              </a:rPr>
              <a:t>Transfer learning </a:t>
            </a:r>
            <a:r>
              <a:rPr lang="en-US" sz="3200" i="1" dirty="0">
                <a:solidFill>
                  <a:schemeClr val="bg1"/>
                </a:solidFill>
                <a:latin typeface="Trebuchet MS" panose="020B0603020202020204" pitchFamily="34" charset="0"/>
              </a:rPr>
              <a:t>is a process of transferring learned features from </a:t>
            </a:r>
            <a:br>
              <a:rPr lang="en-US" sz="3200" i="1" dirty="0">
                <a:solidFill>
                  <a:schemeClr val="bg1"/>
                </a:solidFill>
                <a:latin typeface="Trebuchet MS" panose="020B0603020202020204" pitchFamily="34" charset="0"/>
              </a:rPr>
            </a:br>
            <a:r>
              <a:rPr lang="en-US" sz="3200" i="1" dirty="0">
                <a:solidFill>
                  <a:schemeClr val="bg1"/>
                </a:solidFill>
                <a:latin typeface="Trebuchet MS" panose="020B0603020202020204" pitchFamily="34" charset="0"/>
              </a:rPr>
              <a:t>one model to another”</a:t>
            </a:r>
          </a:p>
        </p:txBody>
      </p:sp>
    </p:spTree>
    <p:extLst>
      <p:ext uri="{BB962C8B-B14F-4D97-AF65-F5344CB8AC3E}">
        <p14:creationId xmlns:p14="http://schemas.microsoft.com/office/powerpoint/2010/main" val="4085534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6" name="Google Shape;1836;p30"/>
          <p:cNvSpPr txBox="1"/>
          <p:nvPr/>
        </p:nvSpPr>
        <p:spPr>
          <a:xfrm>
            <a:off x="20592063" y="19911879"/>
            <a:ext cx="554194" cy="720397"/>
          </a:xfrm>
          <a:prstGeom prst="rect">
            <a:avLst/>
          </a:prstGeom>
          <a:noFill/>
          <a:ln>
            <a:noFill/>
          </a:ln>
        </p:spPr>
        <p:txBody>
          <a:bodyPr spcFirstLastPara="1" wrap="square" lIns="274276" tIns="137100" rIns="274276" bIns="137100" anchor="ctr" anchorCtr="0">
            <a:spAutoFit/>
          </a:bodyPr>
          <a:lstStyle/>
          <a:p>
            <a:pPr algn="ctr">
              <a:lnSpc>
                <a:spcPct val="90000"/>
              </a:lnSpc>
              <a:buClr>
                <a:srgbClr val="000000"/>
              </a:buClr>
              <a:buSzPts val="1067"/>
            </a:pPr>
            <a:endParaRPr sz="3202">
              <a:solidFill>
                <a:schemeClr val="dk2"/>
              </a:solidFill>
              <a:latin typeface="Arial"/>
              <a:ea typeface="Arial"/>
              <a:cs typeface="Arial"/>
              <a:sym typeface="Arial"/>
            </a:endParaRPr>
          </a:p>
        </p:txBody>
      </p:sp>
      <p:pic>
        <p:nvPicPr>
          <p:cNvPr id="1837" name="Google Shape;1837;p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601516" y="3895344"/>
            <a:ext cx="11921068" cy="6661428"/>
          </a:xfrm>
          <a:prstGeom prst="rect">
            <a:avLst/>
          </a:prstGeom>
          <a:noFill/>
          <a:ln>
            <a:noFill/>
          </a:ln>
        </p:spPr>
      </p:pic>
      <p:sp>
        <p:nvSpPr>
          <p:cNvPr id="15" name="Title 3">
            <a:extLst>
              <a:ext uri="{FF2B5EF4-FFF2-40B4-BE49-F238E27FC236}">
                <a16:creationId xmlns:a16="http://schemas.microsoft.com/office/drawing/2014/main" id="{1A07A97C-EAB5-477F-9844-3B5321D4CF23}"/>
              </a:ext>
            </a:extLst>
          </p:cNvPr>
          <p:cNvSpPr>
            <a:spLocks noGrp="1"/>
          </p:cNvSpPr>
          <p:nvPr>
            <p:ph type="title"/>
          </p:nvPr>
        </p:nvSpPr>
        <p:spPr/>
        <p:txBody>
          <a:bodyPr/>
          <a:lstStyle/>
          <a:p>
            <a:r>
              <a:rPr lang="en-GB" dirty="0"/>
              <a:t>Acoustic Models</a:t>
            </a:r>
            <a:endParaRPr lang="en-US" dirty="0"/>
          </a:p>
        </p:txBody>
      </p:sp>
      <p:sp>
        <p:nvSpPr>
          <p:cNvPr id="8" name="Text Placeholder 7">
            <a:extLst>
              <a:ext uri="{FF2B5EF4-FFF2-40B4-BE49-F238E27FC236}">
                <a16:creationId xmlns:a16="http://schemas.microsoft.com/office/drawing/2014/main" id="{885097FA-4FB1-401D-A99C-3D868A7C1095}"/>
              </a:ext>
            </a:extLst>
          </p:cNvPr>
          <p:cNvSpPr>
            <a:spLocks noGrp="1"/>
          </p:cNvSpPr>
          <p:nvPr>
            <p:ph type="body" sz="quarter" idx="10"/>
          </p:nvPr>
        </p:nvSpPr>
        <p:spPr/>
        <p:txBody>
          <a:bodyPr/>
          <a:lstStyle/>
          <a:p>
            <a:r>
              <a:rPr lang="en-GB" dirty="0"/>
              <a:t>Transfer learning</a:t>
            </a:r>
            <a:endParaRPr lang="en-US" dirty="0"/>
          </a:p>
        </p:txBody>
      </p:sp>
      <p:grpSp>
        <p:nvGrpSpPr>
          <p:cNvPr id="18" name="Group 17">
            <a:extLst>
              <a:ext uri="{FF2B5EF4-FFF2-40B4-BE49-F238E27FC236}">
                <a16:creationId xmlns:a16="http://schemas.microsoft.com/office/drawing/2014/main" id="{67976A4B-76BE-3ACB-490D-12E423FE3BDA}"/>
              </a:ext>
            </a:extLst>
          </p:cNvPr>
          <p:cNvGrpSpPr/>
          <p:nvPr/>
        </p:nvGrpSpPr>
        <p:grpSpPr>
          <a:xfrm>
            <a:off x="1263651" y="4563189"/>
            <a:ext cx="14207066" cy="11872509"/>
            <a:chOff x="1864537" y="3549656"/>
            <a:chExt cx="4875763" cy="3923571"/>
          </a:xfrm>
        </p:grpSpPr>
        <p:pic>
          <p:nvPicPr>
            <p:cNvPr id="4" name="Picture 3">
              <a:extLst>
                <a:ext uri="{FF2B5EF4-FFF2-40B4-BE49-F238E27FC236}">
                  <a16:creationId xmlns:a16="http://schemas.microsoft.com/office/drawing/2014/main" id="{D82ED035-A2D0-37D4-0E5A-E167D54691A3}"/>
                </a:ext>
              </a:extLst>
            </p:cNvPr>
            <p:cNvPicPr>
              <a:picLocks noChangeAspect="1"/>
            </p:cNvPicPr>
            <p:nvPr/>
          </p:nvPicPr>
          <p:blipFill rotWithShape="1">
            <a:blip r:embed="rId4"/>
            <a:srcRect l="6341" t="3764" r="57102" b="11356"/>
            <a:stretch/>
          </p:blipFill>
          <p:spPr>
            <a:xfrm>
              <a:off x="5161101" y="3777585"/>
              <a:ext cx="1157420" cy="3498421"/>
            </a:xfrm>
            <a:prstGeom prst="rect">
              <a:avLst/>
            </a:prstGeom>
          </p:spPr>
        </p:pic>
        <p:sp>
          <p:nvSpPr>
            <p:cNvPr id="5" name="Arrow: Right 4">
              <a:extLst>
                <a:ext uri="{FF2B5EF4-FFF2-40B4-BE49-F238E27FC236}">
                  <a16:creationId xmlns:a16="http://schemas.microsoft.com/office/drawing/2014/main" id="{136DDA2A-9417-BF22-73F3-9EFD152CB9D9}"/>
                </a:ext>
              </a:extLst>
            </p:cNvPr>
            <p:cNvSpPr/>
            <p:nvPr/>
          </p:nvSpPr>
          <p:spPr>
            <a:xfrm>
              <a:off x="3470958" y="4421100"/>
              <a:ext cx="1620791" cy="5864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r>
                <a:rPr lang="en-GB" sz="2800">
                  <a:solidFill>
                    <a:srgbClr val="FFFFFF"/>
                  </a:solidFill>
                  <a:latin typeface="Trebuchet MS"/>
                  <a:sym typeface="Arial"/>
                </a:rPr>
                <a:t>Transfer</a:t>
              </a:r>
            </a:p>
          </p:txBody>
        </p:sp>
        <p:pic>
          <p:nvPicPr>
            <p:cNvPr id="6" name="Picture 5">
              <a:extLst>
                <a:ext uri="{FF2B5EF4-FFF2-40B4-BE49-F238E27FC236}">
                  <a16:creationId xmlns:a16="http://schemas.microsoft.com/office/drawing/2014/main" id="{03F8267E-46E9-505D-917D-C28D41859B49}"/>
                </a:ext>
              </a:extLst>
            </p:cNvPr>
            <p:cNvPicPr>
              <a:picLocks noChangeAspect="1"/>
            </p:cNvPicPr>
            <p:nvPr/>
          </p:nvPicPr>
          <p:blipFill rotWithShape="1">
            <a:blip r:embed="rId4"/>
            <a:srcRect l="6341" t="4267" r="57102" b="11355"/>
            <a:stretch/>
          </p:blipFill>
          <p:spPr>
            <a:xfrm>
              <a:off x="2290820" y="3798313"/>
              <a:ext cx="1157420" cy="3477693"/>
            </a:xfrm>
            <a:prstGeom prst="rect">
              <a:avLst/>
            </a:prstGeom>
          </p:spPr>
        </p:pic>
        <p:sp>
          <p:nvSpPr>
            <p:cNvPr id="7" name="Rectangle: Rounded Corners 6">
              <a:extLst>
                <a:ext uri="{FF2B5EF4-FFF2-40B4-BE49-F238E27FC236}">
                  <a16:creationId xmlns:a16="http://schemas.microsoft.com/office/drawing/2014/main" id="{666FA3BA-BFD5-245D-1D46-C8921D676564}"/>
                </a:ext>
              </a:extLst>
            </p:cNvPr>
            <p:cNvSpPr/>
            <p:nvPr/>
          </p:nvSpPr>
          <p:spPr>
            <a:xfrm>
              <a:off x="2470973" y="4460217"/>
              <a:ext cx="928926" cy="2415713"/>
            </a:xfrm>
            <a:prstGeom prst="roundRect">
              <a:avLst>
                <a:gd name="adj" fmla="val 7069"/>
              </a:avLst>
            </a:prstGeom>
            <a:solidFill>
              <a:schemeClr val="tx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GB" sz="3600">
                <a:solidFill>
                  <a:srgbClr val="FFFFFF"/>
                </a:solidFill>
                <a:latin typeface="Trebuchet MS"/>
                <a:sym typeface="Arial"/>
              </a:endParaRPr>
            </a:p>
          </p:txBody>
        </p:sp>
        <p:sp>
          <p:nvSpPr>
            <p:cNvPr id="9" name="TextBox 8">
              <a:extLst>
                <a:ext uri="{FF2B5EF4-FFF2-40B4-BE49-F238E27FC236}">
                  <a16:creationId xmlns:a16="http://schemas.microsoft.com/office/drawing/2014/main" id="{AC6E6A0B-9B7E-A55F-3547-615C733FBFAD}"/>
                </a:ext>
              </a:extLst>
            </p:cNvPr>
            <p:cNvSpPr txBox="1"/>
            <p:nvPr/>
          </p:nvSpPr>
          <p:spPr>
            <a:xfrm>
              <a:off x="2097178" y="7307435"/>
              <a:ext cx="1865161" cy="1657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1828800">
                <a:defRPr/>
              </a:pPr>
              <a:r>
                <a:rPr lang="en-GB" sz="2660" kern="0">
                  <a:solidFill>
                    <a:srgbClr val="000000"/>
                  </a:solidFill>
                  <a:latin typeface="Trebuchet MS"/>
                  <a:sym typeface="Arial"/>
                </a:rPr>
                <a:t>Language 1 ASR Model </a:t>
              </a:r>
            </a:p>
          </p:txBody>
        </p:sp>
        <p:sp>
          <p:nvSpPr>
            <p:cNvPr id="10" name="TextBox 9">
              <a:extLst>
                <a:ext uri="{FF2B5EF4-FFF2-40B4-BE49-F238E27FC236}">
                  <a16:creationId xmlns:a16="http://schemas.microsoft.com/office/drawing/2014/main" id="{0CCC5199-DB18-0CD1-B9F4-C01F452DAE53}"/>
                </a:ext>
              </a:extLst>
            </p:cNvPr>
            <p:cNvSpPr txBox="1"/>
            <p:nvPr/>
          </p:nvSpPr>
          <p:spPr>
            <a:xfrm>
              <a:off x="4850849" y="7295471"/>
              <a:ext cx="1889451" cy="1657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1828800">
                <a:defRPr/>
              </a:pPr>
              <a:r>
                <a:rPr lang="en-GB" sz="2660" kern="0">
                  <a:solidFill>
                    <a:srgbClr val="000000"/>
                  </a:solidFill>
                  <a:latin typeface="Trebuchet MS"/>
                  <a:sym typeface="Arial"/>
                </a:rPr>
                <a:t>Language 2 ASR Model</a:t>
              </a:r>
            </a:p>
          </p:txBody>
        </p:sp>
        <p:sp>
          <p:nvSpPr>
            <p:cNvPr id="11" name="TextBox 10">
              <a:extLst>
                <a:ext uri="{FF2B5EF4-FFF2-40B4-BE49-F238E27FC236}">
                  <a16:creationId xmlns:a16="http://schemas.microsoft.com/office/drawing/2014/main" id="{C6E02B30-8545-CC77-1899-EC80802C6A6E}"/>
                </a:ext>
              </a:extLst>
            </p:cNvPr>
            <p:cNvSpPr txBox="1"/>
            <p:nvPr/>
          </p:nvSpPr>
          <p:spPr>
            <a:xfrm>
              <a:off x="1864537" y="3549656"/>
              <a:ext cx="1865161" cy="1657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1828800">
                <a:defRPr/>
              </a:pPr>
              <a:r>
                <a:rPr lang="en-GB" sz="2660" kern="0">
                  <a:solidFill>
                    <a:srgbClr val="000000"/>
                  </a:solidFill>
                  <a:latin typeface="Trebuchet MS"/>
                  <a:sym typeface="Arial"/>
                </a:rPr>
                <a:t>Language 1 Vocab</a:t>
              </a:r>
            </a:p>
          </p:txBody>
        </p:sp>
        <p:sp>
          <p:nvSpPr>
            <p:cNvPr id="12" name="TextBox 11">
              <a:extLst>
                <a:ext uri="{FF2B5EF4-FFF2-40B4-BE49-F238E27FC236}">
                  <a16:creationId xmlns:a16="http://schemas.microsoft.com/office/drawing/2014/main" id="{3DE49601-8335-7539-94CB-8B2733256390}"/>
                </a:ext>
              </a:extLst>
            </p:cNvPr>
            <p:cNvSpPr txBox="1"/>
            <p:nvPr/>
          </p:nvSpPr>
          <p:spPr>
            <a:xfrm>
              <a:off x="4850849" y="3552376"/>
              <a:ext cx="1791080" cy="1657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1828800">
                <a:defRPr/>
              </a:pPr>
              <a:r>
                <a:rPr lang="en-GB" sz="2660" kern="0">
                  <a:solidFill>
                    <a:srgbClr val="000000"/>
                  </a:solidFill>
                  <a:latin typeface="Trebuchet MS"/>
                  <a:sym typeface="Arial"/>
                </a:rPr>
                <a:t>Language 2 Vocab</a:t>
              </a:r>
            </a:p>
          </p:txBody>
        </p:sp>
        <p:sp>
          <p:nvSpPr>
            <p:cNvPr id="13" name="Rectangle: Rounded Corners 12">
              <a:extLst>
                <a:ext uri="{FF2B5EF4-FFF2-40B4-BE49-F238E27FC236}">
                  <a16:creationId xmlns:a16="http://schemas.microsoft.com/office/drawing/2014/main" id="{35C37E6B-A822-7FD4-F2D9-0A4DAD588616}"/>
                </a:ext>
              </a:extLst>
            </p:cNvPr>
            <p:cNvSpPr/>
            <p:nvPr/>
          </p:nvSpPr>
          <p:spPr>
            <a:xfrm>
              <a:off x="5331112" y="4460217"/>
              <a:ext cx="928926" cy="2415713"/>
            </a:xfrm>
            <a:prstGeom prst="roundRect">
              <a:avLst>
                <a:gd name="adj" fmla="val 7069"/>
              </a:avLst>
            </a:prstGeom>
            <a:solidFill>
              <a:schemeClr val="tx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GB" sz="3600">
                <a:solidFill>
                  <a:srgbClr val="FFFFFF"/>
                </a:solidFill>
                <a:latin typeface="Trebuchet MS"/>
                <a:sym typeface="Arial"/>
              </a:endParaRPr>
            </a:p>
          </p:txBody>
        </p:sp>
        <p:sp>
          <p:nvSpPr>
            <p:cNvPr id="14" name="Arrow: Right 13">
              <a:extLst>
                <a:ext uri="{FF2B5EF4-FFF2-40B4-BE49-F238E27FC236}">
                  <a16:creationId xmlns:a16="http://schemas.microsoft.com/office/drawing/2014/main" id="{815DBD39-6661-1610-686F-C1A5FA21C4AD}"/>
                </a:ext>
              </a:extLst>
            </p:cNvPr>
            <p:cNvSpPr/>
            <p:nvPr/>
          </p:nvSpPr>
          <p:spPr>
            <a:xfrm>
              <a:off x="3467304" y="5258059"/>
              <a:ext cx="1620791" cy="5864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r>
                <a:rPr lang="en-GB" sz="2800">
                  <a:solidFill>
                    <a:srgbClr val="FFFFFF"/>
                  </a:solidFill>
                  <a:latin typeface="Trebuchet MS"/>
                  <a:sym typeface="Arial"/>
                </a:rPr>
                <a:t>Transfer</a:t>
              </a:r>
            </a:p>
          </p:txBody>
        </p:sp>
        <p:sp>
          <p:nvSpPr>
            <p:cNvPr id="16" name="Arrow: Right 15">
              <a:extLst>
                <a:ext uri="{FF2B5EF4-FFF2-40B4-BE49-F238E27FC236}">
                  <a16:creationId xmlns:a16="http://schemas.microsoft.com/office/drawing/2014/main" id="{DD363916-E091-4CC0-B4A3-41B9B8B2D6EF}"/>
                </a:ext>
              </a:extLst>
            </p:cNvPr>
            <p:cNvSpPr/>
            <p:nvPr/>
          </p:nvSpPr>
          <p:spPr>
            <a:xfrm>
              <a:off x="3448240" y="6093211"/>
              <a:ext cx="1620791" cy="5864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r>
                <a:rPr lang="en-GB" sz="2800">
                  <a:solidFill>
                    <a:srgbClr val="FFFFFF"/>
                  </a:solidFill>
                  <a:latin typeface="Trebuchet MS"/>
                  <a:sym typeface="Arial"/>
                </a:rPr>
                <a:t>Transfer</a:t>
              </a:r>
            </a:p>
          </p:txBody>
        </p:sp>
      </p:grpSp>
      <p:sp>
        <p:nvSpPr>
          <p:cNvPr id="17" name="TextBox 16">
            <a:extLst>
              <a:ext uri="{FF2B5EF4-FFF2-40B4-BE49-F238E27FC236}">
                <a16:creationId xmlns:a16="http://schemas.microsoft.com/office/drawing/2014/main" id="{AC662571-6970-F236-A7A9-3D44AC21A58C}"/>
              </a:ext>
            </a:extLst>
          </p:cNvPr>
          <p:cNvSpPr txBox="1"/>
          <p:nvPr/>
        </p:nvSpPr>
        <p:spPr>
          <a:xfrm>
            <a:off x="320494" y="19296166"/>
            <a:ext cx="21097462" cy="73866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1828800">
              <a:defRPr/>
            </a:pPr>
            <a:r>
              <a:rPr lang="en-GB" sz="2100" dirty="0">
                <a:solidFill>
                  <a:srgbClr val="FFFFFF"/>
                </a:solidFill>
                <a:latin typeface="Lucida Grande"/>
                <a:sym typeface="Arial"/>
                <a:hlinkClick r:id="rId5"/>
              </a:rPr>
              <a:t>Jocelyn Huang</a:t>
            </a:r>
            <a:r>
              <a:rPr lang="en-GB" sz="2100" dirty="0">
                <a:solidFill>
                  <a:srgbClr val="000000"/>
                </a:solidFill>
                <a:latin typeface="Lucida Grande"/>
                <a:sym typeface="Arial"/>
              </a:rPr>
              <a:t>, </a:t>
            </a:r>
            <a:r>
              <a:rPr lang="en-GB" sz="2100" dirty="0">
                <a:solidFill>
                  <a:srgbClr val="FFFFFF"/>
                </a:solidFill>
                <a:latin typeface="Lucida Grande"/>
                <a:sym typeface="Arial"/>
                <a:hlinkClick r:id="rId6"/>
              </a:rPr>
              <a:t>Oleksii Kuchaiev</a:t>
            </a:r>
            <a:r>
              <a:rPr lang="en-GB" sz="2100" dirty="0">
                <a:solidFill>
                  <a:srgbClr val="000000"/>
                </a:solidFill>
                <a:latin typeface="Lucida Grande"/>
                <a:sym typeface="Arial"/>
              </a:rPr>
              <a:t>, </a:t>
            </a:r>
            <a:r>
              <a:rPr lang="en-GB" sz="2100" dirty="0">
                <a:solidFill>
                  <a:srgbClr val="FFFFFF"/>
                </a:solidFill>
                <a:latin typeface="Lucida Grande"/>
                <a:sym typeface="Arial"/>
                <a:hlinkClick r:id="rId7"/>
              </a:rPr>
              <a:t>Patrick O'Neill</a:t>
            </a:r>
            <a:r>
              <a:rPr lang="en-GB" sz="2100" dirty="0">
                <a:solidFill>
                  <a:srgbClr val="000000"/>
                </a:solidFill>
                <a:latin typeface="Lucida Grande"/>
                <a:sym typeface="Arial"/>
              </a:rPr>
              <a:t>, </a:t>
            </a:r>
            <a:r>
              <a:rPr lang="en-GB" sz="2100" dirty="0">
                <a:solidFill>
                  <a:srgbClr val="FFFFFF"/>
                </a:solidFill>
                <a:latin typeface="Lucida Grande"/>
                <a:sym typeface="Arial"/>
                <a:hlinkClick r:id="rId8"/>
              </a:rPr>
              <a:t>Vitaly Lavrukhin</a:t>
            </a:r>
            <a:r>
              <a:rPr lang="en-GB" sz="2100" dirty="0">
                <a:solidFill>
                  <a:srgbClr val="000000"/>
                </a:solidFill>
                <a:latin typeface="Lucida Grande"/>
                <a:sym typeface="Arial"/>
              </a:rPr>
              <a:t>, </a:t>
            </a:r>
            <a:r>
              <a:rPr lang="en-GB" sz="2100" dirty="0">
                <a:solidFill>
                  <a:srgbClr val="FFFFFF"/>
                </a:solidFill>
                <a:latin typeface="Lucida Grande"/>
                <a:sym typeface="Arial"/>
                <a:hlinkClick r:id="rId9"/>
              </a:rPr>
              <a:t>Jason Li</a:t>
            </a:r>
            <a:r>
              <a:rPr lang="en-GB" sz="2100" dirty="0">
                <a:solidFill>
                  <a:srgbClr val="000000"/>
                </a:solidFill>
                <a:latin typeface="Lucida Grande"/>
                <a:sym typeface="Arial"/>
              </a:rPr>
              <a:t>, </a:t>
            </a:r>
            <a:r>
              <a:rPr lang="en-GB" sz="2100" dirty="0">
                <a:solidFill>
                  <a:srgbClr val="FFFFFF"/>
                </a:solidFill>
                <a:latin typeface="Lucida Grande"/>
                <a:sym typeface="Arial"/>
                <a:hlinkClick r:id="rId10"/>
              </a:rPr>
              <a:t>Adriana Flores</a:t>
            </a:r>
            <a:r>
              <a:rPr lang="en-GB" sz="2100" dirty="0">
                <a:solidFill>
                  <a:srgbClr val="000000"/>
                </a:solidFill>
                <a:latin typeface="Lucida Grande"/>
                <a:sym typeface="Arial"/>
              </a:rPr>
              <a:t>, </a:t>
            </a:r>
            <a:r>
              <a:rPr lang="en-GB" sz="2100" dirty="0">
                <a:solidFill>
                  <a:srgbClr val="FFFFFF"/>
                </a:solidFill>
                <a:latin typeface="Lucida Grande"/>
                <a:sym typeface="Arial"/>
                <a:hlinkClick r:id="rId11"/>
              </a:rPr>
              <a:t>Georg </a:t>
            </a:r>
            <a:r>
              <a:rPr lang="en-GB" sz="2100" dirty="0" err="1">
                <a:solidFill>
                  <a:srgbClr val="FFFFFF"/>
                </a:solidFill>
                <a:latin typeface="Lucida Grande"/>
                <a:sym typeface="Arial"/>
                <a:hlinkClick r:id="rId11"/>
              </a:rPr>
              <a:t>Kucsko</a:t>
            </a:r>
            <a:r>
              <a:rPr lang="en-GB" sz="2100" dirty="0">
                <a:solidFill>
                  <a:srgbClr val="000000"/>
                </a:solidFill>
                <a:latin typeface="Lucida Grande"/>
                <a:sym typeface="Arial"/>
              </a:rPr>
              <a:t>, </a:t>
            </a:r>
            <a:r>
              <a:rPr lang="en-GB" sz="2100" dirty="0">
                <a:solidFill>
                  <a:srgbClr val="FFFFFF"/>
                </a:solidFill>
                <a:latin typeface="Lucida Grande"/>
                <a:sym typeface="Arial"/>
                <a:hlinkClick r:id="rId12"/>
              </a:rPr>
              <a:t>Boris Ginsburg</a:t>
            </a:r>
            <a:endParaRPr lang="en-GB" sz="2100" dirty="0">
              <a:solidFill>
                <a:srgbClr val="000000"/>
              </a:solidFill>
              <a:latin typeface="Trebuchet MS"/>
              <a:sym typeface="Arial"/>
              <a:hlinkClick r:id="" action="ppaction://noaction"/>
            </a:endParaRPr>
          </a:p>
          <a:p>
            <a:pPr defTabSz="1828800">
              <a:defRPr/>
            </a:pPr>
            <a:r>
              <a:rPr lang="en-GB" sz="2100" dirty="0">
                <a:solidFill>
                  <a:srgbClr val="000000"/>
                </a:solidFill>
                <a:latin typeface="Trebuchet MS"/>
                <a:sym typeface="Arial"/>
                <a:hlinkClick r:id="" action="ppaction://noaction"/>
              </a:rPr>
              <a:t>Cross-Language Transfer Learning, Continuous Learning, and Domain Adaptation for End-to-End Automatic Speech Recognition, 2020</a:t>
            </a:r>
            <a:endParaRPr lang="en-GB" sz="2100" dirty="0">
              <a:solidFill>
                <a:srgbClr val="000000"/>
              </a:solidFill>
              <a:latin typeface="Trebuchet MS"/>
              <a:sym typeface="Arial"/>
            </a:endParaRPr>
          </a:p>
        </p:txBody>
      </p:sp>
      <p:pic>
        <p:nvPicPr>
          <p:cNvPr id="2" name="Picture 4">
            <a:extLst>
              <a:ext uri="{FF2B5EF4-FFF2-40B4-BE49-F238E27FC236}">
                <a16:creationId xmlns:a16="http://schemas.microsoft.com/office/drawing/2014/main" id="{54B9076F-581A-1C51-A977-B58D4FCE2ED9}"/>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9260307" y="11136893"/>
            <a:ext cx="13583966" cy="7261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9CCD-B2F8-C1E7-47FB-2AD8ADFC6CE7}"/>
              </a:ext>
            </a:extLst>
          </p:cNvPr>
          <p:cNvSpPr>
            <a:spLocks noGrp="1"/>
          </p:cNvSpPr>
          <p:nvPr>
            <p:ph type="title"/>
          </p:nvPr>
        </p:nvSpPr>
        <p:spPr/>
        <p:txBody>
          <a:bodyPr/>
          <a:lstStyle/>
          <a:p>
            <a:r>
              <a:rPr lang="en-GB" dirty="0"/>
              <a:t>Acoustic Models</a:t>
            </a:r>
          </a:p>
        </p:txBody>
      </p:sp>
      <p:sp>
        <p:nvSpPr>
          <p:cNvPr id="4" name="Text Placeholder 3">
            <a:extLst>
              <a:ext uri="{FF2B5EF4-FFF2-40B4-BE49-F238E27FC236}">
                <a16:creationId xmlns:a16="http://schemas.microsoft.com/office/drawing/2014/main" id="{F0A93F2F-C788-D481-CBA1-9537ED5816FC}"/>
              </a:ext>
            </a:extLst>
          </p:cNvPr>
          <p:cNvSpPr>
            <a:spLocks noGrp="1"/>
          </p:cNvSpPr>
          <p:nvPr>
            <p:ph type="body" sz="quarter" idx="10"/>
          </p:nvPr>
        </p:nvSpPr>
        <p:spPr/>
        <p:txBody>
          <a:bodyPr/>
          <a:lstStyle/>
          <a:p>
            <a:r>
              <a:rPr lang="en-GB" dirty="0"/>
              <a:t>Wave2vec 2.0</a:t>
            </a:r>
          </a:p>
        </p:txBody>
      </p:sp>
      <p:sp>
        <p:nvSpPr>
          <p:cNvPr id="6" name="TextBox 5">
            <a:extLst>
              <a:ext uri="{FF2B5EF4-FFF2-40B4-BE49-F238E27FC236}">
                <a16:creationId xmlns:a16="http://schemas.microsoft.com/office/drawing/2014/main" id="{0AE3A489-5AAE-40B1-31EC-9B738D1D1A2B}"/>
              </a:ext>
            </a:extLst>
          </p:cNvPr>
          <p:cNvSpPr txBox="1"/>
          <p:nvPr/>
        </p:nvSpPr>
        <p:spPr>
          <a:xfrm>
            <a:off x="314711" y="19416344"/>
            <a:ext cx="3336197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dirty="0">
                <a:hlinkClick r:id="rId3"/>
              </a:rPr>
              <a:t>Alexei </a:t>
            </a:r>
            <a:r>
              <a:rPr lang="en-GB" sz="3600" dirty="0" err="1">
                <a:hlinkClick r:id="rId3"/>
              </a:rPr>
              <a:t>Baevski</a:t>
            </a:r>
            <a:r>
              <a:rPr lang="en-GB" sz="3600" dirty="0">
                <a:hlinkClick r:id="rId3"/>
              </a:rPr>
              <a:t> Henry Zhou Abdelrahman Mohamed Michael Auli. wav2vec 2.0: A Framework for Self-Supervised Learning of Speech Representations. 2020</a:t>
            </a:r>
            <a:endParaRPr lang="en-GB" sz="3600" dirty="0"/>
          </a:p>
        </p:txBody>
      </p:sp>
      <p:pic>
        <p:nvPicPr>
          <p:cNvPr id="3074" name="Picture 2">
            <a:extLst>
              <a:ext uri="{FF2B5EF4-FFF2-40B4-BE49-F238E27FC236}">
                <a16:creationId xmlns:a16="http://schemas.microsoft.com/office/drawing/2014/main" id="{D8DDFE97-916D-9D60-D534-48ACE6F72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948" y="5585885"/>
            <a:ext cx="19520452" cy="10931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929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9CCD-B2F8-C1E7-47FB-2AD8ADFC6CE7}"/>
              </a:ext>
            </a:extLst>
          </p:cNvPr>
          <p:cNvSpPr>
            <a:spLocks noGrp="1"/>
          </p:cNvSpPr>
          <p:nvPr>
            <p:ph type="title"/>
          </p:nvPr>
        </p:nvSpPr>
        <p:spPr/>
        <p:txBody>
          <a:bodyPr/>
          <a:lstStyle/>
          <a:p>
            <a:r>
              <a:rPr lang="en-GB" dirty="0"/>
              <a:t>Acoustic Models</a:t>
            </a:r>
          </a:p>
        </p:txBody>
      </p:sp>
      <p:sp>
        <p:nvSpPr>
          <p:cNvPr id="4" name="Text Placeholder 3">
            <a:extLst>
              <a:ext uri="{FF2B5EF4-FFF2-40B4-BE49-F238E27FC236}">
                <a16:creationId xmlns:a16="http://schemas.microsoft.com/office/drawing/2014/main" id="{F0A93F2F-C788-D481-CBA1-9537ED5816FC}"/>
              </a:ext>
            </a:extLst>
          </p:cNvPr>
          <p:cNvSpPr>
            <a:spLocks noGrp="1"/>
          </p:cNvSpPr>
          <p:nvPr>
            <p:ph type="body" sz="quarter" idx="10"/>
          </p:nvPr>
        </p:nvSpPr>
        <p:spPr/>
        <p:txBody>
          <a:bodyPr/>
          <a:lstStyle/>
          <a:p>
            <a:r>
              <a:rPr lang="en-GB" dirty="0"/>
              <a:t>Wave2vec 2.0</a:t>
            </a:r>
          </a:p>
        </p:txBody>
      </p:sp>
      <p:pic>
        <p:nvPicPr>
          <p:cNvPr id="3074" name="Picture 2">
            <a:extLst>
              <a:ext uri="{FF2B5EF4-FFF2-40B4-BE49-F238E27FC236}">
                <a16:creationId xmlns:a16="http://schemas.microsoft.com/office/drawing/2014/main" id="{D8DDFE97-916D-9D60-D534-48ACE6F72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56" y="6803894"/>
            <a:ext cx="15574618" cy="872178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AB5F043-CA73-B111-0CD7-BE5DB87B6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8652" y="6490214"/>
            <a:ext cx="18288000" cy="91048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8ADA767-D5D0-7C61-9428-4A19B8CBF976}"/>
              </a:ext>
            </a:extLst>
          </p:cNvPr>
          <p:cNvSpPr/>
          <p:nvPr/>
        </p:nvSpPr>
        <p:spPr>
          <a:xfrm>
            <a:off x="8513721" y="6026124"/>
            <a:ext cx="7633253" cy="1041620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5" name="TextBox 4">
            <a:extLst>
              <a:ext uri="{FF2B5EF4-FFF2-40B4-BE49-F238E27FC236}">
                <a16:creationId xmlns:a16="http://schemas.microsoft.com/office/drawing/2014/main" id="{0385A6B0-CD55-EF79-39A1-BA45A254D420}"/>
              </a:ext>
            </a:extLst>
          </p:cNvPr>
          <p:cNvSpPr txBox="1"/>
          <p:nvPr/>
        </p:nvSpPr>
        <p:spPr>
          <a:xfrm>
            <a:off x="314711" y="19416344"/>
            <a:ext cx="3336197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dirty="0">
                <a:hlinkClick r:id="rId5"/>
              </a:rPr>
              <a:t>Alexei </a:t>
            </a:r>
            <a:r>
              <a:rPr lang="en-GB" sz="3600" dirty="0" err="1">
                <a:hlinkClick r:id="rId5"/>
              </a:rPr>
              <a:t>Baevski</a:t>
            </a:r>
            <a:r>
              <a:rPr lang="en-GB" sz="3600" dirty="0">
                <a:hlinkClick r:id="rId5"/>
              </a:rPr>
              <a:t> Henry Zhou Abdelrahman Mohamed Michael Auli. wav2vec 2.0: A Framework for Self-Supervised Learning of Speech Representations. 2020</a:t>
            </a:r>
            <a:endParaRPr lang="en-GB" sz="3600" dirty="0"/>
          </a:p>
        </p:txBody>
      </p:sp>
    </p:spTree>
    <p:extLst>
      <p:ext uri="{BB962C8B-B14F-4D97-AF65-F5344CB8AC3E}">
        <p14:creationId xmlns:p14="http://schemas.microsoft.com/office/powerpoint/2010/main" val="3735308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9CCD-B2F8-C1E7-47FB-2AD8ADFC6CE7}"/>
              </a:ext>
            </a:extLst>
          </p:cNvPr>
          <p:cNvSpPr>
            <a:spLocks noGrp="1"/>
          </p:cNvSpPr>
          <p:nvPr>
            <p:ph type="title"/>
          </p:nvPr>
        </p:nvSpPr>
        <p:spPr/>
        <p:txBody>
          <a:bodyPr/>
          <a:lstStyle/>
          <a:p>
            <a:r>
              <a:rPr lang="en-GB" dirty="0"/>
              <a:t>Acoustic Models</a:t>
            </a:r>
          </a:p>
        </p:txBody>
      </p:sp>
      <p:sp>
        <p:nvSpPr>
          <p:cNvPr id="4" name="Text Placeholder 3">
            <a:extLst>
              <a:ext uri="{FF2B5EF4-FFF2-40B4-BE49-F238E27FC236}">
                <a16:creationId xmlns:a16="http://schemas.microsoft.com/office/drawing/2014/main" id="{F0A93F2F-C788-D481-CBA1-9537ED5816FC}"/>
              </a:ext>
            </a:extLst>
          </p:cNvPr>
          <p:cNvSpPr>
            <a:spLocks noGrp="1"/>
          </p:cNvSpPr>
          <p:nvPr>
            <p:ph type="body" sz="quarter" idx="10"/>
          </p:nvPr>
        </p:nvSpPr>
        <p:spPr/>
        <p:txBody>
          <a:bodyPr/>
          <a:lstStyle/>
          <a:p>
            <a:r>
              <a:rPr lang="en-GB" dirty="0"/>
              <a:t>Wave2vec 2.0</a:t>
            </a:r>
          </a:p>
        </p:txBody>
      </p:sp>
      <p:pic>
        <p:nvPicPr>
          <p:cNvPr id="3074" name="Picture 2">
            <a:extLst>
              <a:ext uri="{FF2B5EF4-FFF2-40B4-BE49-F238E27FC236}">
                <a16:creationId xmlns:a16="http://schemas.microsoft.com/office/drawing/2014/main" id="{D8DDFE97-916D-9D60-D534-48ACE6F72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56" y="6803894"/>
            <a:ext cx="15574618" cy="87217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8ADA767-D5D0-7C61-9428-4A19B8CBF976}"/>
              </a:ext>
            </a:extLst>
          </p:cNvPr>
          <p:cNvSpPr/>
          <p:nvPr/>
        </p:nvSpPr>
        <p:spPr>
          <a:xfrm>
            <a:off x="572356" y="6258169"/>
            <a:ext cx="7633253" cy="1041620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pic>
        <p:nvPicPr>
          <p:cNvPr id="6146" name="Picture 2">
            <a:extLst>
              <a:ext uri="{FF2B5EF4-FFF2-40B4-BE49-F238E27FC236}">
                <a16:creationId xmlns:a16="http://schemas.microsoft.com/office/drawing/2014/main" id="{1E10A0AF-E1F8-39E6-6E07-425750E8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74365" y="7569654"/>
            <a:ext cx="17680057" cy="795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29DC7F-1CDE-5FB9-CABF-EE86B10C3224}"/>
              </a:ext>
            </a:extLst>
          </p:cNvPr>
          <p:cNvSpPr txBox="1"/>
          <p:nvPr/>
        </p:nvSpPr>
        <p:spPr>
          <a:xfrm>
            <a:off x="314711" y="19416344"/>
            <a:ext cx="3336197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dirty="0">
                <a:hlinkClick r:id="rId5"/>
              </a:rPr>
              <a:t>Alexei </a:t>
            </a:r>
            <a:r>
              <a:rPr lang="en-GB" sz="3600" dirty="0" err="1">
                <a:hlinkClick r:id="rId5"/>
              </a:rPr>
              <a:t>Baevski</a:t>
            </a:r>
            <a:r>
              <a:rPr lang="en-GB" sz="3600" dirty="0">
                <a:hlinkClick r:id="rId5"/>
              </a:rPr>
              <a:t> Henry Zhou Abdelrahman Mohamed Michael Auli. wav2vec 2.0: A Framework for Self-Supervised Learning of Speech Representations. 2020</a:t>
            </a:r>
            <a:endParaRPr lang="en-GB" sz="3600" dirty="0"/>
          </a:p>
        </p:txBody>
      </p:sp>
    </p:spTree>
    <p:extLst>
      <p:ext uri="{BB962C8B-B14F-4D97-AF65-F5344CB8AC3E}">
        <p14:creationId xmlns:p14="http://schemas.microsoft.com/office/powerpoint/2010/main" val="4210852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3E86B-E426-4459-CE90-A66CE2D23711}"/>
              </a:ext>
            </a:extLst>
          </p:cNvPr>
          <p:cNvSpPr>
            <a:spLocks noGrp="1"/>
          </p:cNvSpPr>
          <p:nvPr>
            <p:ph type="title"/>
          </p:nvPr>
        </p:nvSpPr>
        <p:spPr/>
        <p:txBody>
          <a:bodyPr/>
          <a:lstStyle/>
          <a:p>
            <a:r>
              <a:rPr lang="en-GB" dirty="0"/>
              <a:t>Acoustic Models</a:t>
            </a:r>
          </a:p>
        </p:txBody>
      </p:sp>
      <p:sp>
        <p:nvSpPr>
          <p:cNvPr id="3" name="Text Placeholder 2">
            <a:extLst>
              <a:ext uri="{FF2B5EF4-FFF2-40B4-BE49-F238E27FC236}">
                <a16:creationId xmlns:a16="http://schemas.microsoft.com/office/drawing/2014/main" id="{846E9679-C450-E733-2906-9BDC6C12F99B}"/>
              </a:ext>
            </a:extLst>
          </p:cNvPr>
          <p:cNvSpPr>
            <a:spLocks noGrp="1"/>
          </p:cNvSpPr>
          <p:nvPr>
            <p:ph type="body" sz="quarter" idx="10"/>
          </p:nvPr>
        </p:nvSpPr>
        <p:spPr/>
        <p:txBody>
          <a:bodyPr/>
          <a:lstStyle/>
          <a:p>
            <a:r>
              <a:rPr lang="en-GB" dirty="0"/>
              <a:t>Wave2vec 2.0</a:t>
            </a:r>
          </a:p>
          <a:p>
            <a:endParaRPr lang="en-GB" dirty="0"/>
          </a:p>
        </p:txBody>
      </p:sp>
      <p:sp>
        <p:nvSpPr>
          <p:cNvPr id="7" name="TextBox 6">
            <a:extLst>
              <a:ext uri="{FF2B5EF4-FFF2-40B4-BE49-F238E27FC236}">
                <a16:creationId xmlns:a16="http://schemas.microsoft.com/office/drawing/2014/main" id="{CCC7048A-CD6E-B187-05BA-45B58E97CEDE}"/>
              </a:ext>
            </a:extLst>
          </p:cNvPr>
          <p:cNvSpPr txBox="1"/>
          <p:nvPr/>
        </p:nvSpPr>
        <p:spPr>
          <a:xfrm>
            <a:off x="2514600" y="7252396"/>
            <a:ext cx="32918400" cy="6740307"/>
          </a:xfrm>
          <a:prstGeom prst="rect">
            <a:avLst/>
          </a:prstGeom>
          <a:noFill/>
        </p:spPr>
        <p:txBody>
          <a:bodyPr wrap="square">
            <a:spAutoFit/>
          </a:bodyPr>
          <a:lstStyle/>
          <a:p>
            <a:r>
              <a:rPr lang="en-GB" sz="4800" i="1" dirty="0">
                <a:solidFill>
                  <a:schemeClr val="bg1"/>
                </a:solidFill>
              </a:rPr>
              <a:t>“This demonstrates the feasibility of speech recognition with limited amounts of </a:t>
            </a:r>
            <a:r>
              <a:rPr lang="en-GB" sz="4800" i="1" dirty="0" err="1">
                <a:solidFill>
                  <a:schemeClr val="bg1"/>
                </a:solidFill>
              </a:rPr>
              <a:t>labeled</a:t>
            </a:r>
            <a:r>
              <a:rPr lang="en-GB" sz="4800" i="1" dirty="0">
                <a:solidFill>
                  <a:schemeClr val="bg1"/>
                </a:solidFill>
              </a:rPr>
              <a:t> data.”</a:t>
            </a:r>
          </a:p>
          <a:p>
            <a:endParaRPr lang="en-GB" sz="4800" i="1" dirty="0">
              <a:solidFill>
                <a:schemeClr val="bg1"/>
              </a:solidFill>
            </a:endParaRPr>
          </a:p>
          <a:p>
            <a:endParaRPr lang="en-GB" sz="4800" i="1" dirty="0">
              <a:solidFill>
                <a:schemeClr val="bg1"/>
              </a:solidFill>
            </a:endParaRPr>
          </a:p>
          <a:p>
            <a:r>
              <a:rPr lang="en-GB" sz="4800" i="1" dirty="0">
                <a:solidFill>
                  <a:schemeClr val="bg1"/>
                </a:solidFill>
              </a:rPr>
              <a:t>“When lowering the amount of </a:t>
            </a:r>
            <a:r>
              <a:rPr lang="en-GB" sz="4800" i="1" dirty="0" err="1">
                <a:solidFill>
                  <a:schemeClr val="bg1"/>
                </a:solidFill>
              </a:rPr>
              <a:t>labeled</a:t>
            </a:r>
            <a:r>
              <a:rPr lang="en-GB" sz="4800" i="1" dirty="0">
                <a:solidFill>
                  <a:schemeClr val="bg1"/>
                </a:solidFill>
              </a:rPr>
              <a:t> data to one hour, wav2vec 2.0 outperforms the previous state of the art on the 100 hour subset while using 100 times less </a:t>
            </a:r>
            <a:r>
              <a:rPr lang="en-GB" sz="4800" i="1" dirty="0" err="1">
                <a:solidFill>
                  <a:schemeClr val="bg1"/>
                </a:solidFill>
              </a:rPr>
              <a:t>labeled</a:t>
            </a:r>
            <a:r>
              <a:rPr lang="en-GB" sz="4800" i="1" dirty="0">
                <a:solidFill>
                  <a:schemeClr val="bg1"/>
                </a:solidFill>
              </a:rPr>
              <a:t> data. “</a:t>
            </a:r>
          </a:p>
          <a:p>
            <a:endParaRPr lang="en-GB" sz="4800" i="1" dirty="0">
              <a:solidFill>
                <a:schemeClr val="bg1"/>
              </a:solidFill>
            </a:endParaRPr>
          </a:p>
          <a:p>
            <a:endParaRPr lang="en-GB" sz="4800" i="1" dirty="0">
              <a:solidFill>
                <a:schemeClr val="bg1"/>
              </a:solidFill>
            </a:endParaRPr>
          </a:p>
          <a:p>
            <a:r>
              <a:rPr lang="en-GB" sz="4800" i="1" dirty="0">
                <a:solidFill>
                  <a:schemeClr val="bg1"/>
                </a:solidFill>
              </a:rPr>
              <a:t>“ Using just ten minutes of </a:t>
            </a:r>
            <a:r>
              <a:rPr lang="en-GB" sz="4800" i="1" dirty="0" err="1">
                <a:solidFill>
                  <a:schemeClr val="bg1"/>
                </a:solidFill>
              </a:rPr>
              <a:t>labeled</a:t>
            </a:r>
            <a:r>
              <a:rPr lang="en-GB" sz="4800" i="1" dirty="0">
                <a:solidFill>
                  <a:schemeClr val="bg1"/>
                </a:solidFill>
              </a:rPr>
              <a:t> data and pre-training on 53k hours of </a:t>
            </a:r>
            <a:r>
              <a:rPr lang="en-GB" sz="4800" i="1" dirty="0" err="1">
                <a:solidFill>
                  <a:schemeClr val="bg1"/>
                </a:solidFill>
              </a:rPr>
              <a:t>unlabeled</a:t>
            </a:r>
            <a:r>
              <a:rPr lang="en-GB" sz="4800" i="1" dirty="0">
                <a:solidFill>
                  <a:schemeClr val="bg1"/>
                </a:solidFill>
              </a:rPr>
              <a:t> data still achieves 4.8/8.2 WER. </a:t>
            </a:r>
          </a:p>
          <a:p>
            <a:endParaRPr lang="en-GB" sz="4800" i="1" dirty="0">
              <a:solidFill>
                <a:schemeClr val="bg1"/>
              </a:solidFill>
            </a:endParaRPr>
          </a:p>
        </p:txBody>
      </p:sp>
      <p:sp>
        <p:nvSpPr>
          <p:cNvPr id="4" name="TextBox 3">
            <a:extLst>
              <a:ext uri="{FF2B5EF4-FFF2-40B4-BE49-F238E27FC236}">
                <a16:creationId xmlns:a16="http://schemas.microsoft.com/office/drawing/2014/main" id="{B0D51052-59FD-42BA-030A-9792C7C2EB1F}"/>
              </a:ext>
            </a:extLst>
          </p:cNvPr>
          <p:cNvSpPr txBox="1"/>
          <p:nvPr/>
        </p:nvSpPr>
        <p:spPr>
          <a:xfrm>
            <a:off x="314711" y="19416344"/>
            <a:ext cx="3336197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dirty="0">
                <a:hlinkClick r:id="rId3"/>
              </a:rPr>
              <a:t>Alexei </a:t>
            </a:r>
            <a:r>
              <a:rPr lang="en-GB" sz="3600" dirty="0" err="1">
                <a:hlinkClick r:id="rId3"/>
              </a:rPr>
              <a:t>Baevski</a:t>
            </a:r>
            <a:r>
              <a:rPr lang="en-GB" sz="3600" dirty="0">
                <a:hlinkClick r:id="rId3"/>
              </a:rPr>
              <a:t> Henry Zhou Abdelrahman Mohamed Michael Auli. wav2vec 2.0: A Framework for Self-Supervised Learning of Speech Representations. 2020</a:t>
            </a:r>
            <a:endParaRPr lang="en-GB" sz="3600" dirty="0"/>
          </a:p>
        </p:txBody>
      </p:sp>
    </p:spTree>
    <p:extLst>
      <p:ext uri="{BB962C8B-B14F-4D97-AF65-F5344CB8AC3E}">
        <p14:creationId xmlns:p14="http://schemas.microsoft.com/office/powerpoint/2010/main" val="1591716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 name="Rectangle: Rounded Corners 1207">
            <a:extLst>
              <a:ext uri="{FF2B5EF4-FFF2-40B4-BE49-F238E27FC236}">
                <a16:creationId xmlns:a16="http://schemas.microsoft.com/office/drawing/2014/main" id="{88044847-0596-6FB3-8B8D-A7483007726C}"/>
              </a:ext>
            </a:extLst>
          </p:cNvPr>
          <p:cNvSpPr/>
          <p:nvPr/>
        </p:nvSpPr>
        <p:spPr>
          <a:xfrm>
            <a:off x="21328423" y="13132053"/>
            <a:ext cx="13914769" cy="2112497"/>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lumMod val="95000"/>
                </a:schemeClr>
              </a:solidFill>
              <a:latin typeface="Trebuchet MS" panose="020B0603020202020204" pitchFamily="34" charset="0"/>
            </a:endParaRPr>
          </a:p>
        </p:txBody>
      </p:sp>
      <p:sp>
        <p:nvSpPr>
          <p:cNvPr id="1206" name="Rectangle: Rounded Corners 1205">
            <a:extLst>
              <a:ext uri="{FF2B5EF4-FFF2-40B4-BE49-F238E27FC236}">
                <a16:creationId xmlns:a16="http://schemas.microsoft.com/office/drawing/2014/main" id="{07C38817-19AD-219A-81E5-C6800C248D12}"/>
              </a:ext>
            </a:extLst>
          </p:cNvPr>
          <p:cNvSpPr/>
          <p:nvPr/>
        </p:nvSpPr>
        <p:spPr>
          <a:xfrm>
            <a:off x="4144914" y="13032401"/>
            <a:ext cx="10199353" cy="2112497"/>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lumMod val="95000"/>
                </a:schemeClr>
              </a:solidFill>
              <a:latin typeface="Trebuchet MS" panose="020B0603020202020204" pitchFamily="34" charset="0"/>
            </a:endParaRPr>
          </a:p>
        </p:txBody>
      </p:sp>
      <p:sp>
        <p:nvSpPr>
          <p:cNvPr id="1204" name="Rectangle: Rounded Corners 1203">
            <a:extLst>
              <a:ext uri="{FF2B5EF4-FFF2-40B4-BE49-F238E27FC236}">
                <a16:creationId xmlns:a16="http://schemas.microsoft.com/office/drawing/2014/main" id="{6A353EC1-87E6-2B21-1DC6-A156F8B3084C}"/>
              </a:ext>
            </a:extLst>
          </p:cNvPr>
          <p:cNvSpPr/>
          <p:nvPr/>
        </p:nvSpPr>
        <p:spPr>
          <a:xfrm>
            <a:off x="876234" y="4720475"/>
            <a:ext cx="9955510" cy="1289189"/>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lumMod val="95000"/>
                </a:schemeClr>
              </a:solidFill>
              <a:latin typeface="Trebuchet MS" panose="020B0603020202020204" pitchFamily="34" charset="0"/>
            </a:endParaRPr>
          </a:p>
        </p:txBody>
      </p:sp>
      <p:sp>
        <p:nvSpPr>
          <p:cNvPr id="1203" name="Rectangle: Rounded Corners 1202">
            <a:extLst>
              <a:ext uri="{FF2B5EF4-FFF2-40B4-BE49-F238E27FC236}">
                <a16:creationId xmlns:a16="http://schemas.microsoft.com/office/drawing/2014/main" id="{A2B0B24D-7AF9-A431-A29C-4D669351AF4B}"/>
              </a:ext>
            </a:extLst>
          </p:cNvPr>
          <p:cNvSpPr/>
          <p:nvPr/>
        </p:nvSpPr>
        <p:spPr>
          <a:xfrm>
            <a:off x="19396072" y="4819125"/>
            <a:ext cx="9908148" cy="1289189"/>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lumMod val="95000"/>
                </a:schemeClr>
              </a:solidFill>
              <a:latin typeface="Trebuchet MS" panose="020B0603020202020204" pitchFamily="34" charset="0"/>
            </a:endParaRPr>
          </a:p>
        </p:txBody>
      </p:sp>
      <p:sp>
        <p:nvSpPr>
          <p:cNvPr id="2" name="Title 1">
            <a:extLst>
              <a:ext uri="{FF2B5EF4-FFF2-40B4-BE49-F238E27FC236}">
                <a16:creationId xmlns:a16="http://schemas.microsoft.com/office/drawing/2014/main" id="{15771E20-D856-EE5A-6E1F-A6D7DCEC1469}"/>
              </a:ext>
            </a:extLst>
          </p:cNvPr>
          <p:cNvSpPr>
            <a:spLocks noGrp="1"/>
          </p:cNvSpPr>
          <p:nvPr>
            <p:ph type="title"/>
          </p:nvPr>
        </p:nvSpPr>
        <p:spPr/>
        <p:txBody>
          <a:bodyPr/>
          <a:lstStyle/>
          <a:p>
            <a:pPr fontAlgn="base"/>
            <a:r>
              <a:rPr lang="en-GB" b="1" i="0" dirty="0">
                <a:solidFill>
                  <a:srgbClr val="1A1A1A"/>
                </a:solidFill>
                <a:effectLst/>
                <a:latin typeface="NVIDIA Sans" panose="020B0503020203020204" pitchFamily="34" charset="0"/>
              </a:rPr>
              <a:t>Multilingual vs Code-Switched </a:t>
            </a:r>
            <a:r>
              <a:rPr lang="en-GB" dirty="0"/>
              <a:t>Acoustic Models</a:t>
            </a:r>
            <a:endParaRPr lang="en-GB" b="1" i="0" dirty="0">
              <a:solidFill>
                <a:srgbClr val="1A1A1A"/>
              </a:solidFill>
              <a:effectLst/>
              <a:latin typeface="NVIDIA Sans" panose="020B0503020203020204" pitchFamily="34" charset="0"/>
            </a:endParaRPr>
          </a:p>
        </p:txBody>
      </p:sp>
      <p:sp>
        <p:nvSpPr>
          <p:cNvPr id="3" name="Text Placeholder 2">
            <a:extLst>
              <a:ext uri="{FF2B5EF4-FFF2-40B4-BE49-F238E27FC236}">
                <a16:creationId xmlns:a16="http://schemas.microsoft.com/office/drawing/2014/main" id="{C9B0ED7E-C35C-DA36-7852-3CF1F4A10D2D}"/>
              </a:ext>
            </a:extLst>
          </p:cNvPr>
          <p:cNvSpPr>
            <a:spLocks noGrp="1"/>
          </p:cNvSpPr>
          <p:nvPr>
            <p:ph type="body" sz="quarter" idx="10"/>
          </p:nvPr>
        </p:nvSpPr>
        <p:spPr/>
        <p:txBody>
          <a:bodyPr/>
          <a:lstStyle/>
          <a:p>
            <a:endParaRPr lang="en-GB" dirty="0"/>
          </a:p>
        </p:txBody>
      </p:sp>
      <p:sp>
        <p:nvSpPr>
          <p:cNvPr id="6" name="TextBox 5">
            <a:extLst>
              <a:ext uri="{FF2B5EF4-FFF2-40B4-BE49-F238E27FC236}">
                <a16:creationId xmlns:a16="http://schemas.microsoft.com/office/drawing/2014/main" id="{5293B985-C03C-0308-9BD7-50A38FCD7756}"/>
              </a:ext>
            </a:extLst>
          </p:cNvPr>
          <p:cNvSpPr txBox="1"/>
          <p:nvPr/>
        </p:nvSpPr>
        <p:spPr>
          <a:xfrm>
            <a:off x="277092" y="19620407"/>
            <a:ext cx="20612099" cy="800219"/>
          </a:xfrm>
          <a:prstGeom prst="rect">
            <a:avLst/>
          </a:prstGeom>
          <a:noFill/>
        </p:spPr>
        <p:txBody>
          <a:bodyPr wrap="square">
            <a:spAutoFit/>
          </a:bodyPr>
          <a:lstStyle/>
          <a:p>
            <a:r>
              <a:rPr lang="en-GB" sz="2800" dirty="0">
                <a:hlinkClick r:id="rId3"/>
              </a:rPr>
              <a:t>https://developer.nvidia.com/blog/multilingual-and-code-switched-automatic-speech-recognition-with-nvidia-nemo/</a:t>
            </a:r>
            <a:endParaRPr lang="en-GB" sz="2800" dirty="0"/>
          </a:p>
          <a:p>
            <a:endParaRPr lang="en-GB" dirty="0"/>
          </a:p>
        </p:txBody>
      </p:sp>
      <p:grpSp>
        <p:nvGrpSpPr>
          <p:cNvPr id="19" name="Group 18">
            <a:extLst>
              <a:ext uri="{FF2B5EF4-FFF2-40B4-BE49-F238E27FC236}">
                <a16:creationId xmlns:a16="http://schemas.microsoft.com/office/drawing/2014/main" id="{AEA3B32F-FF77-06F7-EA08-369DD0205902}"/>
              </a:ext>
            </a:extLst>
          </p:cNvPr>
          <p:cNvGrpSpPr/>
          <p:nvPr/>
        </p:nvGrpSpPr>
        <p:grpSpPr>
          <a:xfrm>
            <a:off x="-311112" y="15343559"/>
            <a:ext cx="3574904" cy="3903726"/>
            <a:chOff x="1331842" y="16091682"/>
            <a:chExt cx="1959336" cy="2700526"/>
          </a:xfrm>
        </p:grpSpPr>
        <p:pic>
          <p:nvPicPr>
            <p:cNvPr id="18" name="Graphic 17" descr="Database outline">
              <a:extLst>
                <a:ext uri="{FF2B5EF4-FFF2-40B4-BE49-F238E27FC236}">
                  <a16:creationId xmlns:a16="http://schemas.microsoft.com/office/drawing/2014/main" id="{9250DFFF-A781-3CF3-F86E-82B1B54467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59257" y="16091682"/>
              <a:ext cx="1055757" cy="1350263"/>
            </a:xfrm>
            <a:prstGeom prst="rect">
              <a:avLst/>
            </a:prstGeom>
          </p:spPr>
        </p:pic>
        <p:grpSp>
          <p:nvGrpSpPr>
            <p:cNvPr id="12" name="Group 11">
              <a:extLst>
                <a:ext uri="{FF2B5EF4-FFF2-40B4-BE49-F238E27FC236}">
                  <a16:creationId xmlns:a16="http://schemas.microsoft.com/office/drawing/2014/main" id="{32F9374D-ACFD-CAA6-47BC-1B1A553EF119}"/>
                </a:ext>
              </a:extLst>
            </p:cNvPr>
            <p:cNvGrpSpPr/>
            <p:nvPr/>
          </p:nvGrpSpPr>
          <p:grpSpPr>
            <a:xfrm>
              <a:off x="1331842" y="16910995"/>
              <a:ext cx="1055757" cy="1350263"/>
              <a:chOff x="2551043" y="14660204"/>
              <a:chExt cx="2259496" cy="2259496"/>
            </a:xfrm>
          </p:grpSpPr>
          <p:pic>
            <p:nvPicPr>
              <p:cNvPr id="9" name="Graphic 8" descr="Database outline">
                <a:extLst>
                  <a:ext uri="{FF2B5EF4-FFF2-40B4-BE49-F238E27FC236}">
                    <a16:creationId xmlns:a16="http://schemas.microsoft.com/office/drawing/2014/main" id="{51E13985-53E4-7488-32F4-6E541DC99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1043" y="14660204"/>
                <a:ext cx="2259496" cy="2259496"/>
              </a:xfrm>
              <a:prstGeom prst="rect">
                <a:avLst/>
              </a:prstGeom>
            </p:spPr>
          </p:pic>
          <p:pic>
            <p:nvPicPr>
              <p:cNvPr id="1033" name="Picture 9" descr="Flag of France | History &amp; Meaning | Britannica">
                <a:extLst>
                  <a:ext uri="{FF2B5EF4-FFF2-40B4-BE49-F238E27FC236}">
                    <a16:creationId xmlns:a16="http://schemas.microsoft.com/office/drawing/2014/main" id="{8A32E95D-DDDE-6D18-FD12-9462A2921F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667" y="14882041"/>
                <a:ext cx="1335524" cy="50307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B9CADA50-B1FF-E5D2-811B-B57852D20561}"/>
                </a:ext>
              </a:extLst>
            </p:cNvPr>
            <p:cNvGrpSpPr/>
            <p:nvPr/>
          </p:nvGrpSpPr>
          <p:grpSpPr>
            <a:xfrm>
              <a:off x="2235421" y="17441945"/>
              <a:ext cx="1055757" cy="1350263"/>
              <a:chOff x="4910887" y="16734299"/>
              <a:chExt cx="1055757" cy="1350263"/>
            </a:xfrm>
          </p:grpSpPr>
          <p:pic>
            <p:nvPicPr>
              <p:cNvPr id="14" name="Graphic 13" descr="Database outline">
                <a:extLst>
                  <a:ext uri="{FF2B5EF4-FFF2-40B4-BE49-F238E27FC236}">
                    <a16:creationId xmlns:a16="http://schemas.microsoft.com/office/drawing/2014/main" id="{753427CE-0BC1-A549-7EEE-12C599169F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0887" y="16734299"/>
                <a:ext cx="1055757" cy="1350263"/>
              </a:xfrm>
              <a:prstGeom prst="rect">
                <a:avLst/>
              </a:prstGeom>
            </p:spPr>
          </p:pic>
          <p:pic>
            <p:nvPicPr>
              <p:cNvPr id="1035" name="Picture 11" descr="Flag of Spain - Wikipedia">
                <a:extLst>
                  <a:ext uri="{FF2B5EF4-FFF2-40B4-BE49-F238E27FC236}">
                    <a16:creationId xmlns:a16="http://schemas.microsoft.com/office/drawing/2014/main" id="{FE088514-E723-9FE3-AB56-8C77C9194B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7118" y="16848906"/>
                <a:ext cx="624028" cy="30063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037" name="Picture 13" descr="Flag of the United Kingdom - Wikipedia">
              <a:extLst>
                <a:ext uri="{FF2B5EF4-FFF2-40B4-BE49-F238E27FC236}">
                  <a16:creationId xmlns:a16="http://schemas.microsoft.com/office/drawing/2014/main" id="{F09A1A9A-6131-9B6C-EB44-B2A837564D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5121" y="16219794"/>
              <a:ext cx="624028" cy="30063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20" name="Rectangle: Rounded Corners 19">
            <a:extLst>
              <a:ext uri="{FF2B5EF4-FFF2-40B4-BE49-F238E27FC236}">
                <a16:creationId xmlns:a16="http://schemas.microsoft.com/office/drawing/2014/main" id="{272E441B-5E2D-57BC-0746-2C0D6AF30FC1}"/>
              </a:ext>
            </a:extLst>
          </p:cNvPr>
          <p:cNvSpPr/>
          <p:nvPr/>
        </p:nvSpPr>
        <p:spPr>
          <a:xfrm>
            <a:off x="2930278" y="7508280"/>
            <a:ext cx="4569496" cy="831858"/>
          </a:xfrm>
          <a:prstGeom prst="roundRect">
            <a:avLst/>
          </a:prstGeom>
          <a:solidFill>
            <a:schemeClr val="tx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chemeClr val="tx1"/>
                </a:solidFill>
                <a:latin typeface="Trebuchet MS" panose="020B0603020202020204" pitchFamily="34" charset="0"/>
              </a:rPr>
              <a:t>Multilingual AM</a:t>
            </a:r>
          </a:p>
        </p:txBody>
      </p:sp>
      <p:sp>
        <p:nvSpPr>
          <p:cNvPr id="21" name="Rectangle: Rounded Corners 20">
            <a:extLst>
              <a:ext uri="{FF2B5EF4-FFF2-40B4-BE49-F238E27FC236}">
                <a16:creationId xmlns:a16="http://schemas.microsoft.com/office/drawing/2014/main" id="{4A182EAD-6F84-3D4B-AFCB-5F32756561B1}"/>
              </a:ext>
            </a:extLst>
          </p:cNvPr>
          <p:cNvSpPr/>
          <p:nvPr/>
        </p:nvSpPr>
        <p:spPr>
          <a:xfrm>
            <a:off x="6223602" y="11272030"/>
            <a:ext cx="7368012" cy="83185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chemeClr val="tx1"/>
                </a:solidFill>
                <a:latin typeface="Trebuchet MS" panose="020B0603020202020204" pitchFamily="34" charset="0"/>
              </a:rPr>
              <a:t>Multilingual Tokenizer</a:t>
            </a:r>
          </a:p>
        </p:txBody>
      </p:sp>
      <p:cxnSp>
        <p:nvCxnSpPr>
          <p:cNvPr id="23" name="Straight Arrow Connector 22">
            <a:extLst>
              <a:ext uri="{FF2B5EF4-FFF2-40B4-BE49-F238E27FC236}">
                <a16:creationId xmlns:a16="http://schemas.microsoft.com/office/drawing/2014/main" id="{97B78E14-CE48-0170-08F4-01C6ECDA930B}"/>
              </a:ext>
            </a:extLst>
          </p:cNvPr>
          <p:cNvCxnSpPr>
            <a:cxnSpLocks/>
          </p:cNvCxnSpPr>
          <p:nvPr/>
        </p:nvCxnSpPr>
        <p:spPr>
          <a:xfrm flipV="1">
            <a:off x="9906835" y="12103888"/>
            <a:ext cx="773" cy="114119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1DCBEA2-E3A9-5598-26BF-6D37EB170FF5}"/>
              </a:ext>
            </a:extLst>
          </p:cNvPr>
          <p:cNvCxnSpPr>
            <a:cxnSpLocks/>
          </p:cNvCxnSpPr>
          <p:nvPr/>
        </p:nvCxnSpPr>
        <p:spPr>
          <a:xfrm flipH="1" flipV="1">
            <a:off x="9906835" y="10580896"/>
            <a:ext cx="773" cy="6911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F80FD288-7EED-0231-EBA7-E0CA702C1AE3}"/>
              </a:ext>
            </a:extLst>
          </p:cNvPr>
          <p:cNvSpPr txBox="1"/>
          <p:nvPr/>
        </p:nvSpPr>
        <p:spPr>
          <a:xfrm>
            <a:off x="3457581" y="16947386"/>
            <a:ext cx="12730763" cy="1292662"/>
          </a:xfrm>
          <a:prstGeom prst="rect">
            <a:avLst/>
          </a:prstGeom>
          <a:noFill/>
          <a:ln>
            <a:solidFill>
              <a:schemeClr val="bg1"/>
            </a:solidFill>
          </a:ln>
        </p:spPr>
        <p:txBody>
          <a:bodyPr wrap="square">
            <a:spAutoFit/>
          </a:bodyPr>
          <a:lstStyle/>
          <a:p>
            <a:r>
              <a:rPr lang="en-GB" sz="2000" i="1" dirty="0">
                <a:solidFill>
                  <a:schemeClr val="bg1"/>
                </a:solidFill>
              </a:rPr>
              <a:t>{"</a:t>
            </a:r>
            <a:r>
              <a:rPr lang="en-GB" sz="2000" i="1" dirty="0" err="1">
                <a:solidFill>
                  <a:schemeClr val="bg1"/>
                </a:solidFill>
              </a:rPr>
              <a:t>audio_filepath</a:t>
            </a:r>
            <a:r>
              <a:rPr lang="en-GB" sz="2000" i="1" dirty="0">
                <a:solidFill>
                  <a:schemeClr val="bg1"/>
                </a:solidFill>
              </a:rPr>
              <a:t>": "data1.wav", "duration": 3.04, "text": “once upon a time ", "lang": "</a:t>
            </a:r>
            <a:r>
              <a:rPr lang="en-GB" sz="2000" i="1" dirty="0" err="1">
                <a:solidFill>
                  <a:schemeClr val="bg1"/>
                </a:solidFill>
              </a:rPr>
              <a:t>en</a:t>
            </a:r>
            <a:r>
              <a:rPr lang="en-GB" sz="2000" i="1" dirty="0">
                <a:solidFill>
                  <a:schemeClr val="bg1"/>
                </a:solidFill>
              </a:rPr>
              <a:t>"}</a:t>
            </a:r>
          </a:p>
          <a:p>
            <a:r>
              <a:rPr lang="en-GB" sz="2000" i="1" dirty="0">
                <a:solidFill>
                  <a:schemeClr val="bg1"/>
                </a:solidFill>
              </a:rPr>
              <a:t>{"</a:t>
            </a:r>
            <a:r>
              <a:rPr lang="en-GB" sz="2000" i="1" dirty="0" err="1">
                <a:solidFill>
                  <a:schemeClr val="bg1"/>
                </a:solidFill>
              </a:rPr>
              <a:t>audio_filepath</a:t>
            </a:r>
            <a:r>
              <a:rPr lang="en-GB" sz="2000" i="1" dirty="0">
                <a:solidFill>
                  <a:schemeClr val="bg1"/>
                </a:solidFill>
              </a:rPr>
              <a:t>": "data2.wav", "duration": 5.33, "text": “Bonjour, je </a:t>
            </a:r>
            <a:r>
              <a:rPr lang="en-GB" sz="2000" i="1" dirty="0" err="1">
                <a:solidFill>
                  <a:schemeClr val="bg1"/>
                </a:solidFill>
              </a:rPr>
              <a:t>souhaite</a:t>
            </a:r>
            <a:r>
              <a:rPr lang="en-GB" sz="2000" i="1" dirty="0">
                <a:solidFill>
                  <a:schemeClr val="bg1"/>
                </a:solidFill>
              </a:rPr>
              <a:t> </a:t>
            </a:r>
            <a:r>
              <a:rPr lang="en-GB" sz="2000" i="1" dirty="0" err="1">
                <a:solidFill>
                  <a:schemeClr val="bg1"/>
                </a:solidFill>
              </a:rPr>
              <a:t>connaitre</a:t>
            </a:r>
            <a:r>
              <a:rPr lang="en-GB" sz="2000" i="1" dirty="0">
                <a:solidFill>
                  <a:schemeClr val="bg1"/>
                </a:solidFill>
              </a:rPr>
              <a:t> la facture", "lang": “</a:t>
            </a:r>
            <a:r>
              <a:rPr lang="en-GB" sz="2000" i="1" dirty="0" err="1">
                <a:solidFill>
                  <a:schemeClr val="bg1"/>
                </a:solidFill>
              </a:rPr>
              <a:t>fr</a:t>
            </a:r>
            <a:r>
              <a:rPr lang="en-GB" sz="2000" i="1" dirty="0">
                <a:solidFill>
                  <a:schemeClr val="bg1"/>
                </a:solidFill>
              </a:rPr>
              <a:t>"}</a:t>
            </a:r>
          </a:p>
          <a:p>
            <a:pPr algn="ctr"/>
            <a:r>
              <a:rPr lang="en-GB" sz="2000" i="1" dirty="0">
                <a:solidFill>
                  <a:schemeClr val="bg1"/>
                </a:solidFill>
              </a:rPr>
              <a:t>….</a:t>
            </a:r>
          </a:p>
          <a:p>
            <a:endParaRPr lang="en-GB" dirty="0">
              <a:solidFill>
                <a:schemeClr val="bg1"/>
              </a:solidFill>
            </a:endParaRPr>
          </a:p>
        </p:txBody>
      </p:sp>
      <p:cxnSp>
        <p:nvCxnSpPr>
          <p:cNvPr id="1043" name="Straight Arrow Connector 1042">
            <a:extLst>
              <a:ext uri="{FF2B5EF4-FFF2-40B4-BE49-F238E27FC236}">
                <a16:creationId xmlns:a16="http://schemas.microsoft.com/office/drawing/2014/main" id="{32B9016F-FEF3-A6DC-87A1-CAD6B588B0A8}"/>
              </a:ext>
            </a:extLst>
          </p:cNvPr>
          <p:cNvCxnSpPr>
            <a:cxnSpLocks/>
          </p:cNvCxnSpPr>
          <p:nvPr/>
        </p:nvCxnSpPr>
        <p:spPr>
          <a:xfrm flipV="1">
            <a:off x="5215026" y="6132930"/>
            <a:ext cx="0" cy="13753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56" name="Rectangle: Rounded Corners 1055">
            <a:extLst>
              <a:ext uri="{FF2B5EF4-FFF2-40B4-BE49-F238E27FC236}">
                <a16:creationId xmlns:a16="http://schemas.microsoft.com/office/drawing/2014/main" id="{D6B5BE2F-70EC-E6EB-F24A-F636582A2665}"/>
              </a:ext>
            </a:extLst>
          </p:cNvPr>
          <p:cNvSpPr/>
          <p:nvPr/>
        </p:nvSpPr>
        <p:spPr>
          <a:xfrm>
            <a:off x="19859869" y="7928580"/>
            <a:ext cx="4806990" cy="831858"/>
          </a:xfrm>
          <a:prstGeom prst="roundRect">
            <a:avLst/>
          </a:prstGeom>
          <a:solidFill>
            <a:schemeClr val="tx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chemeClr val="tx1"/>
                </a:solidFill>
                <a:latin typeface="Trebuchet MS" panose="020B0603020202020204" pitchFamily="34" charset="0"/>
              </a:rPr>
              <a:t>Code-Switched AM</a:t>
            </a:r>
          </a:p>
        </p:txBody>
      </p:sp>
      <p:sp>
        <p:nvSpPr>
          <p:cNvPr id="1057" name="Rectangle: Rounded Corners 1056">
            <a:extLst>
              <a:ext uri="{FF2B5EF4-FFF2-40B4-BE49-F238E27FC236}">
                <a16:creationId xmlns:a16="http://schemas.microsoft.com/office/drawing/2014/main" id="{E11E2E8A-FE97-F999-D2F4-71B66B49D7DB}"/>
              </a:ext>
            </a:extLst>
          </p:cNvPr>
          <p:cNvSpPr/>
          <p:nvPr/>
        </p:nvSpPr>
        <p:spPr>
          <a:xfrm>
            <a:off x="23186182" y="11353851"/>
            <a:ext cx="4090310" cy="83185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chemeClr val="tx1"/>
                </a:solidFill>
                <a:latin typeface="Trebuchet MS" panose="020B0603020202020204" pitchFamily="34" charset="0"/>
              </a:rPr>
              <a:t>Lang1 Tokenizer</a:t>
            </a:r>
          </a:p>
        </p:txBody>
      </p:sp>
      <p:sp>
        <p:nvSpPr>
          <p:cNvPr id="1066" name="TextBox 1065">
            <a:extLst>
              <a:ext uri="{FF2B5EF4-FFF2-40B4-BE49-F238E27FC236}">
                <a16:creationId xmlns:a16="http://schemas.microsoft.com/office/drawing/2014/main" id="{A8957790-22B0-E753-9A70-3B6F21CCA089}"/>
              </a:ext>
            </a:extLst>
          </p:cNvPr>
          <p:cNvSpPr txBox="1"/>
          <p:nvPr/>
        </p:nvSpPr>
        <p:spPr>
          <a:xfrm>
            <a:off x="21881360" y="16675802"/>
            <a:ext cx="12730763" cy="1600438"/>
          </a:xfrm>
          <a:prstGeom prst="rect">
            <a:avLst/>
          </a:prstGeom>
          <a:noFill/>
          <a:ln>
            <a:solidFill>
              <a:schemeClr val="bg1"/>
            </a:solidFill>
          </a:ln>
        </p:spPr>
        <p:txBody>
          <a:bodyPr wrap="square">
            <a:spAutoFit/>
          </a:bodyPr>
          <a:lstStyle/>
          <a:p>
            <a:r>
              <a:rPr lang="en-GB" sz="2000" i="1" dirty="0">
                <a:solidFill>
                  <a:schemeClr val="bg1"/>
                </a:solidFill>
              </a:rPr>
              <a:t>{"</a:t>
            </a:r>
            <a:r>
              <a:rPr lang="en-GB" sz="2000" i="1" dirty="0" err="1">
                <a:solidFill>
                  <a:schemeClr val="bg1"/>
                </a:solidFill>
              </a:rPr>
              <a:t>audio_filepath</a:t>
            </a:r>
            <a:r>
              <a:rPr lang="en-GB" sz="2000" i="1" dirty="0">
                <a:solidFill>
                  <a:schemeClr val="bg1"/>
                </a:solidFill>
              </a:rPr>
              <a:t>": "/data2.wav", "duration": 17.32425, "text": [{"lang": "</a:t>
            </a:r>
            <a:r>
              <a:rPr lang="en-GB" sz="2000" i="1" dirty="0" err="1">
                <a:solidFill>
                  <a:schemeClr val="bg1"/>
                </a:solidFill>
              </a:rPr>
              <a:t>en</a:t>
            </a:r>
            <a:r>
              <a:rPr lang="en-GB" sz="2000" i="1" dirty="0">
                <a:solidFill>
                  <a:schemeClr val="bg1"/>
                </a:solidFill>
              </a:rPr>
              <a:t>", "str": "the mentality is that of a slave-owning community with a mutilated multitude of men tied to its commercial and political treadmill "}, {"lang": "es", "str": "y </a:t>
            </a:r>
            <a:r>
              <a:rPr lang="en-GB" sz="2000" i="1" dirty="0" err="1">
                <a:solidFill>
                  <a:schemeClr val="bg1"/>
                </a:solidFill>
              </a:rPr>
              <a:t>este</a:t>
            </a:r>
            <a:r>
              <a:rPr lang="en-GB" sz="2000" i="1" dirty="0">
                <a:solidFill>
                  <a:schemeClr val="bg1"/>
                </a:solidFill>
              </a:rPr>
              <a:t> "}]}</a:t>
            </a:r>
          </a:p>
          <a:p>
            <a:pPr algn="ctr"/>
            <a:r>
              <a:rPr lang="en-GB" sz="2000" i="1" dirty="0">
                <a:solidFill>
                  <a:schemeClr val="bg1"/>
                </a:solidFill>
              </a:rPr>
              <a:t>….</a:t>
            </a:r>
          </a:p>
          <a:p>
            <a:endParaRPr lang="en-GB" dirty="0">
              <a:solidFill>
                <a:schemeClr val="bg1"/>
              </a:solidFill>
            </a:endParaRPr>
          </a:p>
        </p:txBody>
      </p:sp>
      <p:cxnSp>
        <p:nvCxnSpPr>
          <p:cNvPr id="1067" name="Straight Arrow Connector 1066">
            <a:extLst>
              <a:ext uri="{FF2B5EF4-FFF2-40B4-BE49-F238E27FC236}">
                <a16:creationId xmlns:a16="http://schemas.microsoft.com/office/drawing/2014/main" id="{A33C144A-1078-EEBE-234C-6ADF81E6176F}"/>
              </a:ext>
            </a:extLst>
          </p:cNvPr>
          <p:cNvCxnSpPr>
            <a:cxnSpLocks/>
          </p:cNvCxnSpPr>
          <p:nvPr/>
        </p:nvCxnSpPr>
        <p:spPr>
          <a:xfrm flipV="1">
            <a:off x="22182763" y="6351551"/>
            <a:ext cx="0" cy="157702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70" name="Rectangle: Rounded Corners 1069">
            <a:extLst>
              <a:ext uri="{FF2B5EF4-FFF2-40B4-BE49-F238E27FC236}">
                <a16:creationId xmlns:a16="http://schemas.microsoft.com/office/drawing/2014/main" id="{7EE51D21-A6EC-815B-E64F-C3D19334805A}"/>
              </a:ext>
            </a:extLst>
          </p:cNvPr>
          <p:cNvSpPr/>
          <p:nvPr/>
        </p:nvSpPr>
        <p:spPr>
          <a:xfrm>
            <a:off x="27665884" y="11321678"/>
            <a:ext cx="4090310" cy="83185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chemeClr val="tx1"/>
                </a:solidFill>
                <a:latin typeface="Trebuchet MS" panose="020B0603020202020204" pitchFamily="34" charset="0"/>
              </a:rPr>
              <a:t>Lang2 Tokenizer</a:t>
            </a:r>
          </a:p>
        </p:txBody>
      </p:sp>
      <p:sp>
        <p:nvSpPr>
          <p:cNvPr id="1071" name="Rectangle: Rounded Corners 1070">
            <a:extLst>
              <a:ext uri="{FF2B5EF4-FFF2-40B4-BE49-F238E27FC236}">
                <a16:creationId xmlns:a16="http://schemas.microsoft.com/office/drawing/2014/main" id="{1F4247E6-34A3-1C99-F345-D7E1CA3072FD}"/>
              </a:ext>
            </a:extLst>
          </p:cNvPr>
          <p:cNvSpPr/>
          <p:nvPr/>
        </p:nvSpPr>
        <p:spPr>
          <a:xfrm>
            <a:off x="32145586" y="11353851"/>
            <a:ext cx="4090310" cy="83185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chemeClr val="tx1"/>
                </a:solidFill>
                <a:latin typeface="Trebuchet MS" panose="020B0603020202020204" pitchFamily="34" charset="0"/>
              </a:rPr>
              <a:t>Lang3 Tokenizer</a:t>
            </a:r>
          </a:p>
        </p:txBody>
      </p:sp>
      <p:grpSp>
        <p:nvGrpSpPr>
          <p:cNvPr id="1073" name="Group 1072">
            <a:extLst>
              <a:ext uri="{FF2B5EF4-FFF2-40B4-BE49-F238E27FC236}">
                <a16:creationId xmlns:a16="http://schemas.microsoft.com/office/drawing/2014/main" id="{788BDA4C-BDD3-DFC9-814C-056D9E3DE946}"/>
              </a:ext>
            </a:extLst>
          </p:cNvPr>
          <p:cNvGrpSpPr/>
          <p:nvPr/>
        </p:nvGrpSpPr>
        <p:grpSpPr>
          <a:xfrm>
            <a:off x="1113527" y="5061848"/>
            <a:ext cx="9328850" cy="712514"/>
            <a:chOff x="1168929" y="8311123"/>
            <a:chExt cx="9328850" cy="712514"/>
          </a:xfrm>
          <a:solidFill>
            <a:schemeClr val="accent3">
              <a:lumMod val="75000"/>
            </a:schemeClr>
          </a:solidFill>
        </p:grpSpPr>
        <p:grpSp>
          <p:nvGrpSpPr>
            <p:cNvPr id="1041" name="Group 1040">
              <a:extLst>
                <a:ext uri="{FF2B5EF4-FFF2-40B4-BE49-F238E27FC236}">
                  <a16:creationId xmlns:a16="http://schemas.microsoft.com/office/drawing/2014/main" id="{685E716A-6BBD-F8CC-5AE6-88B5D4A4D495}"/>
                </a:ext>
              </a:extLst>
            </p:cNvPr>
            <p:cNvGrpSpPr/>
            <p:nvPr/>
          </p:nvGrpSpPr>
          <p:grpSpPr>
            <a:xfrm>
              <a:off x="1168929" y="8311123"/>
              <a:ext cx="9328850" cy="695365"/>
              <a:chOff x="4200147" y="8752649"/>
              <a:chExt cx="9328850" cy="695365"/>
            </a:xfrm>
            <a:grpFill/>
          </p:grpSpPr>
          <p:sp>
            <p:nvSpPr>
              <p:cNvPr id="27" name="Rectangle: Rounded Corners 26">
                <a:extLst>
                  <a:ext uri="{FF2B5EF4-FFF2-40B4-BE49-F238E27FC236}">
                    <a16:creationId xmlns:a16="http://schemas.microsoft.com/office/drawing/2014/main" id="{B4D8B5AD-C7DD-9DEF-E0C1-73E0C30795CC}"/>
                  </a:ext>
                </a:extLst>
              </p:cNvPr>
              <p:cNvSpPr/>
              <p:nvPr/>
            </p:nvSpPr>
            <p:spPr>
              <a:xfrm>
                <a:off x="4200147" y="8752649"/>
                <a:ext cx="708338" cy="69113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chemeClr val="tx1"/>
                    </a:solidFill>
                    <a:latin typeface="Trebuchet MS" panose="020B0603020202020204" pitchFamily="34" charset="0"/>
                  </a:rPr>
                  <a:t>hi</a:t>
                </a:r>
              </a:p>
            </p:txBody>
          </p:sp>
          <p:sp>
            <p:nvSpPr>
              <p:cNvPr id="28" name="Rectangle: Rounded Corners 27">
                <a:extLst>
                  <a:ext uri="{FF2B5EF4-FFF2-40B4-BE49-F238E27FC236}">
                    <a16:creationId xmlns:a16="http://schemas.microsoft.com/office/drawing/2014/main" id="{46F68B8F-EDDD-DFA3-E2FD-56A3FCE4F0F4}"/>
                  </a:ext>
                </a:extLst>
              </p:cNvPr>
              <p:cNvSpPr/>
              <p:nvPr/>
            </p:nvSpPr>
            <p:spPr>
              <a:xfrm>
                <a:off x="5064756" y="8754531"/>
                <a:ext cx="1111876" cy="689252"/>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err="1">
                    <a:solidFill>
                      <a:schemeClr val="tx1"/>
                    </a:solidFill>
                    <a:latin typeface="Trebuchet MS" panose="020B0603020202020204" pitchFamily="34" charset="0"/>
                  </a:rPr>
                  <a:t>cao</a:t>
                </a:r>
                <a:endParaRPr lang="en-GB" sz="4000" dirty="0">
                  <a:solidFill>
                    <a:schemeClr val="tx1"/>
                  </a:solidFill>
                  <a:latin typeface="Trebuchet MS" panose="020B0603020202020204" pitchFamily="34" charset="0"/>
                </a:endParaRPr>
              </a:p>
            </p:txBody>
          </p:sp>
          <p:sp>
            <p:nvSpPr>
              <p:cNvPr id="29" name="Rectangle: Rounded Corners 28">
                <a:extLst>
                  <a:ext uri="{FF2B5EF4-FFF2-40B4-BE49-F238E27FC236}">
                    <a16:creationId xmlns:a16="http://schemas.microsoft.com/office/drawing/2014/main" id="{9C4DFCA6-B270-FCF7-DE3E-3C165780867F}"/>
                  </a:ext>
                </a:extLst>
              </p:cNvPr>
              <p:cNvSpPr/>
              <p:nvPr/>
            </p:nvSpPr>
            <p:spPr>
              <a:xfrm>
                <a:off x="6329032" y="8754531"/>
                <a:ext cx="1820214" cy="69113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err="1">
                    <a:solidFill>
                      <a:schemeClr val="tx1"/>
                    </a:solidFill>
                    <a:latin typeface="Trebuchet MS" panose="020B0603020202020204" pitchFamily="34" charset="0"/>
                  </a:rPr>
                  <a:t>hola</a:t>
                </a:r>
                <a:endParaRPr lang="en-GB" sz="4000" dirty="0">
                  <a:solidFill>
                    <a:schemeClr val="tx1"/>
                  </a:solidFill>
                  <a:latin typeface="Trebuchet MS" panose="020B0603020202020204" pitchFamily="34" charset="0"/>
                </a:endParaRPr>
              </a:p>
            </p:txBody>
          </p:sp>
          <p:sp>
            <p:nvSpPr>
              <p:cNvPr id="30" name="Rectangle: Rounded Corners 29">
                <a:extLst>
                  <a:ext uri="{FF2B5EF4-FFF2-40B4-BE49-F238E27FC236}">
                    <a16:creationId xmlns:a16="http://schemas.microsoft.com/office/drawing/2014/main" id="{ED80FC07-F152-BDA4-3EE2-AED49FB8FD58}"/>
                  </a:ext>
                </a:extLst>
              </p:cNvPr>
              <p:cNvSpPr/>
              <p:nvPr/>
            </p:nvSpPr>
            <p:spPr>
              <a:xfrm>
                <a:off x="8301646" y="8752649"/>
                <a:ext cx="708338" cy="69113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chemeClr val="tx1"/>
                    </a:solidFill>
                    <a:latin typeface="Trebuchet MS" panose="020B0603020202020204" pitchFamily="34" charset="0"/>
                  </a:rPr>
                  <a:t>is</a:t>
                </a:r>
              </a:p>
            </p:txBody>
          </p:sp>
          <p:sp>
            <p:nvSpPr>
              <p:cNvPr id="31" name="Rectangle: Rounded Corners 30">
                <a:extLst>
                  <a:ext uri="{FF2B5EF4-FFF2-40B4-BE49-F238E27FC236}">
                    <a16:creationId xmlns:a16="http://schemas.microsoft.com/office/drawing/2014/main" id="{73C853C7-A7DE-BD22-E268-0ADB626865BE}"/>
                  </a:ext>
                </a:extLst>
              </p:cNvPr>
              <p:cNvSpPr/>
              <p:nvPr/>
            </p:nvSpPr>
            <p:spPr>
              <a:xfrm>
                <a:off x="11776627" y="8756880"/>
                <a:ext cx="1752370" cy="69113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chemeClr val="tx1"/>
                    </a:solidFill>
                    <a:latin typeface="Trebuchet MS" panose="020B0603020202020204" pitchFamily="34" charset="0"/>
                  </a:rPr>
                  <a:t>dana</a:t>
                </a:r>
              </a:p>
            </p:txBody>
          </p:sp>
        </p:grpSp>
        <p:sp>
          <p:nvSpPr>
            <p:cNvPr id="1072" name="Rectangle: Rounded Corners 1071">
              <a:extLst>
                <a:ext uri="{FF2B5EF4-FFF2-40B4-BE49-F238E27FC236}">
                  <a16:creationId xmlns:a16="http://schemas.microsoft.com/office/drawing/2014/main" id="{D4E88F19-0232-EEC5-FB86-CB9A8AA19873}"/>
                </a:ext>
              </a:extLst>
            </p:cNvPr>
            <p:cNvSpPr/>
            <p:nvPr/>
          </p:nvSpPr>
          <p:spPr>
            <a:xfrm>
              <a:off x="6151979" y="8323785"/>
              <a:ext cx="2435664" cy="699852"/>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chemeClr val="tx1"/>
                  </a:solidFill>
                  <a:latin typeface="Trebuchet MS" panose="020B0603020202020204" pitchFamily="34" charset="0"/>
                </a:rPr>
                <a:t>bonjour</a:t>
              </a:r>
            </a:p>
          </p:txBody>
        </p:sp>
      </p:grpSp>
      <p:sp>
        <p:nvSpPr>
          <p:cNvPr id="1074" name="Rectangle: Rounded Corners 1073">
            <a:extLst>
              <a:ext uri="{FF2B5EF4-FFF2-40B4-BE49-F238E27FC236}">
                <a16:creationId xmlns:a16="http://schemas.microsoft.com/office/drawing/2014/main" id="{403F19C8-66EB-718C-CF37-A88650E1414A}"/>
              </a:ext>
            </a:extLst>
          </p:cNvPr>
          <p:cNvSpPr/>
          <p:nvPr/>
        </p:nvSpPr>
        <p:spPr>
          <a:xfrm>
            <a:off x="6223601" y="9799719"/>
            <a:ext cx="708338" cy="691134"/>
          </a:xfrm>
          <a:prstGeom prst="roundRect">
            <a:avLst/>
          </a:prstGeom>
          <a:solidFill>
            <a:srgbClr val="890C5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76" name="Rectangle: Rounded Corners 1075">
            <a:extLst>
              <a:ext uri="{FF2B5EF4-FFF2-40B4-BE49-F238E27FC236}">
                <a16:creationId xmlns:a16="http://schemas.microsoft.com/office/drawing/2014/main" id="{418B14E2-9328-BD9A-6BA3-77734D2CB305}"/>
              </a:ext>
            </a:extLst>
          </p:cNvPr>
          <p:cNvSpPr/>
          <p:nvPr/>
        </p:nvSpPr>
        <p:spPr>
          <a:xfrm>
            <a:off x="7148509" y="9799004"/>
            <a:ext cx="708338" cy="691134"/>
          </a:xfrm>
          <a:prstGeom prst="roundRect">
            <a:avLst/>
          </a:prstGeom>
          <a:solidFill>
            <a:srgbClr val="890C5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77" name="Rectangle: Rounded Corners 1076">
            <a:extLst>
              <a:ext uri="{FF2B5EF4-FFF2-40B4-BE49-F238E27FC236}">
                <a16:creationId xmlns:a16="http://schemas.microsoft.com/office/drawing/2014/main" id="{F5161B2C-DCD7-BF70-A412-AC8E96945317}"/>
              </a:ext>
            </a:extLst>
          </p:cNvPr>
          <p:cNvSpPr/>
          <p:nvPr/>
        </p:nvSpPr>
        <p:spPr>
          <a:xfrm>
            <a:off x="8073417" y="9790173"/>
            <a:ext cx="708338" cy="691134"/>
          </a:xfrm>
          <a:prstGeom prst="roundRect">
            <a:avLst/>
          </a:prstGeom>
          <a:solidFill>
            <a:srgbClr val="890C5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78" name="Rectangle: Rounded Corners 1077">
            <a:extLst>
              <a:ext uri="{FF2B5EF4-FFF2-40B4-BE49-F238E27FC236}">
                <a16:creationId xmlns:a16="http://schemas.microsoft.com/office/drawing/2014/main" id="{F50DBB49-2C18-2E10-E95B-DFF18125F899}"/>
              </a:ext>
            </a:extLst>
          </p:cNvPr>
          <p:cNvSpPr/>
          <p:nvPr/>
        </p:nvSpPr>
        <p:spPr>
          <a:xfrm>
            <a:off x="9012343" y="9790173"/>
            <a:ext cx="708338" cy="691134"/>
          </a:xfrm>
          <a:prstGeom prst="roundRect">
            <a:avLst/>
          </a:prstGeom>
          <a:solidFill>
            <a:srgbClr val="890C5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79" name="Rectangle: Rounded Corners 1078">
            <a:extLst>
              <a:ext uri="{FF2B5EF4-FFF2-40B4-BE49-F238E27FC236}">
                <a16:creationId xmlns:a16="http://schemas.microsoft.com/office/drawing/2014/main" id="{0983295F-C035-FD98-4596-A49A95EE1061}"/>
              </a:ext>
            </a:extLst>
          </p:cNvPr>
          <p:cNvSpPr/>
          <p:nvPr/>
        </p:nvSpPr>
        <p:spPr>
          <a:xfrm>
            <a:off x="9906835" y="9768544"/>
            <a:ext cx="708338" cy="691134"/>
          </a:xfrm>
          <a:prstGeom prst="roundRect">
            <a:avLst/>
          </a:prstGeom>
          <a:solidFill>
            <a:srgbClr val="890C5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80" name="Rectangle: Rounded Corners 1079">
            <a:extLst>
              <a:ext uri="{FF2B5EF4-FFF2-40B4-BE49-F238E27FC236}">
                <a16:creationId xmlns:a16="http://schemas.microsoft.com/office/drawing/2014/main" id="{45D2FD07-7C5A-09E0-DA99-9B322C3CE9EE}"/>
              </a:ext>
            </a:extLst>
          </p:cNvPr>
          <p:cNvSpPr/>
          <p:nvPr/>
        </p:nvSpPr>
        <p:spPr>
          <a:xfrm>
            <a:off x="10831743" y="9767829"/>
            <a:ext cx="708338" cy="691134"/>
          </a:xfrm>
          <a:prstGeom prst="roundRect">
            <a:avLst/>
          </a:prstGeom>
          <a:solidFill>
            <a:srgbClr val="890C5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81" name="Rectangle: Rounded Corners 1080">
            <a:extLst>
              <a:ext uri="{FF2B5EF4-FFF2-40B4-BE49-F238E27FC236}">
                <a16:creationId xmlns:a16="http://schemas.microsoft.com/office/drawing/2014/main" id="{D28240F3-CA0D-48CE-616D-C4DD7E991BD2}"/>
              </a:ext>
            </a:extLst>
          </p:cNvPr>
          <p:cNvSpPr/>
          <p:nvPr/>
        </p:nvSpPr>
        <p:spPr>
          <a:xfrm>
            <a:off x="11756651" y="9758998"/>
            <a:ext cx="708338" cy="691134"/>
          </a:xfrm>
          <a:prstGeom prst="roundRect">
            <a:avLst/>
          </a:prstGeom>
          <a:solidFill>
            <a:srgbClr val="890C5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82" name="Rectangle: Rounded Corners 1081">
            <a:extLst>
              <a:ext uri="{FF2B5EF4-FFF2-40B4-BE49-F238E27FC236}">
                <a16:creationId xmlns:a16="http://schemas.microsoft.com/office/drawing/2014/main" id="{F5E0DE2F-9169-FA46-15F2-933B2AA07785}"/>
              </a:ext>
            </a:extLst>
          </p:cNvPr>
          <p:cNvSpPr/>
          <p:nvPr/>
        </p:nvSpPr>
        <p:spPr>
          <a:xfrm>
            <a:off x="12695577" y="9758998"/>
            <a:ext cx="708338" cy="691134"/>
          </a:xfrm>
          <a:prstGeom prst="roundRect">
            <a:avLst/>
          </a:prstGeom>
          <a:solidFill>
            <a:srgbClr val="890C5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87" name="Rectangle: Rounded Corners 1086">
            <a:extLst>
              <a:ext uri="{FF2B5EF4-FFF2-40B4-BE49-F238E27FC236}">
                <a16:creationId xmlns:a16="http://schemas.microsoft.com/office/drawing/2014/main" id="{15C9807B-33B7-5D62-785F-B8A81D30C107}"/>
              </a:ext>
            </a:extLst>
          </p:cNvPr>
          <p:cNvSpPr/>
          <p:nvPr/>
        </p:nvSpPr>
        <p:spPr>
          <a:xfrm>
            <a:off x="8129260" y="13404149"/>
            <a:ext cx="708338" cy="691134"/>
          </a:xfrm>
          <a:prstGeom prst="round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88" name="Rectangle: Rounded Corners 1087">
            <a:extLst>
              <a:ext uri="{FF2B5EF4-FFF2-40B4-BE49-F238E27FC236}">
                <a16:creationId xmlns:a16="http://schemas.microsoft.com/office/drawing/2014/main" id="{6B27B26F-F91C-A1A3-1B2B-B4247FCDDB69}"/>
              </a:ext>
            </a:extLst>
          </p:cNvPr>
          <p:cNvSpPr/>
          <p:nvPr/>
        </p:nvSpPr>
        <p:spPr>
          <a:xfrm>
            <a:off x="9054168" y="13395318"/>
            <a:ext cx="708338" cy="691134"/>
          </a:xfrm>
          <a:prstGeom prst="round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89" name="Rectangle: Rounded Corners 1088">
            <a:extLst>
              <a:ext uri="{FF2B5EF4-FFF2-40B4-BE49-F238E27FC236}">
                <a16:creationId xmlns:a16="http://schemas.microsoft.com/office/drawing/2014/main" id="{BA2CCD9F-EEB6-A452-25BC-7BF8A733046F}"/>
              </a:ext>
            </a:extLst>
          </p:cNvPr>
          <p:cNvSpPr/>
          <p:nvPr/>
        </p:nvSpPr>
        <p:spPr>
          <a:xfrm>
            <a:off x="9993094" y="13395318"/>
            <a:ext cx="708338" cy="691134"/>
          </a:xfrm>
          <a:prstGeom prst="round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90" name="Rectangle: Rounded Corners 1089">
            <a:extLst>
              <a:ext uri="{FF2B5EF4-FFF2-40B4-BE49-F238E27FC236}">
                <a16:creationId xmlns:a16="http://schemas.microsoft.com/office/drawing/2014/main" id="{9B245902-7EDB-0862-E0F0-474766B87BCE}"/>
              </a:ext>
            </a:extLst>
          </p:cNvPr>
          <p:cNvSpPr/>
          <p:nvPr/>
        </p:nvSpPr>
        <p:spPr>
          <a:xfrm>
            <a:off x="10887586" y="13373689"/>
            <a:ext cx="708338" cy="691134"/>
          </a:xfrm>
          <a:prstGeom prst="round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91" name="Rectangle: Rounded Corners 1090">
            <a:extLst>
              <a:ext uri="{FF2B5EF4-FFF2-40B4-BE49-F238E27FC236}">
                <a16:creationId xmlns:a16="http://schemas.microsoft.com/office/drawing/2014/main" id="{FCD127FA-8645-081A-34BC-CD7DF0EDFB43}"/>
              </a:ext>
            </a:extLst>
          </p:cNvPr>
          <p:cNvSpPr/>
          <p:nvPr/>
        </p:nvSpPr>
        <p:spPr>
          <a:xfrm>
            <a:off x="11812494" y="13372974"/>
            <a:ext cx="708338" cy="691134"/>
          </a:xfrm>
          <a:prstGeom prst="round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92" name="Rectangle: Rounded Corners 1091">
            <a:extLst>
              <a:ext uri="{FF2B5EF4-FFF2-40B4-BE49-F238E27FC236}">
                <a16:creationId xmlns:a16="http://schemas.microsoft.com/office/drawing/2014/main" id="{63FA64B6-3D6F-A350-2FF9-55C46F37E097}"/>
              </a:ext>
            </a:extLst>
          </p:cNvPr>
          <p:cNvSpPr/>
          <p:nvPr/>
        </p:nvSpPr>
        <p:spPr>
          <a:xfrm>
            <a:off x="12737402" y="13364143"/>
            <a:ext cx="708338" cy="691134"/>
          </a:xfrm>
          <a:prstGeom prst="round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094" name="TextBox 1093">
            <a:extLst>
              <a:ext uri="{FF2B5EF4-FFF2-40B4-BE49-F238E27FC236}">
                <a16:creationId xmlns:a16="http://schemas.microsoft.com/office/drawing/2014/main" id="{01688DE2-91EF-B927-D9FE-0F8D75B25C09}"/>
              </a:ext>
            </a:extLst>
          </p:cNvPr>
          <p:cNvSpPr txBox="1"/>
          <p:nvPr/>
        </p:nvSpPr>
        <p:spPr>
          <a:xfrm>
            <a:off x="8848396" y="14286680"/>
            <a:ext cx="3966693" cy="523220"/>
          </a:xfrm>
          <a:prstGeom prst="rect">
            <a:avLst/>
          </a:prstGeom>
          <a:noFill/>
        </p:spPr>
        <p:txBody>
          <a:bodyPr wrap="square" rtlCol="0">
            <a:spAutoFit/>
          </a:bodyPr>
          <a:lstStyle/>
          <a:p>
            <a:pPr algn="ctr"/>
            <a:r>
              <a:rPr lang="en-GB" sz="2800" dirty="0">
                <a:solidFill>
                  <a:schemeClr val="bg1"/>
                </a:solidFill>
                <a:latin typeface="Trebuchet MS" panose="020B0603020202020204" pitchFamily="34" charset="0"/>
              </a:rPr>
              <a:t>Input transcriptions</a:t>
            </a:r>
          </a:p>
        </p:txBody>
      </p:sp>
      <p:sp>
        <p:nvSpPr>
          <p:cNvPr id="1095" name="TextBox 1094">
            <a:extLst>
              <a:ext uri="{FF2B5EF4-FFF2-40B4-BE49-F238E27FC236}">
                <a16:creationId xmlns:a16="http://schemas.microsoft.com/office/drawing/2014/main" id="{0AE9A168-AB42-49E6-8BAE-471C20080CE4}"/>
              </a:ext>
            </a:extLst>
          </p:cNvPr>
          <p:cNvSpPr txBox="1"/>
          <p:nvPr/>
        </p:nvSpPr>
        <p:spPr>
          <a:xfrm>
            <a:off x="13171627" y="9599797"/>
            <a:ext cx="2563897" cy="954107"/>
          </a:xfrm>
          <a:prstGeom prst="rect">
            <a:avLst/>
          </a:prstGeom>
          <a:noFill/>
        </p:spPr>
        <p:txBody>
          <a:bodyPr wrap="square" rtlCol="0">
            <a:spAutoFit/>
          </a:bodyPr>
          <a:lstStyle/>
          <a:p>
            <a:pPr algn="ctr"/>
            <a:r>
              <a:rPr lang="en-GB" sz="2800" dirty="0">
                <a:solidFill>
                  <a:schemeClr val="bg1"/>
                </a:solidFill>
                <a:latin typeface="Trebuchet MS" panose="020B0603020202020204" pitchFamily="34" charset="0"/>
              </a:rPr>
              <a:t>Tokens IDs</a:t>
            </a:r>
          </a:p>
          <a:p>
            <a:pPr algn="ctr"/>
            <a:r>
              <a:rPr lang="en-GB" sz="2800" dirty="0">
                <a:solidFill>
                  <a:schemeClr val="bg1"/>
                </a:solidFill>
                <a:latin typeface="Trebuchet MS" panose="020B0603020202020204" pitchFamily="34" charset="0"/>
              </a:rPr>
              <a:t>0-&gt;3071</a:t>
            </a:r>
          </a:p>
        </p:txBody>
      </p:sp>
      <p:cxnSp>
        <p:nvCxnSpPr>
          <p:cNvPr id="1099" name="Straight Arrow Connector 1098">
            <a:extLst>
              <a:ext uri="{FF2B5EF4-FFF2-40B4-BE49-F238E27FC236}">
                <a16:creationId xmlns:a16="http://schemas.microsoft.com/office/drawing/2014/main" id="{4332083C-859F-3DC3-41DA-C93D985223B5}"/>
              </a:ext>
            </a:extLst>
          </p:cNvPr>
          <p:cNvCxnSpPr>
            <a:cxnSpLocks/>
          </p:cNvCxnSpPr>
          <p:nvPr/>
        </p:nvCxnSpPr>
        <p:spPr>
          <a:xfrm flipV="1">
            <a:off x="9664420" y="6146962"/>
            <a:ext cx="0" cy="331651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00" name="Rectangle: Rounded Corners 1099">
            <a:extLst>
              <a:ext uri="{FF2B5EF4-FFF2-40B4-BE49-F238E27FC236}">
                <a16:creationId xmlns:a16="http://schemas.microsoft.com/office/drawing/2014/main" id="{082B7040-71EA-1F7C-542E-16BCD1EDB54F}"/>
              </a:ext>
            </a:extLst>
          </p:cNvPr>
          <p:cNvSpPr/>
          <p:nvPr/>
        </p:nvSpPr>
        <p:spPr>
          <a:xfrm>
            <a:off x="27670973" y="13510723"/>
            <a:ext cx="708338" cy="69113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01" name="Rectangle: Rounded Corners 1100">
            <a:extLst>
              <a:ext uri="{FF2B5EF4-FFF2-40B4-BE49-F238E27FC236}">
                <a16:creationId xmlns:a16="http://schemas.microsoft.com/office/drawing/2014/main" id="{E29B482A-BA6F-A98E-7597-03DD43108CB8}"/>
              </a:ext>
            </a:extLst>
          </p:cNvPr>
          <p:cNvSpPr/>
          <p:nvPr/>
        </p:nvSpPr>
        <p:spPr>
          <a:xfrm>
            <a:off x="28595881" y="13501892"/>
            <a:ext cx="708338" cy="69113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03" name="Rectangle: Rounded Corners 1102">
            <a:extLst>
              <a:ext uri="{FF2B5EF4-FFF2-40B4-BE49-F238E27FC236}">
                <a16:creationId xmlns:a16="http://schemas.microsoft.com/office/drawing/2014/main" id="{A72CDCA6-0CF4-BB3D-89E7-44FAE991CA54}"/>
              </a:ext>
            </a:extLst>
          </p:cNvPr>
          <p:cNvSpPr/>
          <p:nvPr/>
        </p:nvSpPr>
        <p:spPr>
          <a:xfrm>
            <a:off x="30835840" y="13479140"/>
            <a:ext cx="708338" cy="69113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04" name="Rectangle: Rounded Corners 1103">
            <a:extLst>
              <a:ext uri="{FF2B5EF4-FFF2-40B4-BE49-F238E27FC236}">
                <a16:creationId xmlns:a16="http://schemas.microsoft.com/office/drawing/2014/main" id="{05CFDCF0-46FF-02DE-D06B-0ABFC68705D0}"/>
              </a:ext>
            </a:extLst>
          </p:cNvPr>
          <p:cNvSpPr/>
          <p:nvPr/>
        </p:nvSpPr>
        <p:spPr>
          <a:xfrm>
            <a:off x="31760748" y="13478425"/>
            <a:ext cx="708338" cy="69113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05" name="Rectangle: Rounded Corners 1104">
            <a:extLst>
              <a:ext uri="{FF2B5EF4-FFF2-40B4-BE49-F238E27FC236}">
                <a16:creationId xmlns:a16="http://schemas.microsoft.com/office/drawing/2014/main" id="{55F88299-E8FF-E450-1ED5-90D1BD02CDBF}"/>
              </a:ext>
            </a:extLst>
          </p:cNvPr>
          <p:cNvSpPr/>
          <p:nvPr/>
        </p:nvSpPr>
        <p:spPr>
          <a:xfrm>
            <a:off x="26746065" y="13501892"/>
            <a:ext cx="708338" cy="69113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07" name="Rectangle: Rounded Corners 1106">
            <a:extLst>
              <a:ext uri="{FF2B5EF4-FFF2-40B4-BE49-F238E27FC236}">
                <a16:creationId xmlns:a16="http://schemas.microsoft.com/office/drawing/2014/main" id="{023A6D79-6668-1C4F-4A92-FB141DCC2EBC}"/>
              </a:ext>
            </a:extLst>
          </p:cNvPr>
          <p:cNvSpPr/>
          <p:nvPr/>
        </p:nvSpPr>
        <p:spPr>
          <a:xfrm>
            <a:off x="21567711" y="5143950"/>
            <a:ext cx="708338" cy="691134"/>
          </a:xfrm>
          <a:prstGeom prst="round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08" name="Rectangle: Rounded Corners 1107">
            <a:extLst>
              <a:ext uri="{FF2B5EF4-FFF2-40B4-BE49-F238E27FC236}">
                <a16:creationId xmlns:a16="http://schemas.microsoft.com/office/drawing/2014/main" id="{79E2AF07-5E53-B006-7B3F-2D9C10A60836}"/>
              </a:ext>
            </a:extLst>
          </p:cNvPr>
          <p:cNvSpPr/>
          <p:nvPr/>
        </p:nvSpPr>
        <p:spPr>
          <a:xfrm>
            <a:off x="22492619" y="5135119"/>
            <a:ext cx="708338" cy="691134"/>
          </a:xfrm>
          <a:prstGeom prst="round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10" name="Rectangle: Rounded Corners 1109">
            <a:extLst>
              <a:ext uri="{FF2B5EF4-FFF2-40B4-BE49-F238E27FC236}">
                <a16:creationId xmlns:a16="http://schemas.microsoft.com/office/drawing/2014/main" id="{55B6425C-F651-5224-E7A5-15E277DD2B67}"/>
              </a:ext>
            </a:extLst>
          </p:cNvPr>
          <p:cNvSpPr/>
          <p:nvPr/>
        </p:nvSpPr>
        <p:spPr>
          <a:xfrm>
            <a:off x="20620085" y="5135119"/>
            <a:ext cx="708338" cy="691134"/>
          </a:xfrm>
          <a:prstGeom prst="round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11" name="Rectangle: Rounded Corners 1110">
            <a:extLst>
              <a:ext uri="{FF2B5EF4-FFF2-40B4-BE49-F238E27FC236}">
                <a16:creationId xmlns:a16="http://schemas.microsoft.com/office/drawing/2014/main" id="{3D12633E-0B46-7AB0-F7C7-64608FFF2F12}"/>
              </a:ext>
            </a:extLst>
          </p:cNvPr>
          <p:cNvSpPr/>
          <p:nvPr/>
        </p:nvSpPr>
        <p:spPr>
          <a:xfrm>
            <a:off x="19716075" y="5143950"/>
            <a:ext cx="708338" cy="691134"/>
          </a:xfrm>
          <a:prstGeom prst="round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cxnSp>
        <p:nvCxnSpPr>
          <p:cNvPr id="1113" name="Straight Arrow Connector 1112">
            <a:extLst>
              <a:ext uri="{FF2B5EF4-FFF2-40B4-BE49-F238E27FC236}">
                <a16:creationId xmlns:a16="http://schemas.microsoft.com/office/drawing/2014/main" id="{3190AD89-5272-7FC3-16D0-EC81DCC957D1}"/>
              </a:ext>
            </a:extLst>
          </p:cNvPr>
          <p:cNvCxnSpPr>
            <a:cxnSpLocks/>
          </p:cNvCxnSpPr>
          <p:nvPr/>
        </p:nvCxnSpPr>
        <p:spPr>
          <a:xfrm flipH="1" flipV="1">
            <a:off x="25333204" y="12153536"/>
            <a:ext cx="1647264" cy="1324889"/>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15" name="Straight Arrow Connector 1114">
            <a:extLst>
              <a:ext uri="{FF2B5EF4-FFF2-40B4-BE49-F238E27FC236}">
                <a16:creationId xmlns:a16="http://schemas.microsoft.com/office/drawing/2014/main" id="{6DDBA6FB-6B38-A9AB-16B9-EBDA01B4D4EE}"/>
              </a:ext>
            </a:extLst>
          </p:cNvPr>
          <p:cNvCxnSpPr>
            <a:cxnSpLocks/>
          </p:cNvCxnSpPr>
          <p:nvPr/>
        </p:nvCxnSpPr>
        <p:spPr>
          <a:xfrm flipH="1" flipV="1">
            <a:off x="25382109" y="12153536"/>
            <a:ext cx="2643033" cy="1357187"/>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18" name="Straight Arrow Connector 1117">
            <a:extLst>
              <a:ext uri="{FF2B5EF4-FFF2-40B4-BE49-F238E27FC236}">
                <a16:creationId xmlns:a16="http://schemas.microsoft.com/office/drawing/2014/main" id="{AA5BBD22-0D7A-7447-1F90-B3C9D4C454F3}"/>
              </a:ext>
            </a:extLst>
          </p:cNvPr>
          <p:cNvCxnSpPr>
            <a:cxnSpLocks/>
          </p:cNvCxnSpPr>
          <p:nvPr/>
        </p:nvCxnSpPr>
        <p:spPr>
          <a:xfrm flipH="1" flipV="1">
            <a:off x="25382109" y="12185075"/>
            <a:ext cx="3439847" cy="1348356"/>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26" name="Straight Arrow Connector 1125">
            <a:extLst>
              <a:ext uri="{FF2B5EF4-FFF2-40B4-BE49-F238E27FC236}">
                <a16:creationId xmlns:a16="http://schemas.microsoft.com/office/drawing/2014/main" id="{D2FFF292-FF04-9228-DE29-7DFD1BAFA930}"/>
              </a:ext>
            </a:extLst>
          </p:cNvPr>
          <p:cNvCxnSpPr>
            <a:cxnSpLocks/>
          </p:cNvCxnSpPr>
          <p:nvPr/>
        </p:nvCxnSpPr>
        <p:spPr>
          <a:xfrm flipH="1" flipV="1">
            <a:off x="29711039" y="12153536"/>
            <a:ext cx="1478970" cy="1325604"/>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29" name="Straight Arrow Connector 1128">
            <a:extLst>
              <a:ext uri="{FF2B5EF4-FFF2-40B4-BE49-F238E27FC236}">
                <a16:creationId xmlns:a16="http://schemas.microsoft.com/office/drawing/2014/main" id="{BDA896C9-C58C-C700-BABD-D7A2E6ED8C0A}"/>
              </a:ext>
            </a:extLst>
          </p:cNvPr>
          <p:cNvCxnSpPr>
            <a:cxnSpLocks/>
          </p:cNvCxnSpPr>
          <p:nvPr/>
        </p:nvCxnSpPr>
        <p:spPr>
          <a:xfrm flipH="1" flipV="1">
            <a:off x="29711039" y="12153536"/>
            <a:ext cx="2403878" cy="1324889"/>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32" name="Rectangle: Rounded Corners 1131">
            <a:extLst>
              <a:ext uri="{FF2B5EF4-FFF2-40B4-BE49-F238E27FC236}">
                <a16:creationId xmlns:a16="http://schemas.microsoft.com/office/drawing/2014/main" id="{0595468E-3A1D-0373-C69F-77207EBFBBC5}"/>
              </a:ext>
            </a:extLst>
          </p:cNvPr>
          <p:cNvSpPr/>
          <p:nvPr/>
        </p:nvSpPr>
        <p:spPr>
          <a:xfrm>
            <a:off x="23440245" y="5143235"/>
            <a:ext cx="708338" cy="691134"/>
          </a:xfrm>
          <a:prstGeom prst="roundRect">
            <a:avLst/>
          </a:prstGeom>
          <a:solidFill>
            <a:srgbClr val="0071C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33" name="Rectangle: Rounded Corners 1132">
            <a:extLst>
              <a:ext uri="{FF2B5EF4-FFF2-40B4-BE49-F238E27FC236}">
                <a16:creationId xmlns:a16="http://schemas.microsoft.com/office/drawing/2014/main" id="{268779E6-7E80-F1F1-A214-9925FC10CBD7}"/>
              </a:ext>
            </a:extLst>
          </p:cNvPr>
          <p:cNvSpPr/>
          <p:nvPr/>
        </p:nvSpPr>
        <p:spPr>
          <a:xfrm>
            <a:off x="24387871" y="5143235"/>
            <a:ext cx="708338" cy="691134"/>
          </a:xfrm>
          <a:prstGeom prst="roundRect">
            <a:avLst/>
          </a:prstGeom>
          <a:solidFill>
            <a:srgbClr val="0071C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34" name="Rectangle: Rounded Corners 1133">
            <a:extLst>
              <a:ext uri="{FF2B5EF4-FFF2-40B4-BE49-F238E27FC236}">
                <a16:creationId xmlns:a16="http://schemas.microsoft.com/office/drawing/2014/main" id="{476D21A3-D1F3-B397-ED88-5359364E9709}"/>
              </a:ext>
            </a:extLst>
          </p:cNvPr>
          <p:cNvSpPr/>
          <p:nvPr/>
        </p:nvSpPr>
        <p:spPr>
          <a:xfrm>
            <a:off x="25296348" y="5135603"/>
            <a:ext cx="708338" cy="691134"/>
          </a:xfrm>
          <a:prstGeom prst="roundRect">
            <a:avLst/>
          </a:prstGeom>
          <a:solidFill>
            <a:srgbClr val="0071C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35" name="Rectangle: Rounded Corners 1134">
            <a:extLst>
              <a:ext uri="{FF2B5EF4-FFF2-40B4-BE49-F238E27FC236}">
                <a16:creationId xmlns:a16="http://schemas.microsoft.com/office/drawing/2014/main" id="{D7841F73-5EFD-F2F7-6CBB-97D35B1CF216}"/>
              </a:ext>
            </a:extLst>
          </p:cNvPr>
          <p:cNvSpPr/>
          <p:nvPr/>
        </p:nvSpPr>
        <p:spPr>
          <a:xfrm>
            <a:off x="26221256" y="5134888"/>
            <a:ext cx="708338" cy="691134"/>
          </a:xfrm>
          <a:prstGeom prst="roundRect">
            <a:avLst/>
          </a:prstGeom>
          <a:solidFill>
            <a:srgbClr val="0071C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36" name="Rectangle: Rounded Corners 1135">
            <a:extLst>
              <a:ext uri="{FF2B5EF4-FFF2-40B4-BE49-F238E27FC236}">
                <a16:creationId xmlns:a16="http://schemas.microsoft.com/office/drawing/2014/main" id="{6DC724DA-E625-32B5-3740-180A8DB6DFBA}"/>
              </a:ext>
            </a:extLst>
          </p:cNvPr>
          <p:cNvSpPr/>
          <p:nvPr/>
        </p:nvSpPr>
        <p:spPr>
          <a:xfrm>
            <a:off x="32707612" y="13459533"/>
            <a:ext cx="708338" cy="69113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cxnSp>
        <p:nvCxnSpPr>
          <p:cNvPr id="1138" name="Straight Arrow Connector 1137">
            <a:extLst>
              <a:ext uri="{FF2B5EF4-FFF2-40B4-BE49-F238E27FC236}">
                <a16:creationId xmlns:a16="http://schemas.microsoft.com/office/drawing/2014/main" id="{0888B2D3-CBA7-CDD3-D215-97C95773C6E7}"/>
              </a:ext>
            </a:extLst>
          </p:cNvPr>
          <p:cNvCxnSpPr>
            <a:cxnSpLocks/>
          </p:cNvCxnSpPr>
          <p:nvPr/>
        </p:nvCxnSpPr>
        <p:spPr>
          <a:xfrm flipV="1">
            <a:off x="33061781" y="12185709"/>
            <a:ext cx="1128960" cy="1273824"/>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41" name="Rectangle: Rounded Corners 1140">
            <a:extLst>
              <a:ext uri="{FF2B5EF4-FFF2-40B4-BE49-F238E27FC236}">
                <a16:creationId xmlns:a16="http://schemas.microsoft.com/office/drawing/2014/main" id="{8DCF4B41-EDA0-4F91-6F74-EFFD4DA066B3}"/>
              </a:ext>
            </a:extLst>
          </p:cNvPr>
          <p:cNvSpPr/>
          <p:nvPr/>
        </p:nvSpPr>
        <p:spPr>
          <a:xfrm>
            <a:off x="27146164" y="5163451"/>
            <a:ext cx="708338" cy="691134"/>
          </a:xfrm>
          <a:prstGeom prst="roundRect">
            <a:avLst/>
          </a:prstGeom>
          <a:solidFill>
            <a:srgbClr val="EE38A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42" name="Rectangle: Rounded Corners 1141">
            <a:extLst>
              <a:ext uri="{FF2B5EF4-FFF2-40B4-BE49-F238E27FC236}">
                <a16:creationId xmlns:a16="http://schemas.microsoft.com/office/drawing/2014/main" id="{11C42239-90BC-E0FE-0595-9912866B8D7E}"/>
              </a:ext>
            </a:extLst>
          </p:cNvPr>
          <p:cNvSpPr/>
          <p:nvPr/>
        </p:nvSpPr>
        <p:spPr>
          <a:xfrm>
            <a:off x="28180888" y="5162478"/>
            <a:ext cx="708338" cy="691134"/>
          </a:xfrm>
          <a:prstGeom prst="roundRect">
            <a:avLst/>
          </a:prstGeom>
          <a:solidFill>
            <a:srgbClr val="EE38A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43" name="TextBox 1142">
            <a:extLst>
              <a:ext uri="{FF2B5EF4-FFF2-40B4-BE49-F238E27FC236}">
                <a16:creationId xmlns:a16="http://schemas.microsoft.com/office/drawing/2014/main" id="{665BEC1A-8547-E42D-BF0D-D29BFD3FFBA4}"/>
              </a:ext>
            </a:extLst>
          </p:cNvPr>
          <p:cNvSpPr txBox="1"/>
          <p:nvPr/>
        </p:nvSpPr>
        <p:spPr>
          <a:xfrm>
            <a:off x="33134939" y="10067851"/>
            <a:ext cx="3143096" cy="1815882"/>
          </a:xfrm>
          <a:prstGeom prst="rect">
            <a:avLst/>
          </a:prstGeom>
          <a:noFill/>
        </p:spPr>
        <p:txBody>
          <a:bodyPr wrap="square" rtlCol="0">
            <a:spAutoFit/>
          </a:bodyPr>
          <a:lstStyle/>
          <a:p>
            <a:pPr algn="ctr"/>
            <a:r>
              <a:rPr lang="en-GB" sz="2800" dirty="0">
                <a:solidFill>
                  <a:schemeClr val="bg1"/>
                </a:solidFill>
                <a:latin typeface="Trebuchet MS" panose="020B0603020202020204" pitchFamily="34" charset="0"/>
              </a:rPr>
              <a:t>Tokens IDs</a:t>
            </a:r>
          </a:p>
          <a:p>
            <a:pPr algn="ctr"/>
            <a:r>
              <a:rPr lang="en-GB" sz="2800" i="1" dirty="0">
                <a:solidFill>
                  <a:srgbClr val="FFC000"/>
                </a:solidFill>
                <a:latin typeface="Trebuchet MS" panose="020B0603020202020204" pitchFamily="34" charset="0"/>
              </a:rPr>
              <a:t>0-&gt;1023</a:t>
            </a:r>
          </a:p>
          <a:p>
            <a:pPr algn="ctr"/>
            <a:r>
              <a:rPr lang="en-GB" sz="2800" i="1" dirty="0">
                <a:solidFill>
                  <a:schemeClr val="accent6"/>
                </a:solidFill>
                <a:latin typeface="Trebuchet MS" panose="020B0603020202020204" pitchFamily="34" charset="0"/>
              </a:rPr>
              <a:t>1024-&gt;2047</a:t>
            </a:r>
          </a:p>
          <a:p>
            <a:pPr algn="ctr"/>
            <a:r>
              <a:rPr lang="en-GB" sz="2800" i="1" dirty="0">
                <a:solidFill>
                  <a:schemeClr val="accent3">
                    <a:lumMod val="60000"/>
                    <a:lumOff val="40000"/>
                  </a:schemeClr>
                </a:solidFill>
                <a:latin typeface="Trebuchet MS" panose="020B0603020202020204" pitchFamily="34" charset="0"/>
              </a:rPr>
              <a:t>2048-&gt;3071</a:t>
            </a:r>
          </a:p>
        </p:txBody>
      </p:sp>
      <p:sp>
        <p:nvSpPr>
          <p:cNvPr id="1144" name="Rectangle: Rounded Corners 1143">
            <a:extLst>
              <a:ext uri="{FF2B5EF4-FFF2-40B4-BE49-F238E27FC236}">
                <a16:creationId xmlns:a16="http://schemas.microsoft.com/office/drawing/2014/main" id="{EEF947A2-0F2F-80D5-6558-C5B5318C3DC9}"/>
              </a:ext>
            </a:extLst>
          </p:cNvPr>
          <p:cNvSpPr/>
          <p:nvPr/>
        </p:nvSpPr>
        <p:spPr>
          <a:xfrm>
            <a:off x="25628085" y="10045486"/>
            <a:ext cx="708338" cy="69113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45" name="Rectangle: Rounded Corners 1144">
            <a:extLst>
              <a:ext uri="{FF2B5EF4-FFF2-40B4-BE49-F238E27FC236}">
                <a16:creationId xmlns:a16="http://schemas.microsoft.com/office/drawing/2014/main" id="{4CF5F376-84F7-8726-D373-AE5D268F6361}"/>
              </a:ext>
            </a:extLst>
          </p:cNvPr>
          <p:cNvSpPr/>
          <p:nvPr/>
        </p:nvSpPr>
        <p:spPr>
          <a:xfrm>
            <a:off x="26552993" y="10036655"/>
            <a:ext cx="708338" cy="69113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47" name="Rectangle: Rounded Corners 1146">
            <a:extLst>
              <a:ext uri="{FF2B5EF4-FFF2-40B4-BE49-F238E27FC236}">
                <a16:creationId xmlns:a16="http://schemas.microsoft.com/office/drawing/2014/main" id="{60C9C7FF-895C-C095-4FD5-41462A6984EB}"/>
              </a:ext>
            </a:extLst>
          </p:cNvPr>
          <p:cNvSpPr/>
          <p:nvPr/>
        </p:nvSpPr>
        <p:spPr>
          <a:xfrm>
            <a:off x="24680459" y="10036655"/>
            <a:ext cx="708338" cy="69113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48" name="Rectangle: Rounded Corners 1147">
            <a:extLst>
              <a:ext uri="{FF2B5EF4-FFF2-40B4-BE49-F238E27FC236}">
                <a16:creationId xmlns:a16="http://schemas.microsoft.com/office/drawing/2014/main" id="{726D73B1-2C2C-B733-6931-2EB48010F14D}"/>
              </a:ext>
            </a:extLst>
          </p:cNvPr>
          <p:cNvSpPr/>
          <p:nvPr/>
        </p:nvSpPr>
        <p:spPr>
          <a:xfrm>
            <a:off x="23776449" y="10045486"/>
            <a:ext cx="708338" cy="69113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49" name="Rectangle: Rounded Corners 1148">
            <a:extLst>
              <a:ext uri="{FF2B5EF4-FFF2-40B4-BE49-F238E27FC236}">
                <a16:creationId xmlns:a16="http://schemas.microsoft.com/office/drawing/2014/main" id="{7DFB0884-D91E-E8F0-C331-0239720DB1C1}"/>
              </a:ext>
            </a:extLst>
          </p:cNvPr>
          <p:cNvSpPr/>
          <p:nvPr/>
        </p:nvSpPr>
        <p:spPr>
          <a:xfrm>
            <a:off x="27712749" y="10037668"/>
            <a:ext cx="708338" cy="69113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50" name="Rectangle: Rounded Corners 1149">
            <a:extLst>
              <a:ext uri="{FF2B5EF4-FFF2-40B4-BE49-F238E27FC236}">
                <a16:creationId xmlns:a16="http://schemas.microsoft.com/office/drawing/2014/main" id="{4299B61E-5BAF-8212-490C-869537ABDF40}"/>
              </a:ext>
            </a:extLst>
          </p:cNvPr>
          <p:cNvSpPr/>
          <p:nvPr/>
        </p:nvSpPr>
        <p:spPr>
          <a:xfrm>
            <a:off x="28637657" y="10036953"/>
            <a:ext cx="708338" cy="69113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51" name="Rectangle: Rounded Corners 1150">
            <a:extLst>
              <a:ext uri="{FF2B5EF4-FFF2-40B4-BE49-F238E27FC236}">
                <a16:creationId xmlns:a16="http://schemas.microsoft.com/office/drawing/2014/main" id="{F885D420-AADA-4112-A4D3-64B49D0BAA8F}"/>
              </a:ext>
            </a:extLst>
          </p:cNvPr>
          <p:cNvSpPr/>
          <p:nvPr/>
        </p:nvSpPr>
        <p:spPr>
          <a:xfrm>
            <a:off x="29546134" y="10029321"/>
            <a:ext cx="708338" cy="69113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52" name="Rectangle: Rounded Corners 1151">
            <a:extLst>
              <a:ext uri="{FF2B5EF4-FFF2-40B4-BE49-F238E27FC236}">
                <a16:creationId xmlns:a16="http://schemas.microsoft.com/office/drawing/2014/main" id="{90220021-AF72-00A9-AF59-E478C2EE5479}"/>
              </a:ext>
            </a:extLst>
          </p:cNvPr>
          <p:cNvSpPr/>
          <p:nvPr/>
        </p:nvSpPr>
        <p:spPr>
          <a:xfrm>
            <a:off x="30471042" y="10028606"/>
            <a:ext cx="708338" cy="69113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53" name="Rectangle: Rounded Corners 1152">
            <a:extLst>
              <a:ext uri="{FF2B5EF4-FFF2-40B4-BE49-F238E27FC236}">
                <a16:creationId xmlns:a16="http://schemas.microsoft.com/office/drawing/2014/main" id="{688F4D4D-7F29-B6B2-D069-0E6227FFF874}"/>
              </a:ext>
            </a:extLst>
          </p:cNvPr>
          <p:cNvSpPr/>
          <p:nvPr/>
        </p:nvSpPr>
        <p:spPr>
          <a:xfrm>
            <a:off x="32119254" y="10028606"/>
            <a:ext cx="708338" cy="69113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sp>
        <p:nvSpPr>
          <p:cNvPr id="1154" name="Rectangle: Rounded Corners 1153">
            <a:extLst>
              <a:ext uri="{FF2B5EF4-FFF2-40B4-BE49-F238E27FC236}">
                <a16:creationId xmlns:a16="http://schemas.microsoft.com/office/drawing/2014/main" id="{8C3ABBF8-53BB-8C6F-D624-8720AC035AAC}"/>
              </a:ext>
            </a:extLst>
          </p:cNvPr>
          <p:cNvSpPr/>
          <p:nvPr/>
        </p:nvSpPr>
        <p:spPr>
          <a:xfrm>
            <a:off x="33153978" y="10027633"/>
            <a:ext cx="708338" cy="69113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a:solidFill>
                <a:schemeClr val="tx1"/>
              </a:solidFill>
              <a:latin typeface="Trebuchet MS" panose="020B0603020202020204" pitchFamily="34" charset="0"/>
            </a:endParaRPr>
          </a:p>
        </p:txBody>
      </p:sp>
      <p:grpSp>
        <p:nvGrpSpPr>
          <p:cNvPr id="1155" name="Group 1154">
            <a:extLst>
              <a:ext uri="{FF2B5EF4-FFF2-40B4-BE49-F238E27FC236}">
                <a16:creationId xmlns:a16="http://schemas.microsoft.com/office/drawing/2014/main" id="{B94EB0D2-7B73-EE15-65D8-2E1384448BE2}"/>
              </a:ext>
            </a:extLst>
          </p:cNvPr>
          <p:cNvGrpSpPr/>
          <p:nvPr/>
        </p:nvGrpSpPr>
        <p:grpSpPr>
          <a:xfrm>
            <a:off x="17928623" y="15500353"/>
            <a:ext cx="3574904" cy="3903726"/>
            <a:chOff x="1331842" y="16091682"/>
            <a:chExt cx="1959336" cy="2700526"/>
          </a:xfrm>
        </p:grpSpPr>
        <p:pic>
          <p:nvPicPr>
            <p:cNvPr id="1156" name="Graphic 1155" descr="Database outline">
              <a:extLst>
                <a:ext uri="{FF2B5EF4-FFF2-40B4-BE49-F238E27FC236}">
                  <a16:creationId xmlns:a16="http://schemas.microsoft.com/office/drawing/2014/main" id="{628FD6D0-8CA0-B2EF-0894-2E1E0153AD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59257" y="16091682"/>
              <a:ext cx="1055757" cy="1350263"/>
            </a:xfrm>
            <a:prstGeom prst="rect">
              <a:avLst/>
            </a:prstGeom>
          </p:spPr>
        </p:pic>
        <p:grpSp>
          <p:nvGrpSpPr>
            <p:cNvPr id="1157" name="Group 1156">
              <a:extLst>
                <a:ext uri="{FF2B5EF4-FFF2-40B4-BE49-F238E27FC236}">
                  <a16:creationId xmlns:a16="http://schemas.microsoft.com/office/drawing/2014/main" id="{0274E79B-F483-8AAC-E14C-A52430687E1C}"/>
                </a:ext>
              </a:extLst>
            </p:cNvPr>
            <p:cNvGrpSpPr/>
            <p:nvPr/>
          </p:nvGrpSpPr>
          <p:grpSpPr>
            <a:xfrm>
              <a:off x="1331842" y="16910995"/>
              <a:ext cx="1055757" cy="1350263"/>
              <a:chOff x="2551043" y="14660204"/>
              <a:chExt cx="2259496" cy="2259496"/>
            </a:xfrm>
          </p:grpSpPr>
          <p:pic>
            <p:nvPicPr>
              <p:cNvPr id="1162" name="Graphic 1161" descr="Database outline">
                <a:extLst>
                  <a:ext uri="{FF2B5EF4-FFF2-40B4-BE49-F238E27FC236}">
                    <a16:creationId xmlns:a16="http://schemas.microsoft.com/office/drawing/2014/main" id="{81DC338F-CA9B-68EF-A615-23F993BC63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1043" y="14660204"/>
                <a:ext cx="2259496" cy="2259496"/>
              </a:xfrm>
              <a:prstGeom prst="rect">
                <a:avLst/>
              </a:prstGeom>
            </p:spPr>
          </p:pic>
          <p:pic>
            <p:nvPicPr>
              <p:cNvPr id="1163" name="Picture 9" descr="Flag of France | History &amp; Meaning | Britannica">
                <a:extLst>
                  <a:ext uri="{FF2B5EF4-FFF2-40B4-BE49-F238E27FC236}">
                    <a16:creationId xmlns:a16="http://schemas.microsoft.com/office/drawing/2014/main" id="{313EDFF1-E2C6-21D3-A864-7B1A83B74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667" y="14882041"/>
                <a:ext cx="1335524" cy="50307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158" name="Group 1157">
              <a:extLst>
                <a:ext uri="{FF2B5EF4-FFF2-40B4-BE49-F238E27FC236}">
                  <a16:creationId xmlns:a16="http://schemas.microsoft.com/office/drawing/2014/main" id="{F7D37C76-EF0B-EF0F-0973-C180CE30A66A}"/>
                </a:ext>
              </a:extLst>
            </p:cNvPr>
            <p:cNvGrpSpPr/>
            <p:nvPr/>
          </p:nvGrpSpPr>
          <p:grpSpPr>
            <a:xfrm>
              <a:off x="2235421" y="17441945"/>
              <a:ext cx="1055757" cy="1350263"/>
              <a:chOff x="4910887" y="16734299"/>
              <a:chExt cx="1055757" cy="1350263"/>
            </a:xfrm>
          </p:grpSpPr>
          <p:pic>
            <p:nvPicPr>
              <p:cNvPr id="1160" name="Graphic 1159" descr="Database outline">
                <a:extLst>
                  <a:ext uri="{FF2B5EF4-FFF2-40B4-BE49-F238E27FC236}">
                    <a16:creationId xmlns:a16="http://schemas.microsoft.com/office/drawing/2014/main" id="{0B6BE26D-C3DC-8401-E2E1-06AAB1360B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0887" y="16734299"/>
                <a:ext cx="1055757" cy="1350263"/>
              </a:xfrm>
              <a:prstGeom prst="rect">
                <a:avLst/>
              </a:prstGeom>
            </p:spPr>
          </p:pic>
          <p:pic>
            <p:nvPicPr>
              <p:cNvPr id="1161" name="Picture 11" descr="Flag of Spain - Wikipedia">
                <a:extLst>
                  <a:ext uri="{FF2B5EF4-FFF2-40B4-BE49-F238E27FC236}">
                    <a16:creationId xmlns:a16="http://schemas.microsoft.com/office/drawing/2014/main" id="{722EEA61-E47A-A241-D087-9212023FC7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7118" y="16848906"/>
                <a:ext cx="624028" cy="30063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159" name="Picture 13" descr="Flag of the United Kingdom - Wikipedia">
              <a:extLst>
                <a:ext uri="{FF2B5EF4-FFF2-40B4-BE49-F238E27FC236}">
                  <a16:creationId xmlns:a16="http://schemas.microsoft.com/office/drawing/2014/main" id="{921798D1-03AE-AAEC-4C96-C283F1D9E4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5121" y="16219794"/>
              <a:ext cx="624028" cy="30063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167" name="Graphic 1166" descr="Volume outline">
            <a:extLst>
              <a:ext uri="{FF2B5EF4-FFF2-40B4-BE49-F238E27FC236}">
                <a16:creationId xmlns:a16="http://schemas.microsoft.com/office/drawing/2014/main" id="{476131A5-E972-5AC3-E93A-6BD03CC200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36078" y="13326180"/>
            <a:ext cx="914400" cy="914400"/>
          </a:xfrm>
          <a:prstGeom prst="rect">
            <a:avLst/>
          </a:prstGeom>
        </p:spPr>
      </p:pic>
      <p:pic>
        <p:nvPicPr>
          <p:cNvPr id="1177" name="Graphic 1176" descr="Volume outline">
            <a:extLst>
              <a:ext uri="{FF2B5EF4-FFF2-40B4-BE49-F238E27FC236}">
                <a16:creationId xmlns:a16="http://schemas.microsoft.com/office/drawing/2014/main" id="{7F0B2B4B-ED82-9A82-C500-2AA56027B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881360" y="13389759"/>
            <a:ext cx="914400" cy="914400"/>
          </a:xfrm>
          <a:prstGeom prst="rect">
            <a:avLst/>
          </a:prstGeom>
        </p:spPr>
      </p:pic>
      <p:cxnSp>
        <p:nvCxnSpPr>
          <p:cNvPr id="1184" name="Straight Arrow Connector 1183">
            <a:extLst>
              <a:ext uri="{FF2B5EF4-FFF2-40B4-BE49-F238E27FC236}">
                <a16:creationId xmlns:a16="http://schemas.microsoft.com/office/drawing/2014/main" id="{6D9A3DE1-732A-D4AB-D64D-2ECE7A90E0DA}"/>
              </a:ext>
            </a:extLst>
          </p:cNvPr>
          <p:cNvCxnSpPr>
            <a:cxnSpLocks/>
          </p:cNvCxnSpPr>
          <p:nvPr/>
        </p:nvCxnSpPr>
        <p:spPr>
          <a:xfrm flipV="1">
            <a:off x="5194225" y="8599658"/>
            <a:ext cx="0" cy="474578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97" name="Straight Arrow Connector 1196">
            <a:extLst>
              <a:ext uri="{FF2B5EF4-FFF2-40B4-BE49-F238E27FC236}">
                <a16:creationId xmlns:a16="http://schemas.microsoft.com/office/drawing/2014/main" id="{5A60564E-6F7C-584F-A31A-DB84FB25FCCE}"/>
              </a:ext>
            </a:extLst>
          </p:cNvPr>
          <p:cNvCxnSpPr>
            <a:cxnSpLocks/>
          </p:cNvCxnSpPr>
          <p:nvPr/>
        </p:nvCxnSpPr>
        <p:spPr>
          <a:xfrm flipV="1">
            <a:off x="22149171" y="8986236"/>
            <a:ext cx="33592" cy="415323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99" name="Straight Arrow Connector 1198">
            <a:extLst>
              <a:ext uri="{FF2B5EF4-FFF2-40B4-BE49-F238E27FC236}">
                <a16:creationId xmlns:a16="http://schemas.microsoft.com/office/drawing/2014/main" id="{8FEA4305-DE27-B2F8-4409-948574E71999}"/>
              </a:ext>
            </a:extLst>
          </p:cNvPr>
          <p:cNvCxnSpPr>
            <a:cxnSpLocks/>
          </p:cNvCxnSpPr>
          <p:nvPr/>
        </p:nvCxnSpPr>
        <p:spPr>
          <a:xfrm flipH="1" flipV="1">
            <a:off x="27413846" y="6320378"/>
            <a:ext cx="55801" cy="344835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07" name="TextBox 1206">
            <a:extLst>
              <a:ext uri="{FF2B5EF4-FFF2-40B4-BE49-F238E27FC236}">
                <a16:creationId xmlns:a16="http://schemas.microsoft.com/office/drawing/2014/main" id="{FFFD6C8A-ACDF-F41C-FD5D-4DB0F6F49C6A}"/>
              </a:ext>
            </a:extLst>
          </p:cNvPr>
          <p:cNvSpPr txBox="1"/>
          <p:nvPr/>
        </p:nvSpPr>
        <p:spPr>
          <a:xfrm>
            <a:off x="3486313" y="14328657"/>
            <a:ext cx="3966693" cy="523220"/>
          </a:xfrm>
          <a:prstGeom prst="rect">
            <a:avLst/>
          </a:prstGeom>
          <a:noFill/>
        </p:spPr>
        <p:txBody>
          <a:bodyPr wrap="square" rtlCol="0">
            <a:spAutoFit/>
          </a:bodyPr>
          <a:lstStyle/>
          <a:p>
            <a:pPr algn="ctr"/>
            <a:r>
              <a:rPr lang="en-GB" sz="2800" dirty="0">
                <a:solidFill>
                  <a:schemeClr val="bg1"/>
                </a:solidFill>
                <a:latin typeface="Trebuchet MS" panose="020B0603020202020204" pitchFamily="34" charset="0"/>
              </a:rPr>
              <a:t>Input Speech</a:t>
            </a:r>
          </a:p>
        </p:txBody>
      </p:sp>
      <p:sp>
        <p:nvSpPr>
          <p:cNvPr id="1209" name="TextBox 1208">
            <a:extLst>
              <a:ext uri="{FF2B5EF4-FFF2-40B4-BE49-F238E27FC236}">
                <a16:creationId xmlns:a16="http://schemas.microsoft.com/office/drawing/2014/main" id="{E24C1309-B5B6-45CC-44A4-3C9BD073F01A}"/>
              </a:ext>
            </a:extLst>
          </p:cNvPr>
          <p:cNvSpPr txBox="1"/>
          <p:nvPr/>
        </p:nvSpPr>
        <p:spPr>
          <a:xfrm>
            <a:off x="28195999" y="14570594"/>
            <a:ext cx="3966693" cy="523220"/>
          </a:xfrm>
          <a:prstGeom prst="rect">
            <a:avLst/>
          </a:prstGeom>
          <a:noFill/>
        </p:spPr>
        <p:txBody>
          <a:bodyPr wrap="square" rtlCol="0">
            <a:spAutoFit/>
          </a:bodyPr>
          <a:lstStyle/>
          <a:p>
            <a:pPr algn="ctr"/>
            <a:r>
              <a:rPr lang="en-GB" sz="2800" dirty="0">
                <a:solidFill>
                  <a:schemeClr val="bg1"/>
                </a:solidFill>
                <a:latin typeface="Trebuchet MS" panose="020B0603020202020204" pitchFamily="34" charset="0"/>
              </a:rPr>
              <a:t>Input transcriptions</a:t>
            </a:r>
          </a:p>
        </p:txBody>
      </p:sp>
      <p:sp>
        <p:nvSpPr>
          <p:cNvPr id="1210" name="TextBox 1209">
            <a:extLst>
              <a:ext uri="{FF2B5EF4-FFF2-40B4-BE49-F238E27FC236}">
                <a16:creationId xmlns:a16="http://schemas.microsoft.com/office/drawing/2014/main" id="{6FD9A2B1-7C9A-C81D-9A11-0D15B8C2FAEC}"/>
              </a:ext>
            </a:extLst>
          </p:cNvPr>
          <p:cNvSpPr txBox="1"/>
          <p:nvPr/>
        </p:nvSpPr>
        <p:spPr>
          <a:xfrm>
            <a:off x="20700166" y="14415507"/>
            <a:ext cx="3966693" cy="523220"/>
          </a:xfrm>
          <a:prstGeom prst="rect">
            <a:avLst/>
          </a:prstGeom>
          <a:noFill/>
        </p:spPr>
        <p:txBody>
          <a:bodyPr wrap="square" rtlCol="0">
            <a:spAutoFit/>
          </a:bodyPr>
          <a:lstStyle/>
          <a:p>
            <a:pPr algn="ctr"/>
            <a:r>
              <a:rPr lang="en-GB" sz="2800" dirty="0">
                <a:solidFill>
                  <a:schemeClr val="bg1"/>
                </a:solidFill>
                <a:latin typeface="Trebuchet MS" panose="020B0603020202020204" pitchFamily="34" charset="0"/>
              </a:rPr>
              <a:t>Input Speech</a:t>
            </a:r>
          </a:p>
        </p:txBody>
      </p:sp>
    </p:spTree>
    <p:extLst>
      <p:ext uri="{BB962C8B-B14F-4D97-AF65-F5344CB8AC3E}">
        <p14:creationId xmlns:p14="http://schemas.microsoft.com/office/powerpoint/2010/main" val="2747754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9CCD-B2F8-C1E7-47FB-2AD8ADFC6CE7}"/>
              </a:ext>
            </a:extLst>
          </p:cNvPr>
          <p:cNvSpPr>
            <a:spLocks noGrp="1"/>
          </p:cNvSpPr>
          <p:nvPr>
            <p:ph type="title"/>
          </p:nvPr>
        </p:nvSpPr>
        <p:spPr/>
        <p:txBody>
          <a:bodyPr/>
          <a:lstStyle/>
          <a:p>
            <a:r>
              <a:rPr lang="en-GB" dirty="0"/>
              <a:t>Multilingual Acoustic Models</a:t>
            </a:r>
          </a:p>
        </p:txBody>
      </p:sp>
      <p:sp>
        <p:nvSpPr>
          <p:cNvPr id="4" name="Text Placeholder 3">
            <a:extLst>
              <a:ext uri="{FF2B5EF4-FFF2-40B4-BE49-F238E27FC236}">
                <a16:creationId xmlns:a16="http://schemas.microsoft.com/office/drawing/2014/main" id="{F0A93F2F-C788-D481-CBA1-9537ED5816FC}"/>
              </a:ext>
            </a:extLst>
          </p:cNvPr>
          <p:cNvSpPr>
            <a:spLocks noGrp="1"/>
          </p:cNvSpPr>
          <p:nvPr>
            <p:ph type="body" sz="quarter" idx="10"/>
          </p:nvPr>
        </p:nvSpPr>
        <p:spPr/>
        <p:txBody>
          <a:bodyPr/>
          <a:lstStyle/>
          <a:p>
            <a:r>
              <a:rPr lang="en-GB" dirty="0"/>
              <a:t>Whisper</a:t>
            </a:r>
          </a:p>
        </p:txBody>
      </p:sp>
      <p:pic>
        <p:nvPicPr>
          <p:cNvPr id="5" name="Picture 4">
            <a:extLst>
              <a:ext uri="{FF2B5EF4-FFF2-40B4-BE49-F238E27FC236}">
                <a16:creationId xmlns:a16="http://schemas.microsoft.com/office/drawing/2014/main" id="{D06DAA37-613C-C8B7-58AD-02189C05B9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369" t="2949" b="40553"/>
          <a:stretch/>
        </p:blipFill>
        <p:spPr bwMode="auto">
          <a:xfrm>
            <a:off x="12150436" y="3602182"/>
            <a:ext cx="15017663" cy="104324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5BBEF0-7529-BA0F-9B8D-81557B4291B2}"/>
              </a:ext>
            </a:extLst>
          </p:cNvPr>
          <p:cNvSpPr txBox="1"/>
          <p:nvPr/>
        </p:nvSpPr>
        <p:spPr>
          <a:xfrm>
            <a:off x="0" y="19762253"/>
            <a:ext cx="31325574" cy="584775"/>
          </a:xfrm>
          <a:prstGeom prst="rect">
            <a:avLst/>
          </a:prstGeom>
          <a:noFill/>
        </p:spPr>
        <p:txBody>
          <a:bodyPr wrap="square">
            <a:spAutoFit/>
          </a:bodyPr>
          <a:lstStyle/>
          <a:p>
            <a:r>
              <a:rPr lang="en-GB" sz="3200" dirty="0">
                <a:solidFill>
                  <a:schemeClr val="tx2"/>
                </a:solidFill>
              </a:rPr>
              <a:t>Alec Radford, Jong </a:t>
            </a:r>
            <a:r>
              <a:rPr lang="en-GB" sz="3200" dirty="0" err="1">
                <a:solidFill>
                  <a:schemeClr val="tx2"/>
                </a:solidFill>
              </a:rPr>
              <a:t>Wook</a:t>
            </a:r>
            <a:r>
              <a:rPr lang="en-GB" sz="3200" dirty="0">
                <a:solidFill>
                  <a:schemeClr val="tx2"/>
                </a:solidFill>
              </a:rPr>
              <a:t> Kim, Tao Xu, Greg Brockman, Christine </a:t>
            </a:r>
            <a:r>
              <a:rPr lang="en-GB" sz="3200" dirty="0" err="1">
                <a:solidFill>
                  <a:schemeClr val="tx2"/>
                </a:solidFill>
              </a:rPr>
              <a:t>McLeavey</a:t>
            </a:r>
            <a:r>
              <a:rPr lang="en-GB" sz="3200" dirty="0">
                <a:solidFill>
                  <a:schemeClr val="tx2"/>
                </a:solidFill>
              </a:rPr>
              <a:t>., Ilya </a:t>
            </a:r>
            <a:r>
              <a:rPr lang="en-GB" sz="3200" dirty="0" err="1">
                <a:solidFill>
                  <a:schemeClr val="tx2"/>
                </a:solidFill>
              </a:rPr>
              <a:t>Sutskever</a:t>
            </a:r>
            <a:r>
              <a:rPr lang="en-GB" sz="3200" dirty="0">
                <a:solidFill>
                  <a:schemeClr val="tx2"/>
                </a:solidFill>
              </a:rPr>
              <a:t>. Robust Speech Recognition via Large-Scale Weak Supervision.2022</a:t>
            </a:r>
          </a:p>
        </p:txBody>
      </p:sp>
      <p:pic>
        <p:nvPicPr>
          <p:cNvPr id="3" name="Picture 2">
            <a:extLst>
              <a:ext uri="{FF2B5EF4-FFF2-40B4-BE49-F238E27FC236}">
                <a16:creationId xmlns:a16="http://schemas.microsoft.com/office/drawing/2014/main" id="{6A9E12AB-09A1-6D75-F550-8020B30E53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291" b="38665"/>
          <a:stretch/>
        </p:blipFill>
        <p:spPr bwMode="auto">
          <a:xfrm>
            <a:off x="341473" y="3492961"/>
            <a:ext cx="8991600" cy="107966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FC86B8-CD4E-884C-24D8-F73345C752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 t="60159" r="-503" b="2473"/>
          <a:stretch/>
        </p:blipFill>
        <p:spPr bwMode="auto">
          <a:xfrm>
            <a:off x="8319654" y="14529473"/>
            <a:ext cx="17969346" cy="508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36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86582" y="2978110"/>
            <a:ext cx="17448018" cy="1551193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r>
              <a:rPr lang="en-GB" sz="6000" dirty="0">
                <a:solidFill>
                  <a:schemeClr val="bg1"/>
                </a:solidFill>
              </a:rPr>
              <a:t> </a:t>
            </a:r>
            <a:endParaRPr lang="en-US" sz="6000" dirty="0"/>
          </a:p>
          <a:p>
            <a:r>
              <a:rPr lang="en-US" sz="7200" dirty="0">
                <a:solidFill>
                  <a:schemeClr val="tx2"/>
                </a:solidFill>
              </a:rPr>
              <a:t>Lecture</a:t>
            </a:r>
          </a:p>
          <a:p>
            <a:pPr marL="2665730" lvl="1" indent="-1143000">
              <a:buFont typeface="Arial" panose="020B0604020202020204" pitchFamily="34" charset="0"/>
              <a:buChar char="•"/>
            </a:pPr>
            <a:r>
              <a:rPr lang="en-US" sz="7200" dirty="0">
                <a:solidFill>
                  <a:schemeClr val="tx2"/>
                </a:solidFill>
              </a:rPr>
              <a:t>What is Conversational AI? Complexity of Deploying Conversational AI Applications</a:t>
            </a:r>
          </a:p>
          <a:p>
            <a:pPr marL="2665730" lvl="1" indent="-1143000">
              <a:buFont typeface="Arial" panose="020B0604020202020204" pitchFamily="34" charset="0"/>
              <a:buChar char="•"/>
            </a:pPr>
            <a:r>
              <a:rPr lang="en-US" sz="7200" dirty="0">
                <a:solidFill>
                  <a:schemeClr val="bg1"/>
                </a:solidFill>
              </a:rPr>
              <a:t>Deep Learning Fundamentals</a:t>
            </a:r>
          </a:p>
          <a:p>
            <a:pPr marL="2665730" lvl="1" indent="-1143000">
              <a:buFont typeface="Arial" panose="020B0604020202020204" pitchFamily="34" charset="0"/>
              <a:buChar char="•"/>
            </a:pPr>
            <a:r>
              <a:rPr lang="en-US" sz="7200" dirty="0">
                <a:solidFill>
                  <a:schemeClr val="bg1"/>
                </a:solidFill>
              </a:rPr>
              <a:t>Speech and Text Processing </a:t>
            </a:r>
          </a:p>
          <a:p>
            <a:pPr marL="2665730" lvl="1" indent="-1143000">
              <a:buFont typeface="Arial" panose="020B0604020202020204" pitchFamily="34" charset="0"/>
              <a:buChar char="•"/>
            </a:pPr>
            <a:r>
              <a:rPr lang="en-US" sz="7200" dirty="0">
                <a:solidFill>
                  <a:schemeClr val="bg1"/>
                </a:solidFill>
              </a:rPr>
              <a:t>Automatic Speech Recognition</a:t>
            </a:r>
          </a:p>
          <a:p>
            <a:pPr marL="2665730" lvl="1" indent="-1143000">
              <a:buFont typeface="Arial" panose="020B0604020202020204" pitchFamily="34" charset="0"/>
              <a:buChar char="•"/>
            </a:pPr>
            <a:r>
              <a:rPr lang="en-US" sz="7200" dirty="0">
                <a:solidFill>
                  <a:schemeClr val="bg1"/>
                </a:solidFill>
              </a:rPr>
              <a:t>ASR Tools: Riva, NGC, and NeMo</a:t>
            </a:r>
          </a:p>
          <a:p>
            <a:pPr marL="2665730" lvl="1" indent="-1143000">
              <a:buFont typeface="Arial" panose="020B0604020202020204" pitchFamily="34" charset="0"/>
              <a:buChar char="•"/>
            </a:pPr>
            <a:r>
              <a:rPr lang="en-US" sz="7200" dirty="0">
                <a:solidFill>
                  <a:schemeClr val="bg1"/>
                </a:solidFill>
              </a:rPr>
              <a:t>Lab Overview</a:t>
            </a:r>
            <a:endParaRPr lang="en-US" sz="7200" dirty="0"/>
          </a:p>
          <a:p>
            <a:pPr marL="1522730" lvl="1"/>
            <a:endParaRPr lang="en-US" sz="7200" dirty="0"/>
          </a:p>
          <a:p>
            <a:r>
              <a:rPr lang="en-US" sz="7200" dirty="0">
                <a:solidFill>
                  <a:schemeClr val="tx2"/>
                </a:solidFill>
              </a:rPr>
              <a:t>Lab</a:t>
            </a:r>
          </a:p>
          <a:p>
            <a:pPr marL="2665730" indent="-1143000">
              <a:buFont typeface="Arial" panose="020B0604020202020204" pitchFamily="34" charset="0"/>
              <a:buChar char="•"/>
            </a:pPr>
            <a:r>
              <a:rPr lang="en-US" sz="7200" dirty="0">
                <a:solidFill>
                  <a:schemeClr val="bg1"/>
                </a:solidFill>
              </a:rPr>
              <a:t>Investigate ASR Pipeline with NeMo and Riva</a:t>
            </a:r>
            <a:endParaRPr lang="en-US" sz="7200" dirty="0">
              <a:solidFill>
                <a:srgbClr val="FFFFFF"/>
              </a:solidFill>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1</a:t>
            </a:r>
          </a:p>
        </p:txBody>
      </p:sp>
      <p:sp>
        <p:nvSpPr>
          <p:cNvPr id="7" name="TextBox 6">
            <a:extLst>
              <a:ext uri="{FF2B5EF4-FFF2-40B4-BE49-F238E27FC236}">
                <a16:creationId xmlns:a16="http://schemas.microsoft.com/office/drawing/2014/main" id="{390C47F7-C8AC-B83A-7BAB-4C2DAC5F473B}"/>
              </a:ext>
            </a:extLst>
          </p:cNvPr>
          <p:cNvSpPr txBox="1"/>
          <p:nvPr/>
        </p:nvSpPr>
        <p:spPr>
          <a:xfrm>
            <a:off x="18288000" y="7202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ASR (Part 1)</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
        <p:nvSpPr>
          <p:cNvPr id="9" name="Rectangle: Rounded Corners 8">
            <a:extLst>
              <a:ext uri="{FF2B5EF4-FFF2-40B4-BE49-F238E27FC236}">
                <a16:creationId xmlns:a16="http://schemas.microsoft.com/office/drawing/2014/main" id="{8E4F0C2B-6F43-2965-63A8-175EE089A55D}"/>
              </a:ext>
            </a:extLst>
          </p:cNvPr>
          <p:cNvSpPr/>
          <p:nvPr/>
        </p:nvSpPr>
        <p:spPr>
          <a:xfrm>
            <a:off x="19359154" y="4937760"/>
            <a:ext cx="15126789" cy="3553097"/>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563257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321C9-B454-0F46-3930-363DB5B9FA5D}"/>
              </a:ext>
            </a:extLst>
          </p:cNvPr>
          <p:cNvSpPr>
            <a:spLocks noGrp="1"/>
          </p:cNvSpPr>
          <p:nvPr>
            <p:ph type="title"/>
          </p:nvPr>
        </p:nvSpPr>
        <p:spPr/>
        <p:txBody>
          <a:bodyPr/>
          <a:lstStyle/>
          <a:p>
            <a:r>
              <a:rPr lang="en-GB" dirty="0"/>
              <a:t>Acoustic Models</a:t>
            </a:r>
          </a:p>
        </p:txBody>
      </p:sp>
      <p:sp>
        <p:nvSpPr>
          <p:cNvPr id="4" name="Text Placeholder 3">
            <a:extLst>
              <a:ext uri="{FF2B5EF4-FFF2-40B4-BE49-F238E27FC236}">
                <a16:creationId xmlns:a16="http://schemas.microsoft.com/office/drawing/2014/main" id="{8E45D40A-F765-36C9-C2B3-337CF0BC69FE}"/>
              </a:ext>
            </a:extLst>
          </p:cNvPr>
          <p:cNvSpPr>
            <a:spLocks noGrp="1"/>
          </p:cNvSpPr>
          <p:nvPr>
            <p:ph type="body" sz="quarter" idx="10"/>
          </p:nvPr>
        </p:nvSpPr>
        <p:spPr/>
        <p:txBody>
          <a:bodyPr/>
          <a:lstStyle/>
          <a:p>
            <a:r>
              <a:rPr lang="en-GB" dirty="0"/>
              <a:t>Recap</a:t>
            </a:r>
          </a:p>
        </p:txBody>
      </p:sp>
      <p:graphicFrame>
        <p:nvGraphicFramePr>
          <p:cNvPr id="5" name="Table 5">
            <a:extLst>
              <a:ext uri="{FF2B5EF4-FFF2-40B4-BE49-F238E27FC236}">
                <a16:creationId xmlns:a16="http://schemas.microsoft.com/office/drawing/2014/main" id="{FF7D5922-9105-DA59-75E2-6DC418D36B0A}"/>
              </a:ext>
            </a:extLst>
          </p:cNvPr>
          <p:cNvGraphicFramePr>
            <a:graphicFrameLocks noGrp="1"/>
          </p:cNvGraphicFramePr>
          <p:nvPr>
            <p:ph idx="4294967295"/>
            <p:extLst>
              <p:ext uri="{D42A27DB-BD31-4B8C-83A1-F6EECF244321}">
                <p14:modId xmlns:p14="http://schemas.microsoft.com/office/powerpoint/2010/main" val="3556465769"/>
              </p:ext>
            </p:extLst>
          </p:nvPr>
        </p:nvGraphicFramePr>
        <p:xfrm>
          <a:off x="1973761" y="6382512"/>
          <a:ext cx="33190816" cy="7924800"/>
        </p:xfrm>
        <a:graphic>
          <a:graphicData uri="http://schemas.openxmlformats.org/drawingml/2006/table">
            <a:tbl>
              <a:tblPr firstRow="1" bandRow="1">
                <a:tableStyleId>{5C22544A-7EE6-4342-B048-85BDC9FD1C3A}</a:tableStyleId>
              </a:tblPr>
              <a:tblGrid>
                <a:gridCol w="6573891">
                  <a:extLst>
                    <a:ext uri="{9D8B030D-6E8A-4147-A177-3AD203B41FA5}">
                      <a16:colId xmlns:a16="http://schemas.microsoft.com/office/drawing/2014/main" val="2132976156"/>
                    </a:ext>
                  </a:extLst>
                </a:gridCol>
                <a:gridCol w="3985921">
                  <a:extLst>
                    <a:ext uri="{9D8B030D-6E8A-4147-A177-3AD203B41FA5}">
                      <a16:colId xmlns:a16="http://schemas.microsoft.com/office/drawing/2014/main" val="2909691351"/>
                    </a:ext>
                  </a:extLst>
                </a:gridCol>
                <a:gridCol w="8710110">
                  <a:extLst>
                    <a:ext uri="{9D8B030D-6E8A-4147-A177-3AD203B41FA5}">
                      <a16:colId xmlns:a16="http://schemas.microsoft.com/office/drawing/2014/main" val="2163395087"/>
                    </a:ext>
                  </a:extLst>
                </a:gridCol>
                <a:gridCol w="8679546">
                  <a:extLst>
                    <a:ext uri="{9D8B030D-6E8A-4147-A177-3AD203B41FA5}">
                      <a16:colId xmlns:a16="http://schemas.microsoft.com/office/drawing/2014/main" val="2697507108"/>
                    </a:ext>
                  </a:extLst>
                </a:gridCol>
                <a:gridCol w="5241348">
                  <a:extLst>
                    <a:ext uri="{9D8B030D-6E8A-4147-A177-3AD203B41FA5}">
                      <a16:colId xmlns:a16="http://schemas.microsoft.com/office/drawing/2014/main" val="3540052704"/>
                    </a:ext>
                  </a:extLst>
                </a:gridCol>
              </a:tblGrid>
              <a:tr h="914400">
                <a:tc>
                  <a:txBody>
                    <a:bodyPr/>
                    <a:lstStyle/>
                    <a:p>
                      <a:pPr algn="ctr"/>
                      <a:r>
                        <a:rPr lang="en-GB" sz="4800" dirty="0">
                          <a:solidFill>
                            <a:schemeClr val="tx1"/>
                          </a:solidFill>
                        </a:rPr>
                        <a:t>Models</a:t>
                      </a:r>
                    </a:p>
                  </a:txBody>
                  <a:tcPr marL="182880" marR="182880" marT="91440" marB="91440">
                    <a:solidFill>
                      <a:schemeClr val="tx2"/>
                    </a:solidFill>
                  </a:tcPr>
                </a:tc>
                <a:tc>
                  <a:txBody>
                    <a:bodyPr/>
                    <a:lstStyle/>
                    <a:p>
                      <a:pPr algn="ctr"/>
                      <a:r>
                        <a:rPr lang="en-GB" sz="4800" dirty="0">
                          <a:solidFill>
                            <a:schemeClr val="tx1"/>
                          </a:solidFill>
                        </a:rPr>
                        <a:t>Tasks</a:t>
                      </a:r>
                    </a:p>
                  </a:txBody>
                  <a:tcPr marL="182880" marR="182880" marT="91440" marB="91440">
                    <a:solidFill>
                      <a:schemeClr val="tx2"/>
                    </a:solidFill>
                  </a:tcPr>
                </a:tc>
                <a:tc>
                  <a:txBody>
                    <a:bodyPr/>
                    <a:lstStyle/>
                    <a:p>
                      <a:pPr algn="ctr"/>
                      <a:r>
                        <a:rPr lang="en-GB" sz="4800" dirty="0">
                          <a:solidFill>
                            <a:schemeClr val="tx1"/>
                          </a:solidFill>
                        </a:rPr>
                        <a:t>Approach</a:t>
                      </a:r>
                    </a:p>
                  </a:txBody>
                  <a:tcPr marL="182880" marR="182880" marT="91440" marB="91440">
                    <a:solidFill>
                      <a:schemeClr val="tx2"/>
                    </a:solidFill>
                  </a:tcPr>
                </a:tc>
                <a:tc>
                  <a:txBody>
                    <a:bodyPr/>
                    <a:lstStyle/>
                    <a:p>
                      <a:pPr algn="ctr"/>
                      <a:r>
                        <a:rPr lang="en-GB" sz="4800" dirty="0">
                          <a:solidFill>
                            <a:schemeClr val="tx1"/>
                          </a:solidFill>
                        </a:rPr>
                        <a:t>Training</a:t>
                      </a:r>
                    </a:p>
                  </a:txBody>
                  <a:tcPr marL="182880" marR="182880" marT="91440" marB="91440">
                    <a:solidFill>
                      <a:schemeClr val="tx2"/>
                    </a:solidFill>
                  </a:tcPr>
                </a:tc>
                <a:tc>
                  <a:txBody>
                    <a:bodyPr/>
                    <a:lstStyle/>
                    <a:p>
                      <a:pPr algn="ctr"/>
                      <a:r>
                        <a:rPr lang="en-GB" sz="4800" dirty="0">
                          <a:solidFill>
                            <a:schemeClr val="tx1"/>
                          </a:solidFill>
                        </a:rPr>
                        <a:t>Comments</a:t>
                      </a:r>
                    </a:p>
                  </a:txBody>
                  <a:tcPr marL="182880" marR="182880" marT="91440" marB="91440">
                    <a:solidFill>
                      <a:schemeClr val="tx2"/>
                    </a:solidFill>
                  </a:tcPr>
                </a:tc>
                <a:extLst>
                  <a:ext uri="{0D108BD9-81ED-4DB2-BD59-A6C34878D82A}">
                    <a16:rowId xmlns:a16="http://schemas.microsoft.com/office/drawing/2014/main" val="3525026247"/>
                  </a:ext>
                </a:extLst>
              </a:tr>
              <a:tr h="741680">
                <a:tc>
                  <a:txBody>
                    <a:bodyPr/>
                    <a:lstStyle/>
                    <a:p>
                      <a:r>
                        <a:rPr lang="en-GB" sz="3600" dirty="0">
                          <a:solidFill>
                            <a:schemeClr val="bg1"/>
                          </a:solidFill>
                        </a:rPr>
                        <a:t>DeepSpeech</a:t>
                      </a:r>
                    </a:p>
                  </a:txBody>
                  <a:tcPr marL="182880" marR="182880" marT="91440" marB="91440">
                    <a:solidFill>
                      <a:schemeClr val="tx1">
                        <a:lumMod val="95000"/>
                      </a:schemeClr>
                    </a:solidFill>
                  </a:tcPr>
                </a:tc>
                <a:tc>
                  <a:txBody>
                    <a:bodyPr/>
                    <a:lstStyle/>
                    <a:p>
                      <a:pPr algn="ctr"/>
                      <a:r>
                        <a:rPr lang="en-GB" sz="3600" dirty="0">
                          <a:solidFill>
                            <a:schemeClr val="bg1"/>
                          </a:solidFill>
                        </a:rPr>
                        <a:t>ASR</a:t>
                      </a:r>
                    </a:p>
                  </a:txBody>
                  <a:tcPr marL="182880" marR="182880" marT="91440" marB="91440">
                    <a:solidFill>
                      <a:schemeClr val="tx1">
                        <a:lumMod val="95000"/>
                      </a:schemeClr>
                    </a:solidFill>
                  </a:tcPr>
                </a:tc>
                <a:tc>
                  <a:txBody>
                    <a:bodyPr/>
                    <a:lstStyle/>
                    <a:p>
                      <a:pPr algn="ctr"/>
                      <a:r>
                        <a:rPr lang="en-GB" sz="3600" dirty="0">
                          <a:solidFill>
                            <a:schemeClr val="bg1"/>
                          </a:solidFill>
                        </a:rPr>
                        <a:t>RNN-based + CTC</a:t>
                      </a:r>
                    </a:p>
                  </a:txBody>
                  <a:tcPr marL="182880" marR="182880" marT="91440" marB="91440">
                    <a:solidFill>
                      <a:schemeClr val="tx1">
                        <a:lumMod val="95000"/>
                      </a:schemeClr>
                    </a:solidFill>
                  </a:tcPr>
                </a:tc>
                <a:tc>
                  <a:txBody>
                    <a:bodyPr/>
                    <a:lstStyle/>
                    <a:p>
                      <a:pPr algn="ctr"/>
                      <a:r>
                        <a:rPr lang="en-GB" sz="3600" dirty="0">
                          <a:solidFill>
                            <a:schemeClr val="bg1"/>
                          </a:solidFill>
                        </a:rPr>
                        <a:t>Supervised</a:t>
                      </a:r>
                    </a:p>
                  </a:txBody>
                  <a:tcPr marL="182880" marR="182880" marT="91440" marB="91440">
                    <a:solidFill>
                      <a:schemeClr val="tx1">
                        <a:lumMod val="95000"/>
                      </a:schemeClr>
                    </a:solidFill>
                  </a:tcPr>
                </a:tc>
                <a:tc>
                  <a:txBody>
                    <a:bodyPr/>
                    <a:lstStyle/>
                    <a:p>
                      <a:pPr algn="ctr"/>
                      <a:r>
                        <a:rPr lang="en-GB" sz="3600" b="1" dirty="0">
                          <a:solidFill>
                            <a:schemeClr val="bg1"/>
                          </a:solidFill>
                        </a:rPr>
                        <a:t>Autoregressive</a:t>
                      </a:r>
                    </a:p>
                  </a:txBody>
                  <a:tcPr marL="182880" marR="182880" marT="91440" marB="91440">
                    <a:solidFill>
                      <a:schemeClr val="tx1">
                        <a:lumMod val="95000"/>
                      </a:schemeClr>
                    </a:solidFill>
                  </a:tcPr>
                </a:tc>
                <a:extLst>
                  <a:ext uri="{0D108BD9-81ED-4DB2-BD59-A6C34878D82A}">
                    <a16:rowId xmlns:a16="http://schemas.microsoft.com/office/drawing/2014/main" val="807793835"/>
                  </a:ext>
                </a:extLst>
              </a:tr>
              <a:tr h="741680">
                <a:tc>
                  <a:txBody>
                    <a:bodyPr/>
                    <a:lstStyle/>
                    <a:p>
                      <a:r>
                        <a:rPr lang="en-GB" sz="3600" dirty="0">
                          <a:solidFill>
                            <a:schemeClr val="bg1"/>
                          </a:solidFill>
                        </a:rPr>
                        <a:t>DeepSpeech2</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rPr>
                        <a:t>ASR</a:t>
                      </a:r>
                    </a:p>
                  </a:txBody>
                  <a:tcPr marL="182880" marR="182880" marT="91440" marB="91440">
                    <a:solidFill>
                      <a:schemeClr val="tx1">
                        <a:lumMod val="95000"/>
                      </a:schemeClr>
                    </a:solidFill>
                  </a:tcPr>
                </a:tc>
                <a:tc>
                  <a:txBody>
                    <a:bodyPr/>
                    <a:lstStyle/>
                    <a:p>
                      <a:pPr algn="ctr"/>
                      <a:r>
                        <a:rPr lang="en-GB" sz="3600" dirty="0">
                          <a:solidFill>
                            <a:schemeClr val="bg1"/>
                          </a:solidFill>
                        </a:rPr>
                        <a:t>RNN-based + CTC</a:t>
                      </a:r>
                    </a:p>
                  </a:txBody>
                  <a:tcPr marL="182880" marR="182880" marT="91440" marB="91440">
                    <a:solidFill>
                      <a:schemeClr val="tx1">
                        <a:lumMod val="95000"/>
                      </a:schemeClr>
                    </a:solidFill>
                  </a:tcPr>
                </a:tc>
                <a:tc>
                  <a:txBody>
                    <a:bodyPr/>
                    <a:lstStyle/>
                    <a:p>
                      <a:pPr algn="ctr"/>
                      <a:r>
                        <a:rPr lang="en-GB" sz="3600" dirty="0">
                          <a:solidFill>
                            <a:schemeClr val="bg1"/>
                          </a:solidFill>
                        </a:rPr>
                        <a:t>Supervised</a:t>
                      </a:r>
                    </a:p>
                  </a:txBody>
                  <a:tcPr marL="182880" marR="182880" marT="91440" marB="91440">
                    <a:solidFill>
                      <a:schemeClr val="tx1">
                        <a:lumMod val="95000"/>
                      </a:schemeClr>
                    </a:solidFill>
                  </a:tcPr>
                </a:tc>
                <a:tc>
                  <a:txBody>
                    <a:bodyPr/>
                    <a:lstStyle/>
                    <a:p>
                      <a:pPr algn="ctr"/>
                      <a:r>
                        <a:rPr lang="en-GB" sz="3600" b="1" dirty="0">
                          <a:solidFill>
                            <a:schemeClr val="bg1"/>
                          </a:solidFill>
                        </a:rPr>
                        <a:t>Autoregressive</a:t>
                      </a:r>
                    </a:p>
                  </a:txBody>
                  <a:tcPr marL="182880" marR="182880" marT="91440" marB="91440">
                    <a:solidFill>
                      <a:schemeClr val="tx1">
                        <a:lumMod val="95000"/>
                      </a:schemeClr>
                    </a:solidFill>
                  </a:tcPr>
                </a:tc>
                <a:extLst>
                  <a:ext uri="{0D108BD9-81ED-4DB2-BD59-A6C34878D82A}">
                    <a16:rowId xmlns:a16="http://schemas.microsoft.com/office/drawing/2014/main" val="2430286336"/>
                  </a:ext>
                </a:extLst>
              </a:tr>
              <a:tr h="1280160">
                <a:tc>
                  <a:txBody>
                    <a:bodyPr/>
                    <a:lstStyle/>
                    <a:p>
                      <a:r>
                        <a:rPr lang="en-GB" sz="3600" dirty="0">
                          <a:solidFill>
                            <a:schemeClr val="bg1"/>
                          </a:solidFill>
                        </a:rPr>
                        <a:t>Wave2vec 2.0</a:t>
                      </a:r>
                    </a:p>
                  </a:txBody>
                  <a:tcPr marL="182880" marR="182880" marT="91440" marB="91440">
                    <a:solidFill>
                      <a:schemeClr val="tx1">
                        <a:lumMod val="95000"/>
                      </a:schemeClr>
                    </a:solidFill>
                  </a:tcPr>
                </a:tc>
                <a:tc>
                  <a:txBody>
                    <a:bodyPr/>
                    <a:lstStyle/>
                    <a:p>
                      <a:pPr algn="ctr"/>
                      <a:endParaRPr lang="en-GB" sz="3600" dirty="0">
                        <a:solidFill>
                          <a:schemeClr val="bg1"/>
                        </a:solidFill>
                      </a:endParaRPr>
                    </a:p>
                  </a:txBody>
                  <a:tcPr marL="182880" marR="182880" marT="91440" marB="91440">
                    <a:solidFill>
                      <a:schemeClr val="tx1">
                        <a:lumMod val="95000"/>
                      </a:schemeClr>
                    </a:solidFill>
                  </a:tcPr>
                </a:tc>
                <a:tc>
                  <a:txBody>
                    <a:bodyPr/>
                    <a:lstStyle/>
                    <a:p>
                      <a:pPr algn="ctr"/>
                      <a:r>
                        <a:rPr lang="en-GB" sz="3600" dirty="0">
                          <a:solidFill>
                            <a:schemeClr val="bg1"/>
                          </a:solidFill>
                        </a:rPr>
                        <a:t>Transformer + Convolutional</a:t>
                      </a:r>
                    </a:p>
                  </a:txBody>
                  <a:tcPr marL="182880" marR="182880" marT="91440" marB="91440">
                    <a:solidFill>
                      <a:schemeClr val="tx1">
                        <a:lumMod val="95000"/>
                      </a:schemeClr>
                    </a:solidFill>
                  </a:tcPr>
                </a:tc>
                <a:tc>
                  <a:txBody>
                    <a:bodyPr/>
                    <a:lstStyle/>
                    <a:p>
                      <a:pPr algn="ctr"/>
                      <a:r>
                        <a:rPr lang="en-GB" sz="3600" dirty="0">
                          <a:solidFill>
                            <a:schemeClr val="bg1"/>
                          </a:solidFill>
                        </a:rPr>
                        <a:t>Self-Supervised + Supervised finetuning</a:t>
                      </a:r>
                    </a:p>
                  </a:txBody>
                  <a:tcPr marL="182880" marR="182880" marT="91440" marB="91440">
                    <a:solidFill>
                      <a:schemeClr val="tx1">
                        <a:lumMod val="95000"/>
                      </a:schemeClr>
                    </a:solidFill>
                  </a:tcPr>
                </a:tc>
                <a:tc>
                  <a:txBody>
                    <a:bodyPr/>
                    <a:lstStyle/>
                    <a:p>
                      <a:pPr algn="ctr"/>
                      <a:r>
                        <a:rPr lang="en-GB" sz="3600" dirty="0">
                          <a:solidFill>
                            <a:schemeClr val="bg1"/>
                          </a:solidFill>
                        </a:rPr>
                        <a:t>Non Autoregressive</a:t>
                      </a:r>
                    </a:p>
                  </a:txBody>
                  <a:tcPr marL="182880" marR="182880" marT="91440" marB="91440">
                    <a:solidFill>
                      <a:schemeClr val="tx1">
                        <a:lumMod val="95000"/>
                      </a:schemeClr>
                    </a:solidFill>
                  </a:tcPr>
                </a:tc>
                <a:extLst>
                  <a:ext uri="{0D108BD9-81ED-4DB2-BD59-A6C34878D82A}">
                    <a16:rowId xmlns:a16="http://schemas.microsoft.com/office/drawing/2014/main" val="3837598202"/>
                  </a:ext>
                </a:extLst>
              </a:tr>
              <a:tr h="741680">
                <a:tc>
                  <a:txBody>
                    <a:bodyPr/>
                    <a:lstStyle/>
                    <a:p>
                      <a:r>
                        <a:rPr lang="en-GB" sz="3600" dirty="0" err="1">
                          <a:solidFill>
                            <a:schemeClr val="bg1"/>
                          </a:solidFill>
                        </a:rPr>
                        <a:t>Citrinet</a:t>
                      </a:r>
                      <a:endParaRPr lang="en-GB" sz="3600" dirty="0">
                        <a:solidFill>
                          <a:schemeClr val="bg1"/>
                        </a:solidFill>
                      </a:endParaRPr>
                    </a:p>
                  </a:txBody>
                  <a:tcPr marL="182880" marR="182880" marT="91440" marB="91440">
                    <a:solidFill>
                      <a:schemeClr val="tx1">
                        <a:lumMod val="95000"/>
                      </a:schemeClr>
                    </a:solidFill>
                  </a:tcPr>
                </a:tc>
                <a:tc>
                  <a:txBody>
                    <a:bodyPr/>
                    <a:lstStyle/>
                    <a:p>
                      <a:pPr algn="ctr"/>
                      <a:r>
                        <a:rPr lang="en-GB" sz="3600" dirty="0">
                          <a:solidFill>
                            <a:schemeClr val="bg1"/>
                          </a:solidFill>
                        </a:rPr>
                        <a:t>ASR</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rPr>
                        <a:t>Convolutional + CTC</a:t>
                      </a:r>
                    </a:p>
                  </a:txBody>
                  <a:tcPr marL="182880" marR="182880" marT="91440" marB="91440">
                    <a:solidFill>
                      <a:schemeClr val="tx1">
                        <a:lumMod val="95000"/>
                      </a:schemeClr>
                    </a:solidFill>
                  </a:tcPr>
                </a:tc>
                <a:tc>
                  <a:txBody>
                    <a:bodyPr/>
                    <a:lstStyle/>
                    <a:p>
                      <a:pPr algn="ctr"/>
                      <a:r>
                        <a:rPr lang="en-GB" sz="3600" dirty="0">
                          <a:solidFill>
                            <a:schemeClr val="bg1"/>
                          </a:solidFill>
                        </a:rPr>
                        <a:t>Supervised</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rPr>
                        <a:t>Non Autoregressive</a:t>
                      </a:r>
                    </a:p>
                  </a:txBody>
                  <a:tcPr marL="182880" marR="182880" marT="91440" marB="91440">
                    <a:solidFill>
                      <a:schemeClr val="tx1">
                        <a:lumMod val="95000"/>
                      </a:schemeClr>
                    </a:solidFill>
                  </a:tcPr>
                </a:tc>
                <a:extLst>
                  <a:ext uri="{0D108BD9-81ED-4DB2-BD59-A6C34878D82A}">
                    <a16:rowId xmlns:a16="http://schemas.microsoft.com/office/drawing/2014/main" val="2639044665"/>
                  </a:ext>
                </a:extLst>
              </a:tr>
              <a:tr h="741680">
                <a:tc>
                  <a:txBody>
                    <a:bodyPr/>
                    <a:lstStyle/>
                    <a:p>
                      <a:r>
                        <a:rPr lang="en-GB" sz="3600" dirty="0">
                          <a:solidFill>
                            <a:schemeClr val="bg1"/>
                          </a:solidFill>
                        </a:rPr>
                        <a:t>Conformer-CTC</a:t>
                      </a:r>
                    </a:p>
                  </a:txBody>
                  <a:tcPr marL="182880" marR="182880" marT="91440" marB="91440">
                    <a:solidFill>
                      <a:schemeClr val="tx1">
                        <a:lumMod val="95000"/>
                      </a:schemeClr>
                    </a:solidFill>
                  </a:tcPr>
                </a:tc>
                <a:tc>
                  <a:txBody>
                    <a:bodyPr/>
                    <a:lstStyle/>
                    <a:p>
                      <a:pPr algn="ctr"/>
                      <a:r>
                        <a:rPr lang="en-GB" sz="3600" dirty="0">
                          <a:solidFill>
                            <a:schemeClr val="bg1"/>
                          </a:solidFill>
                        </a:rPr>
                        <a:t>ASR</a:t>
                      </a:r>
                    </a:p>
                  </a:txBody>
                  <a:tcPr marL="182880" marR="182880" marT="91440" marB="91440">
                    <a:solidFill>
                      <a:schemeClr val="tx1">
                        <a:lumMod val="95000"/>
                      </a:schemeClr>
                    </a:solidFill>
                  </a:tcPr>
                </a:tc>
                <a:tc>
                  <a:txBody>
                    <a:bodyPr/>
                    <a:lstStyle/>
                    <a:p>
                      <a:pPr algn="ctr"/>
                      <a:r>
                        <a:rPr lang="en-GB" sz="3600" dirty="0">
                          <a:solidFill>
                            <a:schemeClr val="bg1"/>
                          </a:solidFill>
                        </a:rPr>
                        <a:t>Transformer + Convolutional + CTC</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rPr>
                        <a:t>Supervised</a:t>
                      </a:r>
                    </a:p>
                  </a:txBody>
                  <a:tcPr marL="182880" marR="182880" marT="91440" marB="91440">
                    <a:solidFill>
                      <a:schemeClr val="tx1">
                        <a:lumMod val="95000"/>
                      </a:schemeClr>
                    </a:solidFill>
                  </a:tcPr>
                </a:tc>
                <a:tc>
                  <a:txBody>
                    <a:bodyPr/>
                    <a:lstStyle/>
                    <a:p>
                      <a:pPr algn="ctr"/>
                      <a:r>
                        <a:rPr lang="en-GB" sz="3600" dirty="0">
                          <a:solidFill>
                            <a:schemeClr val="bg1"/>
                          </a:solidFill>
                        </a:rPr>
                        <a:t>Non Autoregressive</a:t>
                      </a:r>
                    </a:p>
                  </a:txBody>
                  <a:tcPr marL="182880" marR="182880" marT="91440" marB="91440">
                    <a:solidFill>
                      <a:schemeClr val="tx1">
                        <a:lumMod val="95000"/>
                      </a:schemeClr>
                    </a:solidFill>
                  </a:tcPr>
                </a:tc>
                <a:extLst>
                  <a:ext uri="{0D108BD9-81ED-4DB2-BD59-A6C34878D82A}">
                    <a16:rowId xmlns:a16="http://schemas.microsoft.com/office/drawing/2014/main" val="3659121195"/>
                  </a:ext>
                </a:extLst>
              </a:tr>
              <a:tr h="741680">
                <a:tc>
                  <a:txBody>
                    <a:bodyPr/>
                    <a:lstStyle/>
                    <a:p>
                      <a:r>
                        <a:rPr lang="en-GB" sz="3600" dirty="0">
                          <a:solidFill>
                            <a:schemeClr val="bg1"/>
                          </a:solidFill>
                        </a:rPr>
                        <a:t>Conformer-</a:t>
                      </a:r>
                      <a:r>
                        <a:rPr lang="en-GB" sz="3600" dirty="0" err="1">
                          <a:solidFill>
                            <a:schemeClr val="bg1"/>
                          </a:solidFill>
                        </a:rPr>
                        <a:t>RNNTransducer</a:t>
                      </a:r>
                      <a:endParaRPr lang="en-GB" sz="3600" dirty="0">
                        <a:solidFill>
                          <a:schemeClr val="bg1"/>
                        </a:solidFill>
                      </a:endParaRPr>
                    </a:p>
                  </a:txBody>
                  <a:tcPr marL="182880" marR="182880" marT="91440" marB="91440">
                    <a:solidFill>
                      <a:schemeClr val="tx1">
                        <a:lumMod val="95000"/>
                      </a:schemeClr>
                    </a:solidFill>
                  </a:tcPr>
                </a:tc>
                <a:tc>
                  <a:txBody>
                    <a:bodyPr/>
                    <a:lstStyle/>
                    <a:p>
                      <a:pPr algn="ctr"/>
                      <a:r>
                        <a:rPr lang="en-GB" sz="3600" dirty="0">
                          <a:solidFill>
                            <a:schemeClr val="bg1"/>
                          </a:solidFill>
                        </a:rPr>
                        <a:t>ASR</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rPr>
                        <a:t>Transformer + Convolutional + LSTM</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rPr>
                        <a:t>Supervised</a:t>
                      </a:r>
                    </a:p>
                  </a:txBody>
                  <a:tcPr marL="182880" marR="182880" marT="91440" marB="91440">
                    <a:solidFill>
                      <a:schemeClr val="tx1">
                        <a:lumMod val="95000"/>
                      </a:schemeClr>
                    </a:solidFill>
                  </a:tcPr>
                </a:tc>
                <a:tc>
                  <a:txBody>
                    <a:bodyPr/>
                    <a:lstStyle/>
                    <a:p>
                      <a:pPr algn="ctr"/>
                      <a:r>
                        <a:rPr lang="en-GB" sz="3600" b="1" dirty="0">
                          <a:solidFill>
                            <a:schemeClr val="bg1"/>
                          </a:solidFill>
                        </a:rPr>
                        <a:t>Autoregressive</a:t>
                      </a:r>
                    </a:p>
                  </a:txBody>
                  <a:tcPr marL="182880" marR="182880" marT="91440" marB="91440">
                    <a:solidFill>
                      <a:schemeClr val="tx1">
                        <a:lumMod val="95000"/>
                      </a:schemeClr>
                    </a:solidFill>
                  </a:tcPr>
                </a:tc>
                <a:extLst>
                  <a:ext uri="{0D108BD9-81ED-4DB2-BD59-A6C34878D82A}">
                    <a16:rowId xmlns:a16="http://schemas.microsoft.com/office/drawing/2014/main" val="1257878762"/>
                  </a:ext>
                </a:extLst>
              </a:tr>
              <a:tr h="741680">
                <a:tc>
                  <a:txBody>
                    <a:bodyPr/>
                    <a:lstStyle/>
                    <a:p>
                      <a:r>
                        <a:rPr lang="en-GB" sz="3600" kern="1200" dirty="0">
                          <a:solidFill>
                            <a:schemeClr val="bg1"/>
                          </a:solidFill>
                          <a:latin typeface="+mn-lt"/>
                          <a:ea typeface="+mn-ea"/>
                          <a:cs typeface="+mn-cs"/>
                        </a:rPr>
                        <a:t>Wave2Letter</a:t>
                      </a:r>
                    </a:p>
                  </a:txBody>
                  <a:tcPr marL="182880" marR="182880" marT="91440" marB="91440">
                    <a:solidFill>
                      <a:schemeClr val="tx1">
                        <a:lumMod val="95000"/>
                      </a:schemeClr>
                    </a:solidFill>
                  </a:tcPr>
                </a:tc>
                <a:tc>
                  <a:txBody>
                    <a:bodyPr/>
                    <a:lstStyle/>
                    <a:p>
                      <a:pPr algn="ctr"/>
                      <a:r>
                        <a:rPr lang="en-GB" sz="3600" dirty="0">
                          <a:solidFill>
                            <a:schemeClr val="bg1"/>
                          </a:solidFill>
                        </a:rPr>
                        <a:t>ASR</a:t>
                      </a:r>
                    </a:p>
                  </a:txBody>
                  <a:tcPr marL="182880" marR="182880" marT="91440" marB="91440">
                    <a:solidFill>
                      <a:schemeClr val="tx1">
                        <a:lumMod val="95000"/>
                      </a:schemeClr>
                    </a:solidFill>
                  </a:tcPr>
                </a:tc>
                <a:tc>
                  <a:txBody>
                    <a:bodyPr/>
                    <a:lstStyle/>
                    <a:p>
                      <a:pPr algn="ctr"/>
                      <a:r>
                        <a:rPr lang="en-GB" sz="3600" dirty="0">
                          <a:solidFill>
                            <a:schemeClr val="bg1"/>
                          </a:solidFill>
                        </a:rPr>
                        <a:t>Convolutional + CTC</a:t>
                      </a:r>
                    </a:p>
                  </a:txBody>
                  <a:tcPr marL="182880" marR="182880" marT="91440" marB="91440">
                    <a:solidFill>
                      <a:schemeClr val="tx1">
                        <a:lumMod val="95000"/>
                      </a:schemeClr>
                    </a:solidFill>
                  </a:tcPr>
                </a:tc>
                <a:tc>
                  <a:txBody>
                    <a:bodyPr/>
                    <a:lstStyle/>
                    <a:p>
                      <a:pPr algn="ctr"/>
                      <a:r>
                        <a:rPr lang="en-GB" sz="3600" dirty="0">
                          <a:solidFill>
                            <a:schemeClr val="bg1"/>
                          </a:solidFill>
                        </a:rPr>
                        <a:t>Supervised</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rPr>
                        <a:t>Non Autoregressive</a:t>
                      </a:r>
                    </a:p>
                  </a:txBody>
                  <a:tcPr marL="182880" marR="182880" marT="91440" marB="91440">
                    <a:solidFill>
                      <a:schemeClr val="tx1">
                        <a:lumMod val="95000"/>
                      </a:schemeClr>
                    </a:solidFill>
                  </a:tcPr>
                </a:tc>
                <a:extLst>
                  <a:ext uri="{0D108BD9-81ED-4DB2-BD59-A6C34878D82A}">
                    <a16:rowId xmlns:a16="http://schemas.microsoft.com/office/drawing/2014/main" val="3757265330"/>
                  </a:ext>
                </a:extLst>
              </a:tr>
              <a:tr h="1280160">
                <a:tc>
                  <a:txBody>
                    <a:bodyPr/>
                    <a:lstStyle/>
                    <a:p>
                      <a:r>
                        <a:rPr lang="en-GB" sz="3600" dirty="0">
                          <a:solidFill>
                            <a:schemeClr val="bg1"/>
                          </a:solidFill>
                        </a:rPr>
                        <a:t>Whisper</a:t>
                      </a:r>
                    </a:p>
                  </a:txBody>
                  <a:tcPr marL="182880" marR="182880" marT="91440" marB="91440">
                    <a:solidFill>
                      <a:schemeClr val="tx1">
                        <a:lumMod val="95000"/>
                      </a:schemeClr>
                    </a:solidFill>
                  </a:tcPr>
                </a:tc>
                <a:tc>
                  <a:txBody>
                    <a:bodyPr/>
                    <a:lstStyle/>
                    <a:p>
                      <a:pPr algn="ctr"/>
                      <a:r>
                        <a:rPr lang="en-GB" sz="3600" dirty="0">
                          <a:solidFill>
                            <a:schemeClr val="bg1"/>
                          </a:solidFill>
                        </a:rPr>
                        <a:t>Multilingual</a:t>
                      </a:r>
                    </a:p>
                    <a:p>
                      <a:pPr algn="ctr"/>
                      <a:r>
                        <a:rPr lang="en-GB" sz="3600" dirty="0">
                          <a:solidFill>
                            <a:schemeClr val="bg1"/>
                          </a:solidFill>
                        </a:rPr>
                        <a:t>Multitask</a:t>
                      </a:r>
                    </a:p>
                  </a:txBody>
                  <a:tcPr marL="182880" marR="182880" marT="91440" marB="91440">
                    <a:solidFill>
                      <a:schemeClr val="tx1">
                        <a:lumMod val="95000"/>
                      </a:schemeClr>
                    </a:solidFill>
                  </a:tcPr>
                </a:tc>
                <a:tc>
                  <a:txBody>
                    <a:bodyPr/>
                    <a:lstStyle/>
                    <a:p>
                      <a:pPr algn="ctr"/>
                      <a:r>
                        <a:rPr lang="en-GB" sz="3600" dirty="0">
                          <a:solidFill>
                            <a:schemeClr val="bg1"/>
                          </a:solidFill>
                        </a:rPr>
                        <a:t>Transformer + Convolutional</a:t>
                      </a:r>
                    </a:p>
                  </a:txBody>
                  <a:tcPr marL="182880" marR="182880" marT="91440" marB="91440">
                    <a:solidFill>
                      <a:schemeClr val="tx1">
                        <a:lumMod val="95000"/>
                      </a:schemeClr>
                    </a:solidFill>
                  </a:tcPr>
                </a:tc>
                <a:tc>
                  <a:txBody>
                    <a:bodyPr/>
                    <a:lstStyle/>
                    <a:p>
                      <a:pPr algn="ctr"/>
                      <a:r>
                        <a:rPr lang="en-GB" sz="3600" dirty="0">
                          <a:solidFill>
                            <a:schemeClr val="bg1"/>
                          </a:solidFill>
                        </a:rPr>
                        <a:t>Supervised</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b="1" dirty="0">
                          <a:solidFill>
                            <a:schemeClr val="bg1"/>
                          </a:solidFill>
                        </a:rPr>
                        <a:t>Autoregressive</a:t>
                      </a:r>
                    </a:p>
                  </a:txBody>
                  <a:tcPr marL="182880" marR="182880" marT="91440" marB="91440">
                    <a:solidFill>
                      <a:schemeClr val="tx1">
                        <a:lumMod val="95000"/>
                      </a:schemeClr>
                    </a:solidFill>
                  </a:tcPr>
                </a:tc>
                <a:extLst>
                  <a:ext uri="{0D108BD9-81ED-4DB2-BD59-A6C34878D82A}">
                    <a16:rowId xmlns:a16="http://schemas.microsoft.com/office/drawing/2014/main" val="2144535038"/>
                  </a:ext>
                </a:extLst>
              </a:tr>
            </a:tbl>
          </a:graphicData>
        </a:graphic>
      </p:graphicFrame>
    </p:spTree>
    <p:extLst>
      <p:ext uri="{BB962C8B-B14F-4D97-AF65-F5344CB8AC3E}">
        <p14:creationId xmlns:p14="http://schemas.microsoft.com/office/powerpoint/2010/main" val="2200610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US" dirty="0"/>
              <a:t>ASR Pipeline</a:t>
            </a:r>
          </a:p>
        </p:txBody>
      </p:sp>
      <p:sp>
        <p:nvSpPr>
          <p:cNvPr id="8" name="Text Placeholder 7">
            <a:extLst>
              <a:ext uri="{FF2B5EF4-FFF2-40B4-BE49-F238E27FC236}">
                <a16:creationId xmlns:a16="http://schemas.microsoft.com/office/drawing/2014/main" id="{8774EF31-AF4B-D635-F0D2-D084E507D72D}"/>
              </a:ext>
            </a:extLst>
          </p:cNvPr>
          <p:cNvSpPr>
            <a:spLocks noGrp="1"/>
          </p:cNvSpPr>
          <p:nvPr>
            <p:ph type="body" sz="quarter" idx="10"/>
          </p:nvPr>
        </p:nvSpPr>
        <p:spPr/>
        <p:txBody>
          <a:bodyPr/>
          <a:lstStyle/>
          <a:p>
            <a:endParaRPr lang="en-US"/>
          </a:p>
        </p:txBody>
      </p:sp>
      <p:grpSp>
        <p:nvGrpSpPr>
          <p:cNvPr id="9" name="Group 8">
            <a:extLst>
              <a:ext uri="{FF2B5EF4-FFF2-40B4-BE49-F238E27FC236}">
                <a16:creationId xmlns:a16="http://schemas.microsoft.com/office/drawing/2014/main" id="{98679388-CE9E-0973-68A3-BFF0F11A359A}"/>
              </a:ext>
            </a:extLst>
          </p:cNvPr>
          <p:cNvGrpSpPr/>
          <p:nvPr/>
        </p:nvGrpSpPr>
        <p:grpSpPr>
          <a:xfrm>
            <a:off x="1210516" y="6382512"/>
            <a:ext cx="34154968" cy="12183022"/>
            <a:chOff x="1046048" y="6803789"/>
            <a:chExt cx="34154968" cy="12183022"/>
          </a:xfrm>
        </p:grpSpPr>
        <p:cxnSp>
          <p:nvCxnSpPr>
            <p:cNvPr id="29" name="Straight Arrow Connector 28">
              <a:extLst>
                <a:ext uri="{FF2B5EF4-FFF2-40B4-BE49-F238E27FC236}">
                  <a16:creationId xmlns:a16="http://schemas.microsoft.com/office/drawing/2014/main" id="{FE7ED31C-9DBB-A082-31DE-D778BC633A20}"/>
                </a:ext>
              </a:extLst>
            </p:cNvPr>
            <p:cNvCxnSpPr>
              <a:cxnSpLocks/>
            </p:cNvCxnSpPr>
            <p:nvPr/>
          </p:nvCxnSpPr>
          <p:spPr>
            <a:xfrm>
              <a:off x="1881274" y="9728508"/>
              <a:ext cx="3266076"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0" name="Google Shape;1242;p19">
              <a:extLst>
                <a:ext uri="{FF2B5EF4-FFF2-40B4-BE49-F238E27FC236}">
                  <a16:creationId xmlns:a16="http://schemas.microsoft.com/office/drawing/2014/main" id="{B3CEC3CB-920F-A6E9-0E9D-9F7ED96610D1}"/>
                </a:ext>
              </a:extLst>
            </p:cNvPr>
            <p:cNvSpPr txBox="1"/>
            <p:nvPr/>
          </p:nvSpPr>
          <p:spPr>
            <a:xfrm>
              <a:off x="1046048" y="9981945"/>
              <a:ext cx="3666324" cy="931506"/>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dirty="0">
                  <a:solidFill>
                    <a:srgbClr val="000000"/>
                  </a:solidFill>
                  <a:latin typeface="NVIDIA Sans" panose="020B0503020203020204" pitchFamily="34" charset="0"/>
                  <a:ea typeface="Trebuchet MS"/>
                  <a:cs typeface="NVIDIA Sans" panose="020B0503020203020204" pitchFamily="34" charset="0"/>
                  <a:sym typeface="Trebuchet MS"/>
                </a:rPr>
                <a:t>Speech </a:t>
              </a:r>
              <a:endParaRPr sz="3600" kern="0" dirty="0">
                <a:solidFill>
                  <a:srgbClr val="000000"/>
                </a:solidFill>
                <a:latin typeface="NVIDIA Sans" panose="020B0503020203020204" pitchFamily="34" charset="0"/>
                <a:cs typeface="NVIDIA Sans" panose="020B0503020203020204" pitchFamily="34" charset="0"/>
                <a:sym typeface="Arial"/>
              </a:endParaRPr>
            </a:p>
          </p:txBody>
        </p:sp>
        <p:cxnSp>
          <p:nvCxnSpPr>
            <p:cNvPr id="31" name="Straight Arrow Connector 30">
              <a:extLst>
                <a:ext uri="{FF2B5EF4-FFF2-40B4-BE49-F238E27FC236}">
                  <a16:creationId xmlns:a16="http://schemas.microsoft.com/office/drawing/2014/main" id="{3DA2848A-0A91-DC3F-5E0B-B94238CF38E2}"/>
                </a:ext>
              </a:extLst>
            </p:cNvPr>
            <p:cNvCxnSpPr>
              <a:cxnSpLocks/>
            </p:cNvCxnSpPr>
            <p:nvPr/>
          </p:nvCxnSpPr>
          <p:spPr>
            <a:xfrm flipV="1">
              <a:off x="31534693" y="9684639"/>
              <a:ext cx="3512478" cy="1683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2" name="Google Shape;1242;p19">
              <a:extLst>
                <a:ext uri="{FF2B5EF4-FFF2-40B4-BE49-F238E27FC236}">
                  <a16:creationId xmlns:a16="http://schemas.microsoft.com/office/drawing/2014/main" id="{BC2A779A-F179-5DBB-233E-9BE3C28C4AB4}"/>
                </a:ext>
              </a:extLst>
            </p:cNvPr>
            <p:cNvSpPr txBox="1"/>
            <p:nvPr/>
          </p:nvSpPr>
          <p:spPr>
            <a:xfrm>
              <a:off x="31534692" y="9981944"/>
              <a:ext cx="3666324" cy="777784"/>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a:solidFill>
                    <a:srgbClr val="000000"/>
                  </a:solidFill>
                  <a:latin typeface="NVIDIA Sans" panose="020B0503020203020204" pitchFamily="34" charset="0"/>
                  <a:cs typeface="NVIDIA Sans" panose="020B0503020203020204" pitchFamily="34" charset="0"/>
                  <a:sym typeface="Trebuchet MS"/>
                </a:rPr>
                <a:t>Text</a:t>
              </a:r>
              <a:endParaRPr sz="3600" kern="0">
                <a:solidFill>
                  <a:srgbClr val="000000"/>
                </a:solidFill>
                <a:latin typeface="NVIDIA Sans" panose="020B0503020203020204" pitchFamily="34" charset="0"/>
                <a:cs typeface="NVIDIA Sans" panose="020B0503020203020204" pitchFamily="34" charset="0"/>
                <a:sym typeface="Arial"/>
              </a:endParaRPr>
            </a:p>
          </p:txBody>
        </p:sp>
        <p:pic>
          <p:nvPicPr>
            <p:cNvPr id="33" name="Google Shape;1014;p5" descr="A close up of a logo&#10;&#10;Description automatically generated">
              <a:extLst>
                <a:ext uri="{FF2B5EF4-FFF2-40B4-BE49-F238E27FC236}">
                  <a16:creationId xmlns:a16="http://schemas.microsoft.com/office/drawing/2014/main" id="{171DED27-D116-9FF6-FEC6-F6CE17BD935D}"/>
                </a:ext>
              </a:extLst>
            </p:cNvPr>
            <p:cNvPicPr preferRelativeResize="0"/>
            <p:nvPr/>
          </p:nvPicPr>
          <p:blipFill rotWithShape="1">
            <a:blip r:embed="rId3">
              <a:alphaModFix/>
            </a:blip>
            <a:srcRect/>
            <a:stretch/>
          </p:blipFill>
          <p:spPr>
            <a:xfrm>
              <a:off x="32397683" y="7930167"/>
              <a:ext cx="1844818" cy="1771302"/>
            </a:xfrm>
            <a:prstGeom prst="rect">
              <a:avLst/>
            </a:prstGeom>
            <a:noFill/>
            <a:ln>
              <a:noFill/>
            </a:ln>
          </p:spPr>
        </p:pic>
        <p:grpSp>
          <p:nvGrpSpPr>
            <p:cNvPr id="51" name="Group 50">
              <a:extLst>
                <a:ext uri="{FF2B5EF4-FFF2-40B4-BE49-F238E27FC236}">
                  <a16:creationId xmlns:a16="http://schemas.microsoft.com/office/drawing/2014/main" id="{AD0DCCEF-0363-4E42-4C8E-E62CF86A58A6}"/>
                </a:ext>
              </a:extLst>
            </p:cNvPr>
            <p:cNvGrpSpPr/>
            <p:nvPr/>
          </p:nvGrpSpPr>
          <p:grpSpPr>
            <a:xfrm flipH="1">
              <a:off x="1977488" y="8316348"/>
              <a:ext cx="1803444" cy="1563972"/>
              <a:chOff x="2700518" y="7526424"/>
              <a:chExt cx="2631664" cy="2363123"/>
            </a:xfrm>
          </p:grpSpPr>
          <p:pic>
            <p:nvPicPr>
              <p:cNvPr id="52" name="Google Shape;1015;p5">
                <a:extLst>
                  <a:ext uri="{FF2B5EF4-FFF2-40B4-BE49-F238E27FC236}">
                    <a16:creationId xmlns:a16="http://schemas.microsoft.com/office/drawing/2014/main" id="{15DF642A-C3AE-C6FC-44E3-AAB66F08D6E9}"/>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53" name="Google Shape;891;p7" descr="Chat bubble outline">
                <a:extLst>
                  <a:ext uri="{FF2B5EF4-FFF2-40B4-BE49-F238E27FC236}">
                    <a16:creationId xmlns:a16="http://schemas.microsoft.com/office/drawing/2014/main" id="{F0DCF749-6018-7FD4-D2CF-C8BEB3B03E54}"/>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sp>
          <p:nvSpPr>
            <p:cNvPr id="54" name="Rectangle 53">
              <a:extLst>
                <a:ext uri="{FF2B5EF4-FFF2-40B4-BE49-F238E27FC236}">
                  <a16:creationId xmlns:a16="http://schemas.microsoft.com/office/drawing/2014/main" id="{ED6FC7EC-30DE-2077-D365-8E7E525A09EE}"/>
                </a:ext>
              </a:extLst>
            </p:cNvPr>
            <p:cNvSpPr/>
            <p:nvPr/>
          </p:nvSpPr>
          <p:spPr>
            <a:xfrm>
              <a:off x="5243566" y="8316349"/>
              <a:ext cx="6445824"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Features Extraction</a:t>
              </a:r>
            </a:p>
          </p:txBody>
        </p:sp>
        <p:sp>
          <p:nvSpPr>
            <p:cNvPr id="55" name="Rectangle 54">
              <a:extLst>
                <a:ext uri="{FF2B5EF4-FFF2-40B4-BE49-F238E27FC236}">
                  <a16:creationId xmlns:a16="http://schemas.microsoft.com/office/drawing/2014/main" id="{C3F9E8D0-B2DF-091C-DA77-8750EFCBD5AD}"/>
                </a:ext>
              </a:extLst>
            </p:cNvPr>
            <p:cNvSpPr/>
            <p:nvPr/>
          </p:nvSpPr>
          <p:spPr>
            <a:xfrm>
              <a:off x="12886942" y="8316349"/>
              <a:ext cx="6708592"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Acoustic Model</a:t>
              </a:r>
            </a:p>
          </p:txBody>
        </p:sp>
        <p:sp>
          <p:nvSpPr>
            <p:cNvPr id="56" name="Rectangle 55">
              <a:extLst>
                <a:ext uri="{FF2B5EF4-FFF2-40B4-BE49-F238E27FC236}">
                  <a16:creationId xmlns:a16="http://schemas.microsoft.com/office/drawing/2014/main" id="{70942B04-04C4-B29E-BBD9-91080AD4D28C}"/>
                </a:ext>
              </a:extLst>
            </p:cNvPr>
            <p:cNvSpPr/>
            <p:nvPr/>
          </p:nvSpPr>
          <p:spPr>
            <a:xfrm>
              <a:off x="26072183" y="8316349"/>
              <a:ext cx="512795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Post Processing</a:t>
              </a:r>
            </a:p>
            <a:p>
              <a:pPr algn="ctr"/>
              <a:r>
                <a:rPr lang="en-GB" sz="2800" dirty="0"/>
                <a:t>Punctuation | Capitalization | Normalization</a:t>
              </a:r>
            </a:p>
          </p:txBody>
        </p:sp>
        <p:cxnSp>
          <p:nvCxnSpPr>
            <p:cNvPr id="60" name="Straight Arrow Connector 59">
              <a:extLst>
                <a:ext uri="{FF2B5EF4-FFF2-40B4-BE49-F238E27FC236}">
                  <a16:creationId xmlns:a16="http://schemas.microsoft.com/office/drawing/2014/main" id="{CF3824D0-BF96-A1E5-9937-6563C452E4DD}"/>
                </a:ext>
              </a:extLst>
            </p:cNvPr>
            <p:cNvCxnSpPr>
              <a:cxnSpLocks/>
            </p:cNvCxnSpPr>
            <p:nvPr/>
          </p:nvCxnSpPr>
          <p:spPr>
            <a:xfrm flipV="1">
              <a:off x="9187096" y="10834263"/>
              <a:ext cx="0" cy="725694"/>
            </a:xfrm>
            <a:prstGeom prst="straightConnector1">
              <a:avLst/>
            </a:prstGeom>
            <a:noFill/>
            <a:ln w="25400" cap="flat" cmpd="sng" algn="ctr">
              <a:solidFill>
                <a:srgbClr val="76B900"/>
              </a:solidFill>
              <a:prstDash val="solid"/>
              <a:tailEnd type="stealth" w="lg" len="lg"/>
            </a:ln>
            <a:effectLst/>
          </p:spPr>
        </p:cxnSp>
        <p:sp>
          <p:nvSpPr>
            <p:cNvPr id="61" name="TextBox 60">
              <a:extLst>
                <a:ext uri="{FF2B5EF4-FFF2-40B4-BE49-F238E27FC236}">
                  <a16:creationId xmlns:a16="http://schemas.microsoft.com/office/drawing/2014/main" id="{AD751EEE-898C-7F3F-78E2-F3D99EF31CB2}"/>
                </a:ext>
              </a:extLst>
            </p:cNvPr>
            <p:cNvSpPr txBox="1"/>
            <p:nvPr/>
          </p:nvSpPr>
          <p:spPr>
            <a:xfrm>
              <a:off x="5243566" y="11263790"/>
              <a:ext cx="6445824" cy="1477328"/>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Speech audio</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Spectrogram, MFCC</a:t>
              </a:r>
            </a:p>
            <a:p>
              <a:pPr defTabSz="1828800">
                <a:buClr>
                  <a:srgbClr val="000000"/>
                </a:buClr>
                <a:defRPr/>
              </a:pPr>
              <a:r>
                <a:rPr lang="en-GB" sz="2800" kern="0" dirty="0">
                  <a:solidFill>
                    <a:srgbClr val="000000"/>
                  </a:solidFill>
                  <a:latin typeface="NVIDIA Sans" panose="020B0503020203020204" pitchFamily="34" charset="0"/>
                  <a:cs typeface="NVIDIA Sans" panose="020B0503020203020204" pitchFamily="34" charset="0"/>
                  <a:sym typeface="Arial"/>
                </a:rPr>
                <a:t>…</a:t>
              </a:r>
            </a:p>
          </p:txBody>
        </p:sp>
        <p:pic>
          <p:nvPicPr>
            <p:cNvPr id="62" name="Picture 61" descr="A picture containing curtain, light&#10;&#10;Description automatically generated">
              <a:extLst>
                <a:ext uri="{FF2B5EF4-FFF2-40B4-BE49-F238E27FC236}">
                  <a16:creationId xmlns:a16="http://schemas.microsoft.com/office/drawing/2014/main" id="{F90F0132-BC8D-0E5D-9CA2-EE27B2803B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3566" y="13043728"/>
              <a:ext cx="6445824" cy="2827380"/>
            </a:xfrm>
            <a:prstGeom prst="rect">
              <a:avLst/>
            </a:prstGeom>
            <a:ln w="28575">
              <a:solidFill>
                <a:schemeClr val="bg2"/>
              </a:solidFill>
            </a:ln>
          </p:spPr>
        </p:pic>
        <p:pic>
          <p:nvPicPr>
            <p:cNvPr id="63" name="Picture 62">
              <a:extLst>
                <a:ext uri="{FF2B5EF4-FFF2-40B4-BE49-F238E27FC236}">
                  <a16:creationId xmlns:a16="http://schemas.microsoft.com/office/drawing/2014/main" id="{77263E2C-925D-7018-FC1B-4A6D9C66167D}"/>
                </a:ext>
              </a:extLst>
            </p:cNvPr>
            <p:cNvPicPr>
              <a:picLocks noChangeAspect="1"/>
            </p:cNvPicPr>
            <p:nvPr/>
          </p:nvPicPr>
          <p:blipFill>
            <a:blip r:embed="rId7"/>
            <a:stretch>
              <a:fillRect/>
            </a:stretch>
          </p:blipFill>
          <p:spPr>
            <a:xfrm>
              <a:off x="11944860" y="12872783"/>
              <a:ext cx="7772992" cy="5408762"/>
            </a:xfrm>
            <a:prstGeom prst="rect">
              <a:avLst/>
            </a:prstGeom>
          </p:spPr>
        </p:pic>
        <p:cxnSp>
          <p:nvCxnSpPr>
            <p:cNvPr id="64" name="Straight Arrow Connector 63">
              <a:extLst>
                <a:ext uri="{FF2B5EF4-FFF2-40B4-BE49-F238E27FC236}">
                  <a16:creationId xmlns:a16="http://schemas.microsoft.com/office/drawing/2014/main" id="{FA6849F6-F82E-D6C9-D0CE-4BF0CDDC2FDB}"/>
                </a:ext>
              </a:extLst>
            </p:cNvPr>
            <p:cNvCxnSpPr>
              <a:cxnSpLocks/>
              <a:stCxn id="54" idx="3"/>
              <a:endCxn id="55" idx="1"/>
            </p:cNvCxnSpPr>
            <p:nvPr/>
          </p:nvCxnSpPr>
          <p:spPr>
            <a:xfrm>
              <a:off x="11689390" y="9575306"/>
              <a:ext cx="1197552" cy="0"/>
            </a:xfrm>
            <a:prstGeom prst="straightConnector1">
              <a:avLst/>
            </a:prstGeom>
            <a:noFill/>
            <a:ln w="12700" cap="flat" cmpd="sng" algn="ctr">
              <a:solidFill>
                <a:srgbClr val="5E5E5E">
                  <a:shade val="95000"/>
                  <a:satMod val="105000"/>
                </a:srgbClr>
              </a:solidFill>
              <a:prstDash val="solid"/>
              <a:tailEnd type="stealth" w="lg" len="lg"/>
            </a:ln>
            <a:effectLst/>
          </p:spPr>
        </p:cxnSp>
        <p:cxnSp>
          <p:nvCxnSpPr>
            <p:cNvPr id="67" name="Straight Arrow Connector 66">
              <a:extLst>
                <a:ext uri="{FF2B5EF4-FFF2-40B4-BE49-F238E27FC236}">
                  <a16:creationId xmlns:a16="http://schemas.microsoft.com/office/drawing/2014/main" id="{DD0F7DEA-9DC7-59D8-5945-B46E3E4BF6F0}"/>
                </a:ext>
              </a:extLst>
            </p:cNvPr>
            <p:cNvCxnSpPr>
              <a:cxnSpLocks/>
              <a:stCxn id="55" idx="3"/>
              <a:endCxn id="81" idx="1"/>
            </p:cNvCxnSpPr>
            <p:nvPr/>
          </p:nvCxnSpPr>
          <p:spPr>
            <a:xfrm>
              <a:off x="19595535" y="9575306"/>
              <a:ext cx="1255238"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72" name="TextBox 71">
              <a:extLst>
                <a:ext uri="{FF2B5EF4-FFF2-40B4-BE49-F238E27FC236}">
                  <a16:creationId xmlns:a16="http://schemas.microsoft.com/office/drawing/2014/main" id="{C112605C-518C-9961-BACF-A8FDE656DC3F}"/>
                </a:ext>
              </a:extLst>
            </p:cNvPr>
            <p:cNvSpPr txBox="1"/>
            <p:nvPr/>
          </p:nvSpPr>
          <p:spPr>
            <a:xfrm>
              <a:off x="12886943" y="11169668"/>
              <a:ext cx="666517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Spectrogram, MFCC</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textual features probabilities </a:t>
              </a:r>
            </a:p>
          </p:txBody>
        </p:sp>
        <p:sp>
          <p:nvSpPr>
            <p:cNvPr id="73" name="TextBox 72">
              <a:extLst>
                <a:ext uri="{FF2B5EF4-FFF2-40B4-BE49-F238E27FC236}">
                  <a16:creationId xmlns:a16="http://schemas.microsoft.com/office/drawing/2014/main" id="{A5AE4A6D-139D-3D0D-0054-7B3BD23C91DE}"/>
                </a:ext>
              </a:extLst>
            </p:cNvPr>
            <p:cNvSpPr txBox="1"/>
            <p:nvPr/>
          </p:nvSpPr>
          <p:spPr>
            <a:xfrm>
              <a:off x="20957109" y="11056791"/>
              <a:ext cx="4293430" cy="1477328"/>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Textual features probabilities </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Text</a:t>
              </a:r>
            </a:p>
          </p:txBody>
        </p:sp>
        <p:sp>
          <p:nvSpPr>
            <p:cNvPr id="81" name="Rectangle 80">
              <a:extLst>
                <a:ext uri="{FF2B5EF4-FFF2-40B4-BE49-F238E27FC236}">
                  <a16:creationId xmlns:a16="http://schemas.microsoft.com/office/drawing/2014/main" id="{1AE61FD3-FFBF-306F-2C5A-6222DF07EE70}"/>
                </a:ext>
              </a:extLst>
            </p:cNvPr>
            <p:cNvSpPr/>
            <p:nvPr/>
          </p:nvSpPr>
          <p:spPr>
            <a:xfrm>
              <a:off x="20850772" y="8316349"/>
              <a:ext cx="441674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Decoder Rescoring</a:t>
              </a:r>
            </a:p>
          </p:txBody>
        </p:sp>
        <p:cxnSp>
          <p:nvCxnSpPr>
            <p:cNvPr id="84" name="Straight Arrow Connector 83">
              <a:extLst>
                <a:ext uri="{FF2B5EF4-FFF2-40B4-BE49-F238E27FC236}">
                  <a16:creationId xmlns:a16="http://schemas.microsoft.com/office/drawing/2014/main" id="{6658FFA7-320C-3A9C-126D-30C4FAAE41FD}"/>
                </a:ext>
              </a:extLst>
            </p:cNvPr>
            <p:cNvCxnSpPr>
              <a:cxnSpLocks/>
              <a:stCxn id="81" idx="3"/>
              <a:endCxn id="56" idx="1"/>
            </p:cNvCxnSpPr>
            <p:nvPr/>
          </p:nvCxnSpPr>
          <p:spPr>
            <a:xfrm>
              <a:off x="25267513" y="9575306"/>
              <a:ext cx="804670"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98" name="TextBox 97">
              <a:extLst>
                <a:ext uri="{FF2B5EF4-FFF2-40B4-BE49-F238E27FC236}">
                  <a16:creationId xmlns:a16="http://schemas.microsoft.com/office/drawing/2014/main" id="{5CEF2064-BF77-B6F1-4E1C-2CC2D98D7A71}"/>
                </a:ext>
              </a:extLst>
            </p:cNvPr>
            <p:cNvSpPr txBox="1"/>
            <p:nvPr/>
          </p:nvSpPr>
          <p:spPr>
            <a:xfrm>
              <a:off x="26106603" y="11048346"/>
              <a:ext cx="5093518"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Text</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Normalized text</a:t>
              </a:r>
            </a:p>
          </p:txBody>
        </p:sp>
        <p:sp>
          <p:nvSpPr>
            <p:cNvPr id="104" name="TextBox 103">
              <a:extLst>
                <a:ext uri="{FF2B5EF4-FFF2-40B4-BE49-F238E27FC236}">
                  <a16:creationId xmlns:a16="http://schemas.microsoft.com/office/drawing/2014/main" id="{BC1D7630-E7B5-6494-8F8A-BB9EAF89D39F}"/>
                </a:ext>
              </a:extLst>
            </p:cNvPr>
            <p:cNvSpPr txBox="1"/>
            <p:nvPr/>
          </p:nvSpPr>
          <p:spPr>
            <a:xfrm>
              <a:off x="20957109" y="12872783"/>
              <a:ext cx="3833566" cy="2400657"/>
            </a:xfrm>
            <a:prstGeom prst="rect">
              <a:avLst/>
            </a:prstGeom>
            <a:noFill/>
          </p:spPr>
          <p:txBody>
            <a:bodyPr wrap="square">
              <a:spAutoFit/>
            </a:bodyPr>
            <a:lstStyle/>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in vidia</a:t>
              </a:r>
            </a:p>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an vidia</a:t>
              </a:r>
            </a:p>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invidia</a:t>
              </a:r>
            </a:p>
            <a:p>
              <a:pPr defTabSz="2743200">
                <a:buClr>
                  <a:srgbClr val="000000"/>
                </a:buClr>
              </a:pPr>
              <a:r>
                <a:rPr lang="en-GB" sz="3000" b="1" i="1" kern="0" dirty="0">
                  <a:solidFill>
                    <a:srgbClr val="8C8C8C">
                      <a:lumMod val="75000"/>
                    </a:srgbClr>
                  </a:solidFill>
                  <a:latin typeface="NVIDIA Sans" panose="020B0503020203020204" pitchFamily="34" charset="0"/>
                  <a:cs typeface="NVIDIA Sans" panose="020B0503020203020204" pitchFamily="34" charset="0"/>
                  <a:sym typeface="Arial"/>
                </a:rPr>
                <a:t>i work for nvidia</a:t>
              </a:r>
              <a:endParaRPr lang="en-GB" sz="3000" i="1" kern="0" dirty="0">
                <a:solidFill>
                  <a:srgbClr val="8C8C8C">
                    <a:lumMod val="75000"/>
                  </a:srgbClr>
                </a:solidFill>
                <a:latin typeface="NVIDIA Sans" panose="020B0503020203020204" pitchFamily="34" charset="0"/>
                <a:cs typeface="NVIDIA Sans" panose="020B0503020203020204" pitchFamily="34" charset="0"/>
                <a:sym typeface="Arial"/>
              </a:endParaRPr>
            </a:p>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in videa</a:t>
              </a:r>
            </a:p>
          </p:txBody>
        </p:sp>
        <p:sp>
          <p:nvSpPr>
            <p:cNvPr id="109" name="Rectangle 108">
              <a:extLst>
                <a:ext uri="{FF2B5EF4-FFF2-40B4-BE49-F238E27FC236}">
                  <a16:creationId xmlns:a16="http://schemas.microsoft.com/office/drawing/2014/main" id="{6E28E730-B681-7C4C-4A02-E6A19C2F724A}"/>
                </a:ext>
              </a:extLst>
            </p:cNvPr>
            <p:cNvSpPr/>
            <p:nvPr/>
          </p:nvSpPr>
          <p:spPr>
            <a:xfrm>
              <a:off x="26029931" y="12520649"/>
              <a:ext cx="5229490" cy="1046158"/>
            </a:xfrm>
            <a:prstGeom prst="rect">
              <a:avLst/>
            </a:prstGeom>
            <a:solidFill>
              <a:srgbClr val="FFFFFF"/>
            </a:solidFill>
            <a:ln w="25400" cap="flat" cmpd="sng" algn="ctr">
              <a:noFill/>
              <a:prstDash val="solid"/>
            </a:ln>
            <a:effectLst/>
          </p:spPr>
          <p:txBody>
            <a:bodyPr lIns="274320" tIns="137160" rIns="274320" bIns="137160" rtlCol="0" anchor="ctr"/>
            <a:lstStyle/>
            <a:p>
              <a:pPr defTabSz="2743200">
                <a:buClr>
                  <a:srgbClr val="000000"/>
                </a:buClr>
                <a:defRPr/>
              </a:pPr>
              <a:r>
                <a:rPr lang="en-US" altLang="en-US" sz="3000" i="1" kern="0" dirty="0">
                  <a:solidFill>
                    <a:srgbClr val="8C8C8C">
                      <a:lumMod val="75000"/>
                    </a:srgbClr>
                  </a:solidFill>
                  <a:latin typeface="NVIDIA Sans" panose="020B0503020203020204" pitchFamily="34" charset="0"/>
                  <a:cs typeface="NVIDIA Sans" panose="020B0503020203020204" pitchFamily="34" charset="0"/>
                  <a:sym typeface="Arial"/>
                </a:rPr>
                <a:t>h</a:t>
              </a:r>
              <a:r>
                <a:rPr lang="en-US" altLang="en-US" sz="3000" i="1" kern="0" dirty="0" err="1">
                  <a:solidFill>
                    <a:srgbClr val="8C8C8C">
                      <a:lumMod val="75000"/>
                    </a:srgbClr>
                  </a:solidFill>
                  <a:latin typeface="NVIDIA Sans" panose="020B0503020203020204" pitchFamily="34" charset="0"/>
                  <a:cs typeface="NVIDIA Sans" panose="020B0503020203020204" pitchFamily="34" charset="0"/>
                  <a:sym typeface="Arial"/>
                </a:rPr>
                <a:t>i</a:t>
              </a:r>
              <a:r>
                <a:rPr lang="en-US" altLang="en-US" sz="3000" i="1" kern="0" dirty="0">
                  <a:solidFill>
                    <a:srgbClr val="8C8C8C">
                      <a:lumMod val="75000"/>
                    </a:srgbClr>
                  </a:solidFill>
                  <a:latin typeface="NVIDIA Sans" panose="020B0503020203020204" pitchFamily="34" charset="0"/>
                  <a:cs typeface="NVIDIA Sans" panose="020B0503020203020204" pitchFamily="34" charset="0"/>
                  <a:sym typeface="Arial"/>
                </a:rPr>
                <a:t> let’s meet at two o'clock =&gt; </a:t>
              </a:r>
              <a:r>
                <a:rPr lang="en-US" altLang="en-US" sz="3000" b="1" i="1" kern="0" dirty="0">
                  <a:solidFill>
                    <a:srgbClr val="8C8C8C">
                      <a:lumMod val="75000"/>
                    </a:srgbClr>
                  </a:solidFill>
                  <a:latin typeface="NVIDIA Sans" panose="020B0503020203020204" pitchFamily="34" charset="0"/>
                  <a:cs typeface="NVIDIA Sans" panose="020B0503020203020204" pitchFamily="34" charset="0"/>
                  <a:sym typeface="Arial"/>
                </a:rPr>
                <a:t>Hi, let’s meet at 2:00</a:t>
              </a:r>
              <a:endParaRPr lang="en-US" sz="3000" b="1" i="1" kern="0" dirty="0">
                <a:solidFill>
                  <a:srgbClr val="8C8C8C">
                    <a:lumMod val="75000"/>
                  </a:srgbClr>
                </a:solidFill>
                <a:latin typeface="NVIDIA Sans" panose="020B0503020203020204" pitchFamily="34" charset="0"/>
                <a:cs typeface="NVIDIA Sans" panose="020B0503020203020204" pitchFamily="34" charset="0"/>
                <a:sym typeface="Arial"/>
              </a:endParaRPr>
            </a:p>
          </p:txBody>
        </p:sp>
        <p:sp>
          <p:nvSpPr>
            <p:cNvPr id="110" name="Arrow: Right 109">
              <a:extLst>
                <a:ext uri="{FF2B5EF4-FFF2-40B4-BE49-F238E27FC236}">
                  <a16:creationId xmlns:a16="http://schemas.microsoft.com/office/drawing/2014/main" id="{F2CDEF38-63D9-8DB6-15D6-C0DBE0F298C2}"/>
                </a:ext>
              </a:extLst>
            </p:cNvPr>
            <p:cNvSpPr/>
            <p:nvPr/>
          </p:nvSpPr>
          <p:spPr>
            <a:xfrm rot="16200000">
              <a:off x="20747420" y="14361015"/>
              <a:ext cx="247348" cy="37103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1" name="Arrow: Right 110">
              <a:extLst>
                <a:ext uri="{FF2B5EF4-FFF2-40B4-BE49-F238E27FC236}">
                  <a16:creationId xmlns:a16="http://schemas.microsoft.com/office/drawing/2014/main" id="{C26E835D-4C09-3258-FAFD-E32D50C79234}"/>
                </a:ext>
              </a:extLst>
            </p:cNvPr>
            <p:cNvSpPr/>
            <p:nvPr/>
          </p:nvSpPr>
          <p:spPr>
            <a:xfrm rot="5400000">
              <a:off x="20747420" y="13072521"/>
              <a:ext cx="247348" cy="3710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2" name="Arrow: Right 111">
              <a:extLst>
                <a:ext uri="{FF2B5EF4-FFF2-40B4-BE49-F238E27FC236}">
                  <a16:creationId xmlns:a16="http://schemas.microsoft.com/office/drawing/2014/main" id="{693FCAFD-778B-C15C-6078-7E698DA01DB6}"/>
                </a:ext>
              </a:extLst>
            </p:cNvPr>
            <p:cNvSpPr/>
            <p:nvPr/>
          </p:nvSpPr>
          <p:spPr>
            <a:xfrm rot="5400000">
              <a:off x="20747420" y="13457777"/>
              <a:ext cx="247348" cy="3710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3" name="Arrow: Right 112">
              <a:extLst>
                <a:ext uri="{FF2B5EF4-FFF2-40B4-BE49-F238E27FC236}">
                  <a16:creationId xmlns:a16="http://schemas.microsoft.com/office/drawing/2014/main" id="{87A92CD3-40C0-7D9B-C09B-EDCB95EA1F94}"/>
                </a:ext>
              </a:extLst>
            </p:cNvPr>
            <p:cNvSpPr/>
            <p:nvPr/>
          </p:nvSpPr>
          <p:spPr>
            <a:xfrm rot="5400000">
              <a:off x="20747420" y="13905027"/>
              <a:ext cx="247348" cy="3710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 name="Rectangle 2">
              <a:extLst>
                <a:ext uri="{FF2B5EF4-FFF2-40B4-BE49-F238E27FC236}">
                  <a16:creationId xmlns:a16="http://schemas.microsoft.com/office/drawing/2014/main" id="{73F10879-1812-4D67-ABE3-FBFEE4EE2687}"/>
                </a:ext>
              </a:extLst>
            </p:cNvPr>
            <p:cNvSpPr/>
            <p:nvPr/>
          </p:nvSpPr>
          <p:spPr>
            <a:xfrm>
              <a:off x="4712372" y="7553093"/>
              <a:ext cx="15465344" cy="1143371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5" name="Rectangle 4">
              <a:extLst>
                <a:ext uri="{FF2B5EF4-FFF2-40B4-BE49-F238E27FC236}">
                  <a16:creationId xmlns:a16="http://schemas.microsoft.com/office/drawing/2014/main" id="{468A1642-CC04-FDB5-E2D8-85ABD38FCB77}"/>
                </a:ext>
              </a:extLst>
            </p:cNvPr>
            <p:cNvSpPr/>
            <p:nvPr/>
          </p:nvSpPr>
          <p:spPr>
            <a:xfrm>
              <a:off x="25653665" y="6803789"/>
              <a:ext cx="6145402" cy="1143371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grpSp>
    </p:spTree>
    <p:extLst>
      <p:ext uri="{BB962C8B-B14F-4D97-AF65-F5344CB8AC3E}">
        <p14:creationId xmlns:p14="http://schemas.microsoft.com/office/powerpoint/2010/main" val="1642038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D766-CD87-3BE1-840D-973833B5B618}"/>
              </a:ext>
            </a:extLst>
          </p:cNvPr>
          <p:cNvSpPr>
            <a:spLocks noGrp="1"/>
          </p:cNvSpPr>
          <p:nvPr>
            <p:ph type="title"/>
          </p:nvPr>
        </p:nvSpPr>
        <p:spPr/>
        <p:txBody>
          <a:bodyPr/>
          <a:lstStyle/>
          <a:p>
            <a:r>
              <a:rPr lang="en-GB" dirty="0"/>
              <a:t>Decoder Rescoring</a:t>
            </a:r>
          </a:p>
        </p:txBody>
      </p:sp>
      <p:sp>
        <p:nvSpPr>
          <p:cNvPr id="4" name="Text Placeholder 3">
            <a:extLst>
              <a:ext uri="{FF2B5EF4-FFF2-40B4-BE49-F238E27FC236}">
                <a16:creationId xmlns:a16="http://schemas.microsoft.com/office/drawing/2014/main" id="{EB80E2C3-2E45-A97B-126A-B5FB27ED8C24}"/>
              </a:ext>
            </a:extLst>
          </p:cNvPr>
          <p:cNvSpPr>
            <a:spLocks noGrp="1"/>
          </p:cNvSpPr>
          <p:nvPr>
            <p:ph type="body" sz="quarter" idx="10"/>
          </p:nvPr>
        </p:nvSpPr>
        <p:spPr/>
        <p:txBody>
          <a:bodyPr/>
          <a:lstStyle/>
          <a:p>
            <a:r>
              <a:rPr lang="en-GB" dirty="0"/>
              <a:t>Greedy decoder | beam search decoder</a:t>
            </a:r>
          </a:p>
        </p:txBody>
      </p:sp>
      <p:sp>
        <p:nvSpPr>
          <p:cNvPr id="7333" name="Content Placeholder 7332">
            <a:extLst>
              <a:ext uri="{FF2B5EF4-FFF2-40B4-BE49-F238E27FC236}">
                <a16:creationId xmlns:a16="http://schemas.microsoft.com/office/drawing/2014/main" id="{89C6EB73-4B6A-9DF3-5566-F716DF9CB78D}"/>
              </a:ext>
            </a:extLst>
          </p:cNvPr>
          <p:cNvSpPr>
            <a:spLocks noGrp="1"/>
          </p:cNvSpPr>
          <p:nvPr>
            <p:ph sz="half" idx="4294967295"/>
          </p:nvPr>
        </p:nvSpPr>
        <p:spPr>
          <a:xfrm>
            <a:off x="0" y="5686425"/>
            <a:ext cx="16484600" cy="13663613"/>
          </a:xfrm>
        </p:spPr>
        <p:txBody>
          <a:bodyPr/>
          <a:lstStyle/>
          <a:p>
            <a:pPr marL="0" indent="0" algn="ctr">
              <a:buNone/>
            </a:pPr>
            <a:r>
              <a:rPr lang="en-GB" sz="5600" dirty="0"/>
              <a:t>Greedy Decoder</a:t>
            </a:r>
          </a:p>
        </p:txBody>
      </p:sp>
      <p:sp>
        <p:nvSpPr>
          <p:cNvPr id="7334" name="Content Placeholder 7333">
            <a:extLst>
              <a:ext uri="{FF2B5EF4-FFF2-40B4-BE49-F238E27FC236}">
                <a16:creationId xmlns:a16="http://schemas.microsoft.com/office/drawing/2014/main" id="{E778B84E-2EBB-A397-DE7E-71E98132260F}"/>
              </a:ext>
            </a:extLst>
          </p:cNvPr>
          <p:cNvSpPr>
            <a:spLocks noGrp="1"/>
          </p:cNvSpPr>
          <p:nvPr>
            <p:ph sz="half" idx="4294967295"/>
          </p:nvPr>
        </p:nvSpPr>
        <p:spPr>
          <a:xfrm>
            <a:off x="20092988" y="5686425"/>
            <a:ext cx="16483012" cy="13814425"/>
          </a:xfrm>
        </p:spPr>
        <p:txBody>
          <a:bodyPr/>
          <a:lstStyle/>
          <a:p>
            <a:pPr marL="0" indent="0" algn="ctr">
              <a:spcBef>
                <a:spcPts val="0"/>
              </a:spcBef>
              <a:buNone/>
            </a:pPr>
            <a:r>
              <a:rPr lang="en-GB" sz="5600" dirty="0"/>
              <a:t>Beam search decoder</a:t>
            </a:r>
            <a:endParaRPr lang="en-GB" sz="4000" dirty="0"/>
          </a:p>
          <a:p>
            <a:pPr>
              <a:lnSpc>
                <a:spcPct val="250000"/>
              </a:lnSpc>
              <a:spcBef>
                <a:spcPts val="0"/>
              </a:spcBef>
              <a:buFont typeface="Arial" panose="020B0604020202020204" pitchFamily="34" charset="0"/>
              <a:buChar char="•"/>
            </a:pPr>
            <a:r>
              <a:rPr lang="en-GB" sz="4000" dirty="0"/>
              <a:t>Choose the </a:t>
            </a:r>
            <a:r>
              <a:rPr lang="en-GB" sz="4000" b="1" dirty="0"/>
              <a:t>k</a:t>
            </a:r>
            <a:r>
              <a:rPr lang="en-GB" sz="4000" dirty="0"/>
              <a:t> (beam width) best hypotheses</a:t>
            </a:r>
          </a:p>
          <a:p>
            <a:pPr>
              <a:spcBef>
                <a:spcPts val="0"/>
              </a:spcBef>
              <a:buFont typeface="Arial" panose="020B0604020202020204" pitchFamily="34" charset="0"/>
              <a:buChar char="•"/>
            </a:pPr>
            <a:r>
              <a:rPr lang="en-GB" sz="4000" dirty="0"/>
              <a:t>Score the </a:t>
            </a:r>
            <a:r>
              <a:rPr lang="en-GB" sz="4000" b="1" dirty="0"/>
              <a:t>V</a:t>
            </a:r>
            <a:r>
              <a:rPr lang="en-GB" sz="4000" dirty="0"/>
              <a:t> possible extensions per hypothesis</a:t>
            </a:r>
          </a:p>
          <a:p>
            <a:pPr>
              <a:spcBef>
                <a:spcPts val="0"/>
              </a:spcBef>
              <a:buFont typeface="Arial" panose="020B0604020202020204" pitchFamily="34" charset="0"/>
              <a:buChar char="•"/>
            </a:pPr>
            <a:r>
              <a:rPr lang="en-GB" sz="4000" dirty="0"/>
              <a:t>Choose the best </a:t>
            </a:r>
            <a:r>
              <a:rPr lang="en-GB" sz="4000" b="1" dirty="0"/>
              <a:t>k</a:t>
            </a:r>
          </a:p>
        </p:txBody>
      </p:sp>
      <p:sp>
        <p:nvSpPr>
          <p:cNvPr id="23" name="TextBox 22">
            <a:extLst>
              <a:ext uri="{FF2B5EF4-FFF2-40B4-BE49-F238E27FC236}">
                <a16:creationId xmlns:a16="http://schemas.microsoft.com/office/drawing/2014/main" id="{A42FF967-F4DE-27E5-8261-976356822608}"/>
              </a:ext>
            </a:extLst>
          </p:cNvPr>
          <p:cNvSpPr txBox="1"/>
          <p:nvPr/>
        </p:nvSpPr>
        <p:spPr>
          <a:xfrm>
            <a:off x="352876" y="19835837"/>
            <a:ext cx="36439028"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dirty="0">
                <a:hlinkClick r:id="rId3"/>
              </a:rPr>
              <a:t>https://medium.com/@jessica_lopez/understanding-greedy-search-and-beam-search-98c1e3cd821d</a:t>
            </a:r>
            <a:endParaRPr lang="en-GB" sz="3600" dirty="0"/>
          </a:p>
        </p:txBody>
      </p:sp>
      <p:sp>
        <p:nvSpPr>
          <p:cNvPr id="9" name="TextBox 8">
            <a:extLst>
              <a:ext uri="{FF2B5EF4-FFF2-40B4-BE49-F238E27FC236}">
                <a16:creationId xmlns:a16="http://schemas.microsoft.com/office/drawing/2014/main" id="{F09D36A7-38F4-5420-444F-29ED723E35FC}"/>
              </a:ext>
            </a:extLst>
          </p:cNvPr>
          <p:cNvSpPr txBox="1"/>
          <p:nvPr/>
        </p:nvSpPr>
        <p:spPr>
          <a:xfrm>
            <a:off x="2773553" y="17573885"/>
            <a:ext cx="1306922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i="1" dirty="0">
                <a:solidFill>
                  <a:schemeClr val="bg1"/>
                </a:solidFill>
                <a:latin typeface="Trebuchet MS" panose="020B0603020202020204" pitchFamily="34" charset="0"/>
              </a:rPr>
              <a:t>Hi my nail is data</a:t>
            </a:r>
          </a:p>
        </p:txBody>
      </p:sp>
      <p:grpSp>
        <p:nvGrpSpPr>
          <p:cNvPr id="7327" name="Group 7326">
            <a:extLst>
              <a:ext uri="{FF2B5EF4-FFF2-40B4-BE49-F238E27FC236}">
                <a16:creationId xmlns:a16="http://schemas.microsoft.com/office/drawing/2014/main" id="{E16BDD76-09E3-E146-9A42-A6E462015182}"/>
              </a:ext>
            </a:extLst>
          </p:cNvPr>
          <p:cNvGrpSpPr/>
          <p:nvPr/>
        </p:nvGrpSpPr>
        <p:grpSpPr>
          <a:xfrm>
            <a:off x="14842837" y="4895771"/>
            <a:ext cx="19663142" cy="9811978"/>
            <a:chOff x="6411021" y="3850551"/>
            <a:chExt cx="9831571" cy="4905989"/>
          </a:xfrm>
        </p:grpSpPr>
        <p:sp>
          <p:nvSpPr>
            <p:cNvPr id="12" name="Rectangle 11">
              <a:extLst>
                <a:ext uri="{FF2B5EF4-FFF2-40B4-BE49-F238E27FC236}">
                  <a16:creationId xmlns:a16="http://schemas.microsoft.com/office/drawing/2014/main" id="{F4D4D472-943D-B059-A847-CFDF8C6B4038}"/>
                </a:ext>
              </a:extLst>
            </p:cNvPr>
            <p:cNvSpPr/>
            <p:nvPr/>
          </p:nvSpPr>
          <p:spPr>
            <a:xfrm>
              <a:off x="6411021" y="6756720"/>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start</a:t>
              </a:r>
            </a:p>
          </p:txBody>
        </p:sp>
        <p:sp>
          <p:nvSpPr>
            <p:cNvPr id="13" name="Rectangle 12">
              <a:extLst>
                <a:ext uri="{FF2B5EF4-FFF2-40B4-BE49-F238E27FC236}">
                  <a16:creationId xmlns:a16="http://schemas.microsoft.com/office/drawing/2014/main" id="{8E6AED6B-8D17-6E19-A60E-7EAC45642CEF}"/>
                </a:ext>
              </a:extLst>
            </p:cNvPr>
            <p:cNvSpPr/>
            <p:nvPr/>
          </p:nvSpPr>
          <p:spPr>
            <a:xfrm>
              <a:off x="7655312" y="6130220"/>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blank</a:t>
              </a:r>
            </a:p>
          </p:txBody>
        </p:sp>
        <p:sp>
          <p:nvSpPr>
            <p:cNvPr id="14" name="Rectangle 13">
              <a:extLst>
                <a:ext uri="{FF2B5EF4-FFF2-40B4-BE49-F238E27FC236}">
                  <a16:creationId xmlns:a16="http://schemas.microsoft.com/office/drawing/2014/main" id="{4E1BAED9-52FB-9781-9ADB-788A175C2A21}"/>
                </a:ext>
              </a:extLst>
            </p:cNvPr>
            <p:cNvSpPr/>
            <p:nvPr/>
          </p:nvSpPr>
          <p:spPr>
            <a:xfrm>
              <a:off x="7659494" y="6918742"/>
              <a:ext cx="568245" cy="307385"/>
            </a:xfrm>
            <a:prstGeom prst="rect">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hi</a:t>
              </a:r>
            </a:p>
          </p:txBody>
        </p:sp>
        <p:sp>
          <p:nvSpPr>
            <p:cNvPr id="15" name="Rectangle 14">
              <a:extLst>
                <a:ext uri="{FF2B5EF4-FFF2-40B4-BE49-F238E27FC236}">
                  <a16:creationId xmlns:a16="http://schemas.microsoft.com/office/drawing/2014/main" id="{F8AB43D0-AAB7-9FEF-BD17-A33D98DC0975}"/>
                </a:ext>
              </a:extLst>
            </p:cNvPr>
            <p:cNvSpPr/>
            <p:nvPr/>
          </p:nvSpPr>
          <p:spPr>
            <a:xfrm>
              <a:off x="7685979" y="7726478"/>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hello</a:t>
              </a:r>
            </a:p>
          </p:txBody>
        </p:sp>
        <p:cxnSp>
          <p:nvCxnSpPr>
            <p:cNvPr id="22" name="Straight Arrow Connector 21">
              <a:extLst>
                <a:ext uri="{FF2B5EF4-FFF2-40B4-BE49-F238E27FC236}">
                  <a16:creationId xmlns:a16="http://schemas.microsoft.com/office/drawing/2014/main" id="{65C0EF74-CF6B-776F-AFE7-3E5BF69B67CC}"/>
                </a:ext>
              </a:extLst>
            </p:cNvPr>
            <p:cNvCxnSpPr>
              <a:stCxn id="12" idx="3"/>
              <a:endCxn id="13" idx="1"/>
            </p:cNvCxnSpPr>
            <p:nvPr/>
          </p:nvCxnSpPr>
          <p:spPr>
            <a:xfrm flipV="1">
              <a:off x="7211121" y="6283913"/>
              <a:ext cx="444191" cy="62650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A060656-2CD1-85B2-836F-241927F23B25}"/>
                </a:ext>
              </a:extLst>
            </p:cNvPr>
            <p:cNvCxnSpPr>
              <a:cxnSpLocks/>
              <a:stCxn id="12" idx="3"/>
              <a:endCxn id="14" idx="1"/>
            </p:cNvCxnSpPr>
            <p:nvPr/>
          </p:nvCxnSpPr>
          <p:spPr>
            <a:xfrm>
              <a:off x="7211121" y="6910413"/>
              <a:ext cx="448373" cy="162022"/>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3067836-8E07-7B9B-1738-01BDB4B6F368}"/>
                </a:ext>
              </a:extLst>
            </p:cNvPr>
            <p:cNvCxnSpPr>
              <a:cxnSpLocks/>
              <a:stCxn id="12" idx="3"/>
              <a:endCxn id="15" idx="1"/>
            </p:cNvCxnSpPr>
            <p:nvPr/>
          </p:nvCxnSpPr>
          <p:spPr>
            <a:xfrm>
              <a:off x="7211121" y="6910413"/>
              <a:ext cx="474858" cy="96975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169" name="Rectangle 7168">
              <a:extLst>
                <a:ext uri="{FF2B5EF4-FFF2-40B4-BE49-F238E27FC236}">
                  <a16:creationId xmlns:a16="http://schemas.microsoft.com/office/drawing/2014/main" id="{24649079-1E81-CB20-C673-3AA94FD48FA8}"/>
                </a:ext>
              </a:extLst>
            </p:cNvPr>
            <p:cNvSpPr/>
            <p:nvPr/>
          </p:nvSpPr>
          <p:spPr>
            <a:xfrm>
              <a:off x="9428355" y="5196335"/>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my</a:t>
              </a:r>
            </a:p>
          </p:txBody>
        </p:sp>
        <p:sp>
          <p:nvSpPr>
            <p:cNvPr id="7171" name="Rectangle 7170">
              <a:extLst>
                <a:ext uri="{FF2B5EF4-FFF2-40B4-BE49-F238E27FC236}">
                  <a16:creationId xmlns:a16="http://schemas.microsoft.com/office/drawing/2014/main" id="{7B5CFFCC-8937-7191-71BC-53BC257B3038}"/>
                </a:ext>
              </a:extLst>
            </p:cNvPr>
            <p:cNvSpPr/>
            <p:nvPr/>
          </p:nvSpPr>
          <p:spPr>
            <a:xfrm>
              <a:off x="9441366" y="5659150"/>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may</a:t>
              </a:r>
            </a:p>
          </p:txBody>
        </p:sp>
        <p:sp>
          <p:nvSpPr>
            <p:cNvPr id="7173" name="Rectangle 7172">
              <a:extLst>
                <a:ext uri="{FF2B5EF4-FFF2-40B4-BE49-F238E27FC236}">
                  <a16:creationId xmlns:a16="http://schemas.microsoft.com/office/drawing/2014/main" id="{AB92163B-7E75-3987-9A77-5C06C9A8FDE7}"/>
                </a:ext>
              </a:extLst>
            </p:cNvPr>
            <p:cNvSpPr/>
            <p:nvPr/>
          </p:nvSpPr>
          <p:spPr>
            <a:xfrm>
              <a:off x="9460880" y="6105569"/>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the</a:t>
              </a:r>
            </a:p>
          </p:txBody>
        </p:sp>
        <p:sp>
          <p:nvSpPr>
            <p:cNvPr id="7176" name="Rectangle 7175">
              <a:extLst>
                <a:ext uri="{FF2B5EF4-FFF2-40B4-BE49-F238E27FC236}">
                  <a16:creationId xmlns:a16="http://schemas.microsoft.com/office/drawing/2014/main" id="{7EFA6C1E-3F6B-0803-91E1-27C35EB00550}"/>
                </a:ext>
              </a:extLst>
            </p:cNvPr>
            <p:cNvSpPr/>
            <p:nvPr/>
          </p:nvSpPr>
          <p:spPr>
            <a:xfrm>
              <a:off x="9576110" y="7154898"/>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my</a:t>
              </a:r>
            </a:p>
          </p:txBody>
        </p:sp>
        <p:sp>
          <p:nvSpPr>
            <p:cNvPr id="7177" name="Rectangle 7176">
              <a:extLst>
                <a:ext uri="{FF2B5EF4-FFF2-40B4-BE49-F238E27FC236}">
                  <a16:creationId xmlns:a16="http://schemas.microsoft.com/office/drawing/2014/main" id="{83FE3554-72BF-38B8-87F0-5B8A0DAAA1A9}"/>
                </a:ext>
              </a:extLst>
            </p:cNvPr>
            <p:cNvSpPr/>
            <p:nvPr/>
          </p:nvSpPr>
          <p:spPr>
            <a:xfrm>
              <a:off x="9589121" y="7617713"/>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may</a:t>
              </a:r>
            </a:p>
          </p:txBody>
        </p:sp>
        <p:sp>
          <p:nvSpPr>
            <p:cNvPr id="7178" name="Rectangle 7177">
              <a:extLst>
                <a:ext uri="{FF2B5EF4-FFF2-40B4-BE49-F238E27FC236}">
                  <a16:creationId xmlns:a16="http://schemas.microsoft.com/office/drawing/2014/main" id="{EAEB9EC1-F969-EB0A-CB76-8C39E16BE2F2}"/>
                </a:ext>
              </a:extLst>
            </p:cNvPr>
            <p:cNvSpPr/>
            <p:nvPr/>
          </p:nvSpPr>
          <p:spPr>
            <a:xfrm>
              <a:off x="9608635" y="8064132"/>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the</a:t>
              </a:r>
            </a:p>
          </p:txBody>
        </p:sp>
        <p:cxnSp>
          <p:nvCxnSpPr>
            <p:cNvPr id="7179" name="Straight Arrow Connector 7178">
              <a:extLst>
                <a:ext uri="{FF2B5EF4-FFF2-40B4-BE49-F238E27FC236}">
                  <a16:creationId xmlns:a16="http://schemas.microsoft.com/office/drawing/2014/main" id="{7CB6E771-3E9F-94E6-ECCC-68A33A490043}"/>
                </a:ext>
              </a:extLst>
            </p:cNvPr>
            <p:cNvCxnSpPr>
              <a:cxnSpLocks/>
              <a:stCxn id="13" idx="3"/>
              <a:endCxn id="7169" idx="1"/>
            </p:cNvCxnSpPr>
            <p:nvPr/>
          </p:nvCxnSpPr>
          <p:spPr>
            <a:xfrm flipV="1">
              <a:off x="8455412" y="5350028"/>
              <a:ext cx="972943" cy="93388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182" name="Straight Arrow Connector 7181">
              <a:extLst>
                <a:ext uri="{FF2B5EF4-FFF2-40B4-BE49-F238E27FC236}">
                  <a16:creationId xmlns:a16="http://schemas.microsoft.com/office/drawing/2014/main" id="{131B9862-FC2A-B51C-B59C-47436B9327B8}"/>
                </a:ext>
              </a:extLst>
            </p:cNvPr>
            <p:cNvCxnSpPr>
              <a:cxnSpLocks/>
              <a:stCxn id="13" idx="3"/>
              <a:endCxn id="7171" idx="1"/>
            </p:cNvCxnSpPr>
            <p:nvPr/>
          </p:nvCxnSpPr>
          <p:spPr>
            <a:xfrm flipV="1">
              <a:off x="8455412" y="5812843"/>
              <a:ext cx="985954" cy="47107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185" name="Straight Arrow Connector 7184">
              <a:extLst>
                <a:ext uri="{FF2B5EF4-FFF2-40B4-BE49-F238E27FC236}">
                  <a16:creationId xmlns:a16="http://schemas.microsoft.com/office/drawing/2014/main" id="{77AF9C91-40D8-CE60-8431-DEFC2AFBD50A}"/>
                </a:ext>
              </a:extLst>
            </p:cNvPr>
            <p:cNvCxnSpPr>
              <a:cxnSpLocks/>
              <a:stCxn id="13" idx="3"/>
              <a:endCxn id="7173" idx="1"/>
            </p:cNvCxnSpPr>
            <p:nvPr/>
          </p:nvCxnSpPr>
          <p:spPr>
            <a:xfrm flipV="1">
              <a:off x="8455412" y="6259262"/>
              <a:ext cx="1005468" cy="246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188" name="Straight Arrow Connector 7187">
              <a:extLst>
                <a:ext uri="{FF2B5EF4-FFF2-40B4-BE49-F238E27FC236}">
                  <a16:creationId xmlns:a16="http://schemas.microsoft.com/office/drawing/2014/main" id="{E8D11E54-DC9A-03BA-7313-FE46CDD795AD}"/>
                </a:ext>
              </a:extLst>
            </p:cNvPr>
            <p:cNvCxnSpPr>
              <a:cxnSpLocks/>
              <a:stCxn id="14" idx="3"/>
              <a:endCxn id="7176" idx="1"/>
            </p:cNvCxnSpPr>
            <p:nvPr/>
          </p:nvCxnSpPr>
          <p:spPr>
            <a:xfrm>
              <a:off x="8227739" y="7072435"/>
              <a:ext cx="1348371" cy="23615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91" name="Straight Arrow Connector 7190">
              <a:extLst>
                <a:ext uri="{FF2B5EF4-FFF2-40B4-BE49-F238E27FC236}">
                  <a16:creationId xmlns:a16="http://schemas.microsoft.com/office/drawing/2014/main" id="{80B52004-3E87-FAB6-F1D9-690AB3BD17A4}"/>
                </a:ext>
              </a:extLst>
            </p:cNvPr>
            <p:cNvCxnSpPr>
              <a:cxnSpLocks/>
              <a:stCxn id="14" idx="3"/>
              <a:endCxn id="7177" idx="1"/>
            </p:cNvCxnSpPr>
            <p:nvPr/>
          </p:nvCxnSpPr>
          <p:spPr>
            <a:xfrm>
              <a:off x="8227739" y="7072435"/>
              <a:ext cx="1361382" cy="69897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194" name="Straight Arrow Connector 7193">
              <a:extLst>
                <a:ext uri="{FF2B5EF4-FFF2-40B4-BE49-F238E27FC236}">
                  <a16:creationId xmlns:a16="http://schemas.microsoft.com/office/drawing/2014/main" id="{33918901-D333-3193-A0D2-31793B71D462}"/>
                </a:ext>
              </a:extLst>
            </p:cNvPr>
            <p:cNvCxnSpPr>
              <a:cxnSpLocks/>
              <a:stCxn id="14" idx="3"/>
              <a:endCxn id="7178" idx="1"/>
            </p:cNvCxnSpPr>
            <p:nvPr/>
          </p:nvCxnSpPr>
          <p:spPr>
            <a:xfrm>
              <a:off x="8227739" y="7072435"/>
              <a:ext cx="1380896" cy="114539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201" name="Graphic 7200" descr="No sign with solid fill">
              <a:extLst>
                <a:ext uri="{FF2B5EF4-FFF2-40B4-BE49-F238E27FC236}">
                  <a16:creationId xmlns:a16="http://schemas.microsoft.com/office/drawing/2014/main" id="{B7B8A461-B287-2E5F-B1FF-A20EA1D4CF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4428" y="6100319"/>
              <a:ext cx="317885" cy="317885"/>
            </a:xfrm>
            <a:prstGeom prst="rect">
              <a:avLst/>
            </a:prstGeom>
          </p:spPr>
        </p:pic>
        <p:pic>
          <p:nvPicPr>
            <p:cNvPr id="7202" name="Graphic 7201" descr="No sign with solid fill">
              <a:extLst>
                <a:ext uri="{FF2B5EF4-FFF2-40B4-BE49-F238E27FC236}">
                  <a16:creationId xmlns:a16="http://schemas.microsoft.com/office/drawing/2014/main" id="{D6EDDD06-2F38-30F8-7A3F-B7B54582D3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6643" y="5666183"/>
              <a:ext cx="317885" cy="317885"/>
            </a:xfrm>
            <a:prstGeom prst="rect">
              <a:avLst/>
            </a:prstGeom>
          </p:spPr>
        </p:pic>
        <p:pic>
          <p:nvPicPr>
            <p:cNvPr id="7203" name="Graphic 7202" descr="No sign with solid fill">
              <a:extLst>
                <a:ext uri="{FF2B5EF4-FFF2-40B4-BE49-F238E27FC236}">
                  <a16:creationId xmlns:a16="http://schemas.microsoft.com/office/drawing/2014/main" id="{0E97E59D-992D-A960-773C-9DC4BCDA48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9709" y="5214513"/>
              <a:ext cx="317885" cy="317885"/>
            </a:xfrm>
            <a:prstGeom prst="rect">
              <a:avLst/>
            </a:prstGeom>
          </p:spPr>
        </p:pic>
        <p:pic>
          <p:nvPicPr>
            <p:cNvPr id="7204" name="Graphic 7203" descr="No sign with solid fill">
              <a:extLst>
                <a:ext uri="{FF2B5EF4-FFF2-40B4-BE49-F238E27FC236}">
                  <a16:creationId xmlns:a16="http://schemas.microsoft.com/office/drawing/2014/main" id="{EF95368B-22D6-3190-8B94-41CA39BF65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2037" y="8071276"/>
              <a:ext cx="317885" cy="317885"/>
            </a:xfrm>
            <a:prstGeom prst="rect">
              <a:avLst/>
            </a:prstGeom>
          </p:spPr>
        </p:pic>
        <p:pic>
          <p:nvPicPr>
            <p:cNvPr id="7205" name="Graphic 7204" descr="No sign with solid fill">
              <a:extLst>
                <a:ext uri="{FF2B5EF4-FFF2-40B4-BE49-F238E27FC236}">
                  <a16:creationId xmlns:a16="http://schemas.microsoft.com/office/drawing/2014/main" id="{49D70710-B735-A13D-EF07-37E06632A4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1137" y="7743692"/>
              <a:ext cx="317885" cy="317885"/>
            </a:xfrm>
            <a:prstGeom prst="rect">
              <a:avLst/>
            </a:prstGeom>
          </p:spPr>
        </p:pic>
        <p:sp>
          <p:nvSpPr>
            <p:cNvPr id="7206" name="Rectangle 7205">
              <a:extLst>
                <a:ext uri="{FF2B5EF4-FFF2-40B4-BE49-F238E27FC236}">
                  <a16:creationId xmlns:a16="http://schemas.microsoft.com/office/drawing/2014/main" id="{3EB30667-55D3-0E43-97CD-DEA9E94DA194}"/>
                </a:ext>
              </a:extLst>
            </p:cNvPr>
            <p:cNvSpPr/>
            <p:nvPr/>
          </p:nvSpPr>
          <p:spPr>
            <a:xfrm>
              <a:off x="11374178" y="5891493"/>
              <a:ext cx="800100" cy="307385"/>
            </a:xfrm>
            <a:prstGeom prst="rect">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name</a:t>
              </a:r>
            </a:p>
          </p:txBody>
        </p:sp>
        <p:sp>
          <p:nvSpPr>
            <p:cNvPr id="7207" name="Rectangle 7206">
              <a:extLst>
                <a:ext uri="{FF2B5EF4-FFF2-40B4-BE49-F238E27FC236}">
                  <a16:creationId xmlns:a16="http://schemas.microsoft.com/office/drawing/2014/main" id="{C98DEB35-A40A-80F0-3166-53AAF5C45D52}"/>
                </a:ext>
              </a:extLst>
            </p:cNvPr>
            <p:cNvSpPr/>
            <p:nvPr/>
          </p:nvSpPr>
          <p:spPr>
            <a:xfrm>
              <a:off x="11374178" y="6225587"/>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nail</a:t>
              </a:r>
            </a:p>
          </p:txBody>
        </p:sp>
        <p:sp>
          <p:nvSpPr>
            <p:cNvPr id="7208" name="Rectangle 7207">
              <a:extLst>
                <a:ext uri="{FF2B5EF4-FFF2-40B4-BE49-F238E27FC236}">
                  <a16:creationId xmlns:a16="http://schemas.microsoft.com/office/drawing/2014/main" id="{C0FC84E9-F2D0-A823-9A51-EF2E1692F10F}"/>
                </a:ext>
              </a:extLst>
            </p:cNvPr>
            <p:cNvSpPr/>
            <p:nvPr/>
          </p:nvSpPr>
          <p:spPr>
            <a:xfrm>
              <a:off x="11422037" y="6601558"/>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last</a:t>
              </a:r>
            </a:p>
          </p:txBody>
        </p:sp>
        <p:sp>
          <p:nvSpPr>
            <p:cNvPr id="7211" name="Rectangle 7210">
              <a:extLst>
                <a:ext uri="{FF2B5EF4-FFF2-40B4-BE49-F238E27FC236}">
                  <a16:creationId xmlns:a16="http://schemas.microsoft.com/office/drawing/2014/main" id="{B0E7C2EF-16F0-F4C1-D5D4-81E1C1708F7C}"/>
                </a:ext>
              </a:extLst>
            </p:cNvPr>
            <p:cNvSpPr/>
            <p:nvPr/>
          </p:nvSpPr>
          <p:spPr>
            <a:xfrm>
              <a:off x="11425357" y="7673024"/>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name</a:t>
              </a:r>
            </a:p>
          </p:txBody>
        </p:sp>
        <p:sp>
          <p:nvSpPr>
            <p:cNvPr id="7212" name="Rectangle 7211">
              <a:extLst>
                <a:ext uri="{FF2B5EF4-FFF2-40B4-BE49-F238E27FC236}">
                  <a16:creationId xmlns:a16="http://schemas.microsoft.com/office/drawing/2014/main" id="{E02315B0-BFCA-FD36-1D6B-A014D6707C61}"/>
                </a:ext>
              </a:extLst>
            </p:cNvPr>
            <p:cNvSpPr/>
            <p:nvPr/>
          </p:nvSpPr>
          <p:spPr>
            <a:xfrm>
              <a:off x="11425357" y="8007118"/>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nail</a:t>
              </a:r>
            </a:p>
          </p:txBody>
        </p:sp>
        <p:sp>
          <p:nvSpPr>
            <p:cNvPr id="7213" name="Rectangle 7212">
              <a:extLst>
                <a:ext uri="{FF2B5EF4-FFF2-40B4-BE49-F238E27FC236}">
                  <a16:creationId xmlns:a16="http://schemas.microsoft.com/office/drawing/2014/main" id="{2E45FE9E-A6FB-0E98-52C4-45D2C4588AFD}"/>
                </a:ext>
              </a:extLst>
            </p:cNvPr>
            <p:cNvSpPr/>
            <p:nvPr/>
          </p:nvSpPr>
          <p:spPr>
            <a:xfrm>
              <a:off x="11473216" y="8383089"/>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last</a:t>
              </a:r>
            </a:p>
          </p:txBody>
        </p:sp>
        <p:cxnSp>
          <p:nvCxnSpPr>
            <p:cNvPr id="7214" name="Straight Arrow Connector 7213">
              <a:extLst>
                <a:ext uri="{FF2B5EF4-FFF2-40B4-BE49-F238E27FC236}">
                  <a16:creationId xmlns:a16="http://schemas.microsoft.com/office/drawing/2014/main" id="{F3D58769-E851-80ED-2701-BAC24EBFCF54}"/>
                </a:ext>
              </a:extLst>
            </p:cNvPr>
            <p:cNvCxnSpPr>
              <a:cxnSpLocks/>
              <a:stCxn id="7176" idx="3"/>
              <a:endCxn id="7206" idx="1"/>
            </p:cNvCxnSpPr>
            <p:nvPr/>
          </p:nvCxnSpPr>
          <p:spPr>
            <a:xfrm flipV="1">
              <a:off x="10376210" y="6045186"/>
              <a:ext cx="997968" cy="126340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17" name="Straight Arrow Connector 7216">
              <a:extLst>
                <a:ext uri="{FF2B5EF4-FFF2-40B4-BE49-F238E27FC236}">
                  <a16:creationId xmlns:a16="http://schemas.microsoft.com/office/drawing/2014/main" id="{CAF13D93-0A24-6496-682E-13271EBFE364}"/>
                </a:ext>
              </a:extLst>
            </p:cNvPr>
            <p:cNvCxnSpPr>
              <a:cxnSpLocks/>
              <a:stCxn id="7176" idx="3"/>
              <a:endCxn id="7207" idx="1"/>
            </p:cNvCxnSpPr>
            <p:nvPr/>
          </p:nvCxnSpPr>
          <p:spPr>
            <a:xfrm flipV="1">
              <a:off x="10376210" y="6379280"/>
              <a:ext cx="997968" cy="9293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20" name="Straight Arrow Connector 7219">
              <a:extLst>
                <a:ext uri="{FF2B5EF4-FFF2-40B4-BE49-F238E27FC236}">
                  <a16:creationId xmlns:a16="http://schemas.microsoft.com/office/drawing/2014/main" id="{B3EE4DF0-FA81-0031-3521-B4A4A4ABB97B}"/>
                </a:ext>
              </a:extLst>
            </p:cNvPr>
            <p:cNvCxnSpPr>
              <a:cxnSpLocks/>
              <a:stCxn id="7176" idx="3"/>
              <a:endCxn id="7208" idx="1"/>
            </p:cNvCxnSpPr>
            <p:nvPr/>
          </p:nvCxnSpPr>
          <p:spPr>
            <a:xfrm flipV="1">
              <a:off x="10376210" y="6755251"/>
              <a:ext cx="1045827" cy="55334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23" name="Straight Arrow Connector 7222">
              <a:extLst>
                <a:ext uri="{FF2B5EF4-FFF2-40B4-BE49-F238E27FC236}">
                  <a16:creationId xmlns:a16="http://schemas.microsoft.com/office/drawing/2014/main" id="{2A0E7DAB-16C5-50EE-39CC-58D74AB34406}"/>
                </a:ext>
              </a:extLst>
            </p:cNvPr>
            <p:cNvCxnSpPr>
              <a:cxnSpLocks/>
              <a:stCxn id="7177" idx="3"/>
              <a:endCxn id="7211" idx="1"/>
            </p:cNvCxnSpPr>
            <p:nvPr/>
          </p:nvCxnSpPr>
          <p:spPr>
            <a:xfrm>
              <a:off x="10389221" y="7771406"/>
              <a:ext cx="1036136" cy="553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26" name="Straight Arrow Connector 7225">
              <a:extLst>
                <a:ext uri="{FF2B5EF4-FFF2-40B4-BE49-F238E27FC236}">
                  <a16:creationId xmlns:a16="http://schemas.microsoft.com/office/drawing/2014/main" id="{451F4C37-707E-2C28-C9F3-D9190C2E9D42}"/>
                </a:ext>
              </a:extLst>
            </p:cNvPr>
            <p:cNvCxnSpPr>
              <a:cxnSpLocks/>
              <a:stCxn id="7177" idx="3"/>
            </p:cNvCxnSpPr>
            <p:nvPr/>
          </p:nvCxnSpPr>
          <p:spPr>
            <a:xfrm>
              <a:off x="10389221" y="7771406"/>
              <a:ext cx="1207977" cy="39110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29" name="Straight Arrow Connector 7228">
              <a:extLst>
                <a:ext uri="{FF2B5EF4-FFF2-40B4-BE49-F238E27FC236}">
                  <a16:creationId xmlns:a16="http://schemas.microsoft.com/office/drawing/2014/main" id="{22AB742A-3DA2-433E-5E88-140FAE0DBAF4}"/>
                </a:ext>
              </a:extLst>
            </p:cNvPr>
            <p:cNvCxnSpPr>
              <a:cxnSpLocks/>
              <a:stCxn id="7177" idx="3"/>
              <a:endCxn id="7213" idx="1"/>
            </p:cNvCxnSpPr>
            <p:nvPr/>
          </p:nvCxnSpPr>
          <p:spPr>
            <a:xfrm>
              <a:off x="10389221" y="7771406"/>
              <a:ext cx="1083995" cy="76537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232" name="Graphic 7231" descr="No sign with solid fill">
              <a:extLst>
                <a:ext uri="{FF2B5EF4-FFF2-40B4-BE49-F238E27FC236}">
                  <a16:creationId xmlns:a16="http://schemas.microsoft.com/office/drawing/2014/main" id="{E1DF9991-8016-AC14-430C-472058C43D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04399" y="6245709"/>
              <a:ext cx="317885" cy="317885"/>
            </a:xfrm>
            <a:prstGeom prst="rect">
              <a:avLst/>
            </a:prstGeom>
          </p:spPr>
        </p:pic>
        <p:pic>
          <p:nvPicPr>
            <p:cNvPr id="7233" name="Graphic 7232" descr="No sign with solid fill">
              <a:extLst>
                <a:ext uri="{FF2B5EF4-FFF2-40B4-BE49-F238E27FC236}">
                  <a16:creationId xmlns:a16="http://schemas.microsoft.com/office/drawing/2014/main" id="{C5AC3EDA-7F53-28B6-C90F-3EF0D393F8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15938" y="6596308"/>
              <a:ext cx="317885" cy="317885"/>
            </a:xfrm>
            <a:prstGeom prst="rect">
              <a:avLst/>
            </a:prstGeom>
          </p:spPr>
        </p:pic>
        <p:pic>
          <p:nvPicPr>
            <p:cNvPr id="7234" name="Graphic 7233" descr="No sign with solid fill">
              <a:extLst>
                <a:ext uri="{FF2B5EF4-FFF2-40B4-BE49-F238E27FC236}">
                  <a16:creationId xmlns:a16="http://schemas.microsoft.com/office/drawing/2014/main" id="{53059721-692C-68D7-8B13-A0FE7CC800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15335" y="8012855"/>
              <a:ext cx="317885" cy="317885"/>
            </a:xfrm>
            <a:prstGeom prst="rect">
              <a:avLst/>
            </a:prstGeom>
          </p:spPr>
        </p:pic>
        <p:pic>
          <p:nvPicPr>
            <p:cNvPr id="7235" name="Graphic 7234" descr="No sign with solid fill">
              <a:extLst>
                <a:ext uri="{FF2B5EF4-FFF2-40B4-BE49-F238E27FC236}">
                  <a16:creationId xmlns:a16="http://schemas.microsoft.com/office/drawing/2014/main" id="{1B605D4D-C984-5AA5-CE37-E196BEA6D5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23701" y="8372589"/>
              <a:ext cx="317885" cy="317885"/>
            </a:xfrm>
            <a:prstGeom prst="rect">
              <a:avLst/>
            </a:prstGeom>
          </p:spPr>
        </p:pic>
        <p:sp>
          <p:nvSpPr>
            <p:cNvPr id="7236" name="Rectangle 7235">
              <a:extLst>
                <a:ext uri="{FF2B5EF4-FFF2-40B4-BE49-F238E27FC236}">
                  <a16:creationId xmlns:a16="http://schemas.microsoft.com/office/drawing/2014/main" id="{063584CB-1D6B-703F-C642-9EA41EE12B86}"/>
                </a:ext>
              </a:extLst>
            </p:cNvPr>
            <p:cNvSpPr/>
            <p:nvPr/>
          </p:nvSpPr>
          <p:spPr>
            <a:xfrm>
              <a:off x="13169525" y="5115848"/>
              <a:ext cx="434965" cy="290721"/>
            </a:xfrm>
            <a:prstGeom prst="rect">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is</a:t>
              </a:r>
            </a:p>
          </p:txBody>
        </p:sp>
        <p:sp>
          <p:nvSpPr>
            <p:cNvPr id="7238" name="Rectangle 7237">
              <a:extLst>
                <a:ext uri="{FF2B5EF4-FFF2-40B4-BE49-F238E27FC236}">
                  <a16:creationId xmlns:a16="http://schemas.microsoft.com/office/drawing/2014/main" id="{04E0A54B-FD9C-4218-2E54-11A3C1A9734C}"/>
                </a:ext>
              </a:extLst>
            </p:cNvPr>
            <p:cNvSpPr/>
            <p:nvPr/>
          </p:nvSpPr>
          <p:spPr>
            <a:xfrm>
              <a:off x="13194083" y="5620817"/>
              <a:ext cx="715207" cy="280498"/>
            </a:xfrm>
            <a:prstGeom prst="rect">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feels</a:t>
              </a:r>
            </a:p>
          </p:txBody>
        </p:sp>
        <p:sp>
          <p:nvSpPr>
            <p:cNvPr id="7239" name="Rectangle 7238">
              <a:extLst>
                <a:ext uri="{FF2B5EF4-FFF2-40B4-BE49-F238E27FC236}">
                  <a16:creationId xmlns:a16="http://schemas.microsoft.com/office/drawing/2014/main" id="{06430213-BD07-3B17-AD50-ABDFE6AF3E3E}"/>
                </a:ext>
              </a:extLst>
            </p:cNvPr>
            <p:cNvSpPr/>
            <p:nvPr/>
          </p:nvSpPr>
          <p:spPr>
            <a:xfrm>
              <a:off x="13169525" y="6378177"/>
              <a:ext cx="1017751" cy="2813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data</a:t>
              </a:r>
            </a:p>
          </p:txBody>
        </p:sp>
        <p:sp>
          <p:nvSpPr>
            <p:cNvPr id="7240" name="Rectangle 7239">
              <a:extLst>
                <a:ext uri="{FF2B5EF4-FFF2-40B4-BE49-F238E27FC236}">
                  <a16:creationId xmlns:a16="http://schemas.microsoft.com/office/drawing/2014/main" id="{EEC42A00-796D-5B4B-814F-33D11DBEAA91}"/>
                </a:ext>
              </a:extLst>
            </p:cNvPr>
            <p:cNvSpPr/>
            <p:nvPr/>
          </p:nvSpPr>
          <p:spPr>
            <a:xfrm>
              <a:off x="13346483" y="7626131"/>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is</a:t>
              </a:r>
            </a:p>
          </p:txBody>
        </p:sp>
        <p:sp>
          <p:nvSpPr>
            <p:cNvPr id="7241" name="Rectangle 7240">
              <a:extLst>
                <a:ext uri="{FF2B5EF4-FFF2-40B4-BE49-F238E27FC236}">
                  <a16:creationId xmlns:a16="http://schemas.microsoft.com/office/drawing/2014/main" id="{8DDC7F44-1D00-DECF-3996-F4912ADE1BDA}"/>
                </a:ext>
              </a:extLst>
            </p:cNvPr>
            <p:cNvSpPr/>
            <p:nvPr/>
          </p:nvSpPr>
          <p:spPr>
            <a:xfrm>
              <a:off x="13371041" y="8050242"/>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feels</a:t>
              </a:r>
            </a:p>
          </p:txBody>
        </p:sp>
        <p:sp>
          <p:nvSpPr>
            <p:cNvPr id="7242" name="Rectangle 7241">
              <a:extLst>
                <a:ext uri="{FF2B5EF4-FFF2-40B4-BE49-F238E27FC236}">
                  <a16:creationId xmlns:a16="http://schemas.microsoft.com/office/drawing/2014/main" id="{3A7D53E1-2E12-5F91-832C-27ABEC6DF9D0}"/>
                </a:ext>
              </a:extLst>
            </p:cNvPr>
            <p:cNvSpPr/>
            <p:nvPr/>
          </p:nvSpPr>
          <p:spPr>
            <a:xfrm>
              <a:off x="13395598" y="8416424"/>
              <a:ext cx="1017751" cy="2813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danger</a:t>
              </a:r>
            </a:p>
          </p:txBody>
        </p:sp>
        <p:cxnSp>
          <p:nvCxnSpPr>
            <p:cNvPr id="7243" name="Straight Arrow Connector 7242">
              <a:extLst>
                <a:ext uri="{FF2B5EF4-FFF2-40B4-BE49-F238E27FC236}">
                  <a16:creationId xmlns:a16="http://schemas.microsoft.com/office/drawing/2014/main" id="{B740C122-ADAE-E605-797C-7BBFE17AFCDF}"/>
                </a:ext>
              </a:extLst>
            </p:cNvPr>
            <p:cNvCxnSpPr>
              <a:cxnSpLocks/>
              <a:stCxn id="7211" idx="3"/>
              <a:endCxn id="7240" idx="1"/>
            </p:cNvCxnSpPr>
            <p:nvPr/>
          </p:nvCxnSpPr>
          <p:spPr>
            <a:xfrm flipV="1">
              <a:off x="12225457" y="7779824"/>
              <a:ext cx="1121026" cy="4689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46" name="Straight Arrow Connector 7245">
              <a:extLst>
                <a:ext uri="{FF2B5EF4-FFF2-40B4-BE49-F238E27FC236}">
                  <a16:creationId xmlns:a16="http://schemas.microsoft.com/office/drawing/2014/main" id="{6C6E5439-560F-685A-F44D-A3247588F783}"/>
                </a:ext>
              </a:extLst>
            </p:cNvPr>
            <p:cNvCxnSpPr>
              <a:cxnSpLocks/>
              <a:stCxn id="7211" idx="3"/>
              <a:endCxn id="7241" idx="1"/>
            </p:cNvCxnSpPr>
            <p:nvPr/>
          </p:nvCxnSpPr>
          <p:spPr>
            <a:xfrm>
              <a:off x="12225457" y="7826717"/>
              <a:ext cx="1145584" cy="3772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49" name="Straight Arrow Connector 7248">
              <a:extLst>
                <a:ext uri="{FF2B5EF4-FFF2-40B4-BE49-F238E27FC236}">
                  <a16:creationId xmlns:a16="http://schemas.microsoft.com/office/drawing/2014/main" id="{3B951ADF-32D6-3954-3D5B-8AFA0C38FEFD}"/>
                </a:ext>
              </a:extLst>
            </p:cNvPr>
            <p:cNvCxnSpPr>
              <a:cxnSpLocks/>
              <a:stCxn id="7211" idx="3"/>
              <a:endCxn id="7242" idx="1"/>
            </p:cNvCxnSpPr>
            <p:nvPr/>
          </p:nvCxnSpPr>
          <p:spPr>
            <a:xfrm>
              <a:off x="12225457" y="7826717"/>
              <a:ext cx="1170141" cy="73036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53" name="Straight Arrow Connector 7252">
              <a:extLst>
                <a:ext uri="{FF2B5EF4-FFF2-40B4-BE49-F238E27FC236}">
                  <a16:creationId xmlns:a16="http://schemas.microsoft.com/office/drawing/2014/main" id="{F0D984F4-0504-EB99-8AAB-2115FCD63F1F}"/>
                </a:ext>
              </a:extLst>
            </p:cNvPr>
            <p:cNvCxnSpPr>
              <a:cxnSpLocks/>
              <a:stCxn id="7206" idx="3"/>
              <a:endCxn id="7236" idx="1"/>
            </p:cNvCxnSpPr>
            <p:nvPr/>
          </p:nvCxnSpPr>
          <p:spPr>
            <a:xfrm flipV="1">
              <a:off x="12174278" y="5261209"/>
              <a:ext cx="995247" cy="783977"/>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54" name="Straight Arrow Connector 7253">
              <a:extLst>
                <a:ext uri="{FF2B5EF4-FFF2-40B4-BE49-F238E27FC236}">
                  <a16:creationId xmlns:a16="http://schemas.microsoft.com/office/drawing/2014/main" id="{16410BCC-F3F7-C838-F920-9171C4D829FA}"/>
                </a:ext>
              </a:extLst>
            </p:cNvPr>
            <p:cNvCxnSpPr>
              <a:cxnSpLocks/>
              <a:stCxn id="7206" idx="3"/>
              <a:endCxn id="7238" idx="1"/>
            </p:cNvCxnSpPr>
            <p:nvPr/>
          </p:nvCxnSpPr>
          <p:spPr>
            <a:xfrm flipV="1">
              <a:off x="12174278" y="5761066"/>
              <a:ext cx="1019805" cy="28412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55" name="Straight Arrow Connector 7254">
              <a:extLst>
                <a:ext uri="{FF2B5EF4-FFF2-40B4-BE49-F238E27FC236}">
                  <a16:creationId xmlns:a16="http://schemas.microsoft.com/office/drawing/2014/main" id="{BFA34B49-8938-DE55-2F3E-CE6E0E2E1F21}"/>
                </a:ext>
              </a:extLst>
            </p:cNvPr>
            <p:cNvCxnSpPr>
              <a:cxnSpLocks/>
              <a:stCxn id="7206" idx="3"/>
              <a:endCxn id="7239" idx="1"/>
            </p:cNvCxnSpPr>
            <p:nvPr/>
          </p:nvCxnSpPr>
          <p:spPr>
            <a:xfrm>
              <a:off x="12174278" y="6045186"/>
              <a:ext cx="995247" cy="4736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264" name="Graphic 7263" descr="No sign with solid fill">
              <a:extLst>
                <a:ext uri="{FF2B5EF4-FFF2-40B4-BE49-F238E27FC236}">
                  <a16:creationId xmlns:a16="http://schemas.microsoft.com/office/drawing/2014/main" id="{F954819A-3453-0392-3EF8-B2A25C106A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69625" y="6386237"/>
              <a:ext cx="317885" cy="317885"/>
            </a:xfrm>
            <a:prstGeom prst="rect">
              <a:avLst/>
            </a:prstGeom>
          </p:spPr>
        </p:pic>
        <p:pic>
          <p:nvPicPr>
            <p:cNvPr id="7265" name="Graphic 7264" descr="No sign with solid fill">
              <a:extLst>
                <a:ext uri="{FF2B5EF4-FFF2-40B4-BE49-F238E27FC236}">
                  <a16:creationId xmlns:a16="http://schemas.microsoft.com/office/drawing/2014/main" id="{8C0E9BF4-F651-AD1B-2605-F452D10349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60569" y="7617713"/>
              <a:ext cx="317885" cy="317885"/>
            </a:xfrm>
            <a:prstGeom prst="rect">
              <a:avLst/>
            </a:prstGeom>
          </p:spPr>
        </p:pic>
        <p:pic>
          <p:nvPicPr>
            <p:cNvPr id="7266" name="Graphic 7265" descr="No sign with solid fill">
              <a:extLst>
                <a:ext uri="{FF2B5EF4-FFF2-40B4-BE49-F238E27FC236}">
                  <a16:creationId xmlns:a16="http://schemas.microsoft.com/office/drawing/2014/main" id="{C1226951-D15B-915F-6932-4675746A3D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94183" y="8033863"/>
              <a:ext cx="317885" cy="317885"/>
            </a:xfrm>
            <a:prstGeom prst="rect">
              <a:avLst/>
            </a:prstGeom>
          </p:spPr>
        </p:pic>
        <p:pic>
          <p:nvPicPr>
            <p:cNvPr id="7267" name="Graphic 7266" descr="No sign with solid fill">
              <a:extLst>
                <a:ext uri="{FF2B5EF4-FFF2-40B4-BE49-F238E27FC236}">
                  <a16:creationId xmlns:a16="http://schemas.microsoft.com/office/drawing/2014/main" id="{64A8EB4A-E641-DEBA-F1F6-D0450E7D25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1141" y="8438655"/>
              <a:ext cx="317885" cy="317885"/>
            </a:xfrm>
            <a:prstGeom prst="rect">
              <a:avLst/>
            </a:prstGeom>
          </p:spPr>
        </p:pic>
        <p:sp>
          <p:nvSpPr>
            <p:cNvPr id="7268" name="Rectangle 7267">
              <a:extLst>
                <a:ext uri="{FF2B5EF4-FFF2-40B4-BE49-F238E27FC236}">
                  <a16:creationId xmlns:a16="http://schemas.microsoft.com/office/drawing/2014/main" id="{7C2C9103-311C-A8CE-96B2-084DA608904C}"/>
                </a:ext>
              </a:extLst>
            </p:cNvPr>
            <p:cNvSpPr/>
            <p:nvPr/>
          </p:nvSpPr>
          <p:spPr>
            <a:xfrm>
              <a:off x="15106120" y="3850551"/>
              <a:ext cx="800100" cy="307385"/>
            </a:xfrm>
            <a:prstGeom prst="rect">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dana</a:t>
              </a:r>
            </a:p>
          </p:txBody>
        </p:sp>
        <p:sp>
          <p:nvSpPr>
            <p:cNvPr id="7269" name="Rectangle 7268">
              <a:extLst>
                <a:ext uri="{FF2B5EF4-FFF2-40B4-BE49-F238E27FC236}">
                  <a16:creationId xmlns:a16="http://schemas.microsoft.com/office/drawing/2014/main" id="{E2F7DAEB-7C7C-D13E-3AE8-B0D502A81FC2}"/>
                </a:ext>
              </a:extLst>
            </p:cNvPr>
            <p:cNvSpPr/>
            <p:nvPr/>
          </p:nvSpPr>
          <p:spPr>
            <a:xfrm>
              <a:off x="15106119" y="4253618"/>
              <a:ext cx="973941" cy="3123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danger</a:t>
              </a:r>
            </a:p>
          </p:txBody>
        </p:sp>
        <p:sp>
          <p:nvSpPr>
            <p:cNvPr id="7270" name="Rectangle 7269">
              <a:extLst>
                <a:ext uri="{FF2B5EF4-FFF2-40B4-BE49-F238E27FC236}">
                  <a16:creationId xmlns:a16="http://schemas.microsoft.com/office/drawing/2014/main" id="{2DB656BB-6252-A169-9711-0544BBC960D6}"/>
                </a:ext>
              </a:extLst>
            </p:cNvPr>
            <p:cNvSpPr/>
            <p:nvPr/>
          </p:nvSpPr>
          <p:spPr>
            <a:xfrm>
              <a:off x="15106120" y="4662896"/>
              <a:ext cx="973941" cy="3123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from</a:t>
              </a:r>
            </a:p>
          </p:txBody>
        </p:sp>
        <p:sp>
          <p:nvSpPr>
            <p:cNvPr id="7275" name="Rectangle 7274">
              <a:extLst>
                <a:ext uri="{FF2B5EF4-FFF2-40B4-BE49-F238E27FC236}">
                  <a16:creationId xmlns:a16="http://schemas.microsoft.com/office/drawing/2014/main" id="{716DC2A4-1FC2-9B55-CAAD-10218A85B9FD}"/>
                </a:ext>
              </a:extLst>
            </p:cNvPr>
            <p:cNvSpPr/>
            <p:nvPr/>
          </p:nvSpPr>
          <p:spPr>
            <a:xfrm>
              <a:off x="15163056" y="5358798"/>
              <a:ext cx="800100" cy="30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dana</a:t>
              </a:r>
            </a:p>
          </p:txBody>
        </p:sp>
        <p:sp>
          <p:nvSpPr>
            <p:cNvPr id="7276" name="Rectangle 7275">
              <a:extLst>
                <a:ext uri="{FF2B5EF4-FFF2-40B4-BE49-F238E27FC236}">
                  <a16:creationId xmlns:a16="http://schemas.microsoft.com/office/drawing/2014/main" id="{A8204359-9569-9993-2A47-B9DED96C92A0}"/>
                </a:ext>
              </a:extLst>
            </p:cNvPr>
            <p:cNvSpPr/>
            <p:nvPr/>
          </p:nvSpPr>
          <p:spPr>
            <a:xfrm>
              <a:off x="15175678" y="5963175"/>
              <a:ext cx="973941" cy="312379"/>
            </a:xfrm>
            <a:prstGeom prst="rect">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data</a:t>
              </a:r>
            </a:p>
          </p:txBody>
        </p:sp>
        <p:sp>
          <p:nvSpPr>
            <p:cNvPr id="7277" name="Rectangle 7276">
              <a:extLst>
                <a:ext uri="{FF2B5EF4-FFF2-40B4-BE49-F238E27FC236}">
                  <a16:creationId xmlns:a16="http://schemas.microsoft.com/office/drawing/2014/main" id="{A8DAF67A-076C-B93D-2C2C-ACC511C000C9}"/>
                </a:ext>
              </a:extLst>
            </p:cNvPr>
            <p:cNvSpPr/>
            <p:nvPr/>
          </p:nvSpPr>
          <p:spPr>
            <a:xfrm>
              <a:off x="15134517" y="6518837"/>
              <a:ext cx="973941" cy="3123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chemeClr val="bg1"/>
                  </a:solidFill>
                </a:rPr>
                <a:t>from</a:t>
              </a:r>
            </a:p>
          </p:txBody>
        </p:sp>
        <p:cxnSp>
          <p:nvCxnSpPr>
            <p:cNvPr id="7278" name="Straight Arrow Connector 7277">
              <a:extLst>
                <a:ext uri="{FF2B5EF4-FFF2-40B4-BE49-F238E27FC236}">
                  <a16:creationId xmlns:a16="http://schemas.microsoft.com/office/drawing/2014/main" id="{BE2BAEF8-61DB-DDCD-7DE9-956D97C01D80}"/>
                </a:ext>
              </a:extLst>
            </p:cNvPr>
            <p:cNvCxnSpPr>
              <a:cxnSpLocks/>
              <a:stCxn id="7236" idx="3"/>
              <a:endCxn id="7270" idx="1"/>
            </p:cNvCxnSpPr>
            <p:nvPr/>
          </p:nvCxnSpPr>
          <p:spPr>
            <a:xfrm flipV="1">
              <a:off x="13604490" y="4819086"/>
              <a:ext cx="1501630" cy="44212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79" name="Straight Arrow Connector 7278">
              <a:extLst>
                <a:ext uri="{FF2B5EF4-FFF2-40B4-BE49-F238E27FC236}">
                  <a16:creationId xmlns:a16="http://schemas.microsoft.com/office/drawing/2014/main" id="{43BC214E-4EFA-AE8C-0575-348385233F88}"/>
                </a:ext>
              </a:extLst>
            </p:cNvPr>
            <p:cNvCxnSpPr>
              <a:cxnSpLocks/>
              <a:stCxn id="7236" idx="3"/>
              <a:endCxn id="7268" idx="1"/>
            </p:cNvCxnSpPr>
            <p:nvPr/>
          </p:nvCxnSpPr>
          <p:spPr>
            <a:xfrm flipV="1">
              <a:off x="13604490" y="4004244"/>
              <a:ext cx="1501630" cy="125696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80" name="Straight Arrow Connector 7279">
              <a:extLst>
                <a:ext uri="{FF2B5EF4-FFF2-40B4-BE49-F238E27FC236}">
                  <a16:creationId xmlns:a16="http://schemas.microsoft.com/office/drawing/2014/main" id="{BC8EFF32-1896-AEC5-D095-A153A05D1BEE}"/>
                </a:ext>
              </a:extLst>
            </p:cNvPr>
            <p:cNvCxnSpPr>
              <a:cxnSpLocks/>
              <a:stCxn id="7236" idx="3"/>
              <a:endCxn id="7269" idx="1"/>
            </p:cNvCxnSpPr>
            <p:nvPr/>
          </p:nvCxnSpPr>
          <p:spPr>
            <a:xfrm flipV="1">
              <a:off x="13604490" y="4409808"/>
              <a:ext cx="1501629" cy="85140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89" name="Straight Arrow Connector 7288">
              <a:extLst>
                <a:ext uri="{FF2B5EF4-FFF2-40B4-BE49-F238E27FC236}">
                  <a16:creationId xmlns:a16="http://schemas.microsoft.com/office/drawing/2014/main" id="{8E888A26-9D31-D503-30C5-4C024035A7A6}"/>
                </a:ext>
              </a:extLst>
            </p:cNvPr>
            <p:cNvCxnSpPr>
              <a:cxnSpLocks/>
              <a:stCxn id="7238" idx="3"/>
              <a:endCxn id="7275" idx="1"/>
            </p:cNvCxnSpPr>
            <p:nvPr/>
          </p:nvCxnSpPr>
          <p:spPr>
            <a:xfrm flipV="1">
              <a:off x="13909290" y="5512491"/>
              <a:ext cx="1253766" cy="24857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90" name="Straight Arrow Connector 7289">
              <a:extLst>
                <a:ext uri="{FF2B5EF4-FFF2-40B4-BE49-F238E27FC236}">
                  <a16:creationId xmlns:a16="http://schemas.microsoft.com/office/drawing/2014/main" id="{A69A18D7-FC17-9EC7-5C50-9C86C8A4F920}"/>
                </a:ext>
              </a:extLst>
            </p:cNvPr>
            <p:cNvCxnSpPr>
              <a:cxnSpLocks/>
              <a:stCxn id="7238" idx="3"/>
              <a:endCxn id="7277" idx="1"/>
            </p:cNvCxnSpPr>
            <p:nvPr/>
          </p:nvCxnSpPr>
          <p:spPr>
            <a:xfrm>
              <a:off x="13909290" y="5761066"/>
              <a:ext cx="1225227" cy="91396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91" name="Straight Arrow Connector 7290">
              <a:extLst>
                <a:ext uri="{FF2B5EF4-FFF2-40B4-BE49-F238E27FC236}">
                  <a16:creationId xmlns:a16="http://schemas.microsoft.com/office/drawing/2014/main" id="{C6579030-2CB0-497C-FFDC-2CFCC7C6EF1D}"/>
                </a:ext>
              </a:extLst>
            </p:cNvPr>
            <p:cNvCxnSpPr>
              <a:cxnSpLocks/>
              <a:stCxn id="7238" idx="3"/>
              <a:endCxn id="7276" idx="1"/>
            </p:cNvCxnSpPr>
            <p:nvPr/>
          </p:nvCxnSpPr>
          <p:spPr>
            <a:xfrm>
              <a:off x="13909290" y="5761066"/>
              <a:ext cx="1266388" cy="35829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7298" name="Graphic 7297" descr="No sign with solid fill">
              <a:extLst>
                <a:ext uri="{FF2B5EF4-FFF2-40B4-BE49-F238E27FC236}">
                  <a16:creationId xmlns:a16="http://schemas.microsoft.com/office/drawing/2014/main" id="{4FB59697-7CF5-7EA2-A5EA-312CF1908C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27879" y="5372298"/>
              <a:ext cx="317885" cy="317885"/>
            </a:xfrm>
            <a:prstGeom prst="rect">
              <a:avLst/>
            </a:prstGeom>
          </p:spPr>
        </p:pic>
        <p:pic>
          <p:nvPicPr>
            <p:cNvPr id="7299" name="Graphic 7298" descr="No sign with solid fill">
              <a:extLst>
                <a:ext uri="{FF2B5EF4-FFF2-40B4-BE49-F238E27FC236}">
                  <a16:creationId xmlns:a16="http://schemas.microsoft.com/office/drawing/2014/main" id="{D98C3590-ED8C-447F-9D0C-772362FA6B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16836" y="4660143"/>
              <a:ext cx="317885" cy="317885"/>
            </a:xfrm>
            <a:prstGeom prst="rect">
              <a:avLst/>
            </a:prstGeom>
          </p:spPr>
        </p:pic>
        <p:pic>
          <p:nvPicPr>
            <p:cNvPr id="7300" name="Graphic 7299" descr="No sign with solid fill">
              <a:extLst>
                <a:ext uri="{FF2B5EF4-FFF2-40B4-BE49-F238E27FC236}">
                  <a16:creationId xmlns:a16="http://schemas.microsoft.com/office/drawing/2014/main" id="{8EB0B4F2-8C5D-B4E6-F49F-3F15DDB95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24707" y="4250975"/>
              <a:ext cx="317885" cy="317885"/>
            </a:xfrm>
            <a:prstGeom prst="rect">
              <a:avLst/>
            </a:prstGeom>
          </p:spPr>
        </p:pic>
        <p:pic>
          <p:nvPicPr>
            <p:cNvPr id="7301" name="Graphic 7300" descr="No sign with solid fill">
              <a:extLst>
                <a:ext uri="{FF2B5EF4-FFF2-40B4-BE49-F238E27FC236}">
                  <a16:creationId xmlns:a16="http://schemas.microsoft.com/office/drawing/2014/main" id="{2DB5BBA1-0433-928D-CB9F-1FB21B470F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99339" y="6520413"/>
              <a:ext cx="317885" cy="317885"/>
            </a:xfrm>
            <a:prstGeom prst="rect">
              <a:avLst/>
            </a:prstGeom>
          </p:spPr>
        </p:pic>
      </p:grpSp>
      <p:sp>
        <p:nvSpPr>
          <p:cNvPr id="7328" name="TextBox 7327">
            <a:extLst>
              <a:ext uri="{FF2B5EF4-FFF2-40B4-BE49-F238E27FC236}">
                <a16:creationId xmlns:a16="http://schemas.microsoft.com/office/drawing/2014/main" id="{5B8E0B6A-0BC2-8917-FC5A-6687DED8FBC8}"/>
              </a:ext>
            </a:extLst>
          </p:cNvPr>
          <p:cNvSpPr txBox="1"/>
          <p:nvPr/>
        </p:nvSpPr>
        <p:spPr>
          <a:xfrm>
            <a:off x="21477481" y="15529809"/>
            <a:ext cx="13069228" cy="12003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GB" sz="4000" i="1" dirty="0">
                <a:solidFill>
                  <a:schemeClr val="bg1"/>
                </a:solidFill>
                <a:latin typeface="Trebuchet MS" panose="020B0603020202020204" pitchFamily="34" charset="0"/>
              </a:rPr>
              <a:t>hi my name feels data | score 0.78</a:t>
            </a:r>
          </a:p>
          <a:p>
            <a:pPr>
              <a:lnSpc>
                <a:spcPct val="90000"/>
              </a:lnSpc>
            </a:pPr>
            <a:r>
              <a:rPr lang="en-GB" sz="4000" i="1" dirty="0">
                <a:solidFill>
                  <a:schemeClr val="bg1"/>
                </a:solidFill>
                <a:latin typeface="Trebuchet MS" panose="020B0603020202020204" pitchFamily="34" charset="0"/>
              </a:rPr>
              <a:t>hi my name is dana | score = 0.72</a:t>
            </a:r>
          </a:p>
        </p:txBody>
      </p:sp>
      <p:pic>
        <p:nvPicPr>
          <p:cNvPr id="7330" name="Picture 7329">
            <a:extLst>
              <a:ext uri="{FF2B5EF4-FFF2-40B4-BE49-F238E27FC236}">
                <a16:creationId xmlns:a16="http://schemas.microsoft.com/office/drawing/2014/main" id="{8576B414-EB37-02AD-2F29-7B6039DA8909}"/>
              </a:ext>
            </a:extLst>
          </p:cNvPr>
          <p:cNvPicPr>
            <a:picLocks noChangeAspect="1"/>
          </p:cNvPicPr>
          <p:nvPr/>
        </p:nvPicPr>
        <p:blipFill>
          <a:blip r:embed="rId6"/>
          <a:stretch>
            <a:fillRect/>
          </a:stretch>
        </p:blipFill>
        <p:spPr>
          <a:xfrm>
            <a:off x="4717183" y="6382512"/>
            <a:ext cx="8028932" cy="10883942"/>
          </a:xfrm>
          <a:prstGeom prst="rect">
            <a:avLst/>
          </a:prstGeom>
        </p:spPr>
      </p:pic>
      <p:sp>
        <p:nvSpPr>
          <p:cNvPr id="5" name="TextBox 4">
            <a:extLst>
              <a:ext uri="{FF2B5EF4-FFF2-40B4-BE49-F238E27FC236}">
                <a16:creationId xmlns:a16="http://schemas.microsoft.com/office/drawing/2014/main" id="{247F1DCF-07B8-9EDA-E930-9126D8FC3E0D}"/>
              </a:ext>
            </a:extLst>
          </p:cNvPr>
          <p:cNvSpPr txBox="1"/>
          <p:nvPr/>
        </p:nvSpPr>
        <p:spPr>
          <a:xfrm>
            <a:off x="15904729" y="17558499"/>
            <a:ext cx="18965559" cy="535531"/>
          </a:xfrm>
          <a:prstGeom prst="rect">
            <a:avLst/>
          </a:prstGeom>
          <a:noFill/>
        </p:spPr>
        <p:txBody>
          <a:bodyPr wrap="square">
            <a:spAutoFit/>
          </a:bodyPr>
          <a:lstStyle/>
          <a:p>
            <a:pPr defTabSz="1828800" fontAlgn="base">
              <a:lnSpc>
                <a:spcPct val="90000"/>
              </a:lnSpc>
              <a:buClr>
                <a:srgbClr val="CDCDCD"/>
              </a:buClr>
              <a:buSzPct val="100000"/>
              <a:defRPr/>
            </a:pPr>
            <a:r>
              <a:rPr lang="en-GB" sz="3200" kern="0" dirty="0">
                <a:solidFill>
                  <a:srgbClr val="000000"/>
                </a:solidFill>
                <a:latin typeface="Trebuchet MS"/>
              </a:rPr>
              <a:t>P(hi my name is dana) = p(hi) * p(my/hi) * p(name/hi my) * p(is/hi my name) * p(dana/hi my name is) </a:t>
            </a:r>
            <a:endParaRPr lang="en-GB" sz="3200" kern="0" dirty="0">
              <a:solidFill>
                <a:srgbClr val="000000"/>
              </a:solidFill>
              <a:latin typeface="Trebuchet MS" pitchFamily="34" charset="0"/>
            </a:endParaRPr>
          </a:p>
        </p:txBody>
      </p:sp>
    </p:spTree>
    <p:extLst>
      <p:ext uri="{BB962C8B-B14F-4D97-AF65-F5344CB8AC3E}">
        <p14:creationId xmlns:p14="http://schemas.microsoft.com/office/powerpoint/2010/main" val="1694329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D766-CD87-3BE1-840D-973833B5B618}"/>
              </a:ext>
            </a:extLst>
          </p:cNvPr>
          <p:cNvSpPr>
            <a:spLocks noGrp="1"/>
          </p:cNvSpPr>
          <p:nvPr>
            <p:ph type="title"/>
          </p:nvPr>
        </p:nvSpPr>
        <p:spPr/>
        <p:txBody>
          <a:bodyPr/>
          <a:lstStyle/>
          <a:p>
            <a:r>
              <a:rPr lang="en-GB" dirty="0"/>
              <a:t>Decoder Rescoring</a:t>
            </a:r>
          </a:p>
        </p:txBody>
      </p:sp>
      <p:sp>
        <p:nvSpPr>
          <p:cNvPr id="4" name="Text Placeholder 3">
            <a:extLst>
              <a:ext uri="{FF2B5EF4-FFF2-40B4-BE49-F238E27FC236}">
                <a16:creationId xmlns:a16="http://schemas.microsoft.com/office/drawing/2014/main" id="{EB80E2C3-2E45-A97B-126A-B5FB27ED8C24}"/>
              </a:ext>
            </a:extLst>
          </p:cNvPr>
          <p:cNvSpPr>
            <a:spLocks noGrp="1"/>
          </p:cNvSpPr>
          <p:nvPr>
            <p:ph type="body" sz="quarter" idx="10"/>
          </p:nvPr>
        </p:nvSpPr>
        <p:spPr/>
        <p:txBody>
          <a:bodyPr/>
          <a:lstStyle/>
          <a:p>
            <a:r>
              <a:rPr lang="en-GB" dirty="0"/>
              <a:t>Beam search decoder with a language model</a:t>
            </a:r>
          </a:p>
        </p:txBody>
      </p:sp>
      <p:sp>
        <p:nvSpPr>
          <p:cNvPr id="23" name="TextBox 22">
            <a:extLst>
              <a:ext uri="{FF2B5EF4-FFF2-40B4-BE49-F238E27FC236}">
                <a16:creationId xmlns:a16="http://schemas.microsoft.com/office/drawing/2014/main" id="{A42FF967-F4DE-27E5-8261-976356822608}"/>
              </a:ext>
            </a:extLst>
          </p:cNvPr>
          <p:cNvSpPr txBox="1"/>
          <p:nvPr/>
        </p:nvSpPr>
        <p:spPr>
          <a:xfrm>
            <a:off x="352876" y="19835837"/>
            <a:ext cx="36439028"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dirty="0">
                <a:hlinkClick r:id="rId3"/>
              </a:rPr>
              <a:t>https://medium.com/@jessica_lopez/understanding-greedy-search-and-beam-search-98c1e3cd821d</a:t>
            </a:r>
            <a:endParaRPr lang="en-GB" sz="3600" dirty="0"/>
          </a:p>
        </p:txBody>
      </p:sp>
      <p:sp>
        <p:nvSpPr>
          <p:cNvPr id="7328" name="TextBox 7327">
            <a:extLst>
              <a:ext uri="{FF2B5EF4-FFF2-40B4-BE49-F238E27FC236}">
                <a16:creationId xmlns:a16="http://schemas.microsoft.com/office/drawing/2014/main" id="{5B8E0B6A-0BC2-8917-FC5A-6687DED8FBC8}"/>
              </a:ext>
            </a:extLst>
          </p:cNvPr>
          <p:cNvSpPr txBox="1"/>
          <p:nvPr/>
        </p:nvSpPr>
        <p:spPr>
          <a:xfrm>
            <a:off x="24498716" y="14706385"/>
            <a:ext cx="13069228" cy="12003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GB" sz="4000" i="1" dirty="0">
                <a:solidFill>
                  <a:schemeClr val="bg1"/>
                </a:solidFill>
                <a:latin typeface="Trebuchet MS" panose="020B0603020202020204" pitchFamily="34" charset="0"/>
              </a:rPr>
              <a:t>hi my name feels data | score 0.66</a:t>
            </a:r>
          </a:p>
          <a:p>
            <a:pPr>
              <a:lnSpc>
                <a:spcPct val="90000"/>
              </a:lnSpc>
            </a:pPr>
            <a:r>
              <a:rPr lang="en-GB" sz="4000" i="1" dirty="0">
                <a:solidFill>
                  <a:schemeClr val="bg1"/>
                </a:solidFill>
                <a:latin typeface="Trebuchet MS" panose="020B0603020202020204" pitchFamily="34" charset="0"/>
              </a:rPr>
              <a:t>hi my name is dana | score = 0.79</a:t>
            </a:r>
          </a:p>
        </p:txBody>
      </p:sp>
      <p:sp>
        <p:nvSpPr>
          <p:cNvPr id="6" name="Arrow: Right 5">
            <a:extLst>
              <a:ext uri="{FF2B5EF4-FFF2-40B4-BE49-F238E27FC236}">
                <a16:creationId xmlns:a16="http://schemas.microsoft.com/office/drawing/2014/main" id="{2E3BD901-AA71-5C6C-9ED3-2BB93A521ED3}"/>
              </a:ext>
            </a:extLst>
          </p:cNvPr>
          <p:cNvSpPr/>
          <p:nvPr/>
        </p:nvSpPr>
        <p:spPr>
          <a:xfrm rot="16200000">
            <a:off x="23947708" y="15110526"/>
            <a:ext cx="480212" cy="80555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Arrow: Right 6">
            <a:extLst>
              <a:ext uri="{FF2B5EF4-FFF2-40B4-BE49-F238E27FC236}">
                <a16:creationId xmlns:a16="http://schemas.microsoft.com/office/drawing/2014/main" id="{5A76F712-30DA-34C0-5C05-9AFD0F56BD11}"/>
              </a:ext>
            </a:extLst>
          </p:cNvPr>
          <p:cNvSpPr/>
          <p:nvPr/>
        </p:nvSpPr>
        <p:spPr>
          <a:xfrm rot="5400000">
            <a:off x="23954984" y="14559986"/>
            <a:ext cx="494468" cy="80555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302" name="Rectangle 7301">
            <a:extLst>
              <a:ext uri="{FF2B5EF4-FFF2-40B4-BE49-F238E27FC236}">
                <a16:creationId xmlns:a16="http://schemas.microsoft.com/office/drawing/2014/main" id="{985AD786-D185-C2E4-92F0-DC4C672542C1}"/>
              </a:ext>
            </a:extLst>
          </p:cNvPr>
          <p:cNvSpPr/>
          <p:nvPr/>
        </p:nvSpPr>
        <p:spPr>
          <a:xfrm>
            <a:off x="20718602" y="9722091"/>
            <a:ext cx="14920696" cy="172353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4000" dirty="0">
                <a:solidFill>
                  <a:schemeClr val="bg1"/>
                </a:solidFill>
              </a:rPr>
              <a:t> </a:t>
            </a:r>
            <a:r>
              <a:rPr lang="en-US" altLang="en-US" sz="4000" dirty="0" err="1">
                <a:solidFill>
                  <a:schemeClr val="bg1"/>
                </a:solidFill>
                <a:latin typeface="Arial" panose="020B0604020202020204" pitchFamily="34" charset="0"/>
              </a:rPr>
              <a:t>final_score</a:t>
            </a:r>
            <a:r>
              <a:rPr lang="en-US" altLang="en-US" sz="4000" dirty="0">
                <a:solidFill>
                  <a:schemeClr val="bg1"/>
                </a:solidFill>
                <a:latin typeface="var(--pst-font-family-monospace)"/>
              </a:rPr>
              <a:t> </a:t>
            </a:r>
            <a:r>
              <a:rPr lang="en-US" altLang="en-US" sz="4000" dirty="0">
                <a:solidFill>
                  <a:schemeClr val="bg1"/>
                </a:solidFill>
                <a:latin typeface="Arial" panose="020B0604020202020204" pitchFamily="34" charset="0"/>
              </a:rPr>
              <a:t>=</a:t>
            </a:r>
            <a:r>
              <a:rPr lang="en-US" altLang="en-US" sz="4000" dirty="0">
                <a:solidFill>
                  <a:schemeClr val="bg1"/>
                </a:solidFill>
                <a:latin typeface="var(--pst-font-family-monospace)"/>
              </a:rPr>
              <a:t> </a:t>
            </a:r>
            <a:r>
              <a:rPr lang="en-US" altLang="en-US" sz="4000" dirty="0" err="1">
                <a:solidFill>
                  <a:schemeClr val="bg1"/>
                </a:solidFill>
                <a:latin typeface="Arial" panose="020B0604020202020204" pitchFamily="34" charset="0"/>
              </a:rPr>
              <a:t>acoustic_score</a:t>
            </a:r>
            <a:r>
              <a:rPr lang="en-US" altLang="en-US" sz="4000" dirty="0">
                <a:solidFill>
                  <a:schemeClr val="bg1"/>
                </a:solidFill>
                <a:latin typeface="var(--pst-font-family-monospace)"/>
              </a:rPr>
              <a:t> </a:t>
            </a:r>
            <a:r>
              <a:rPr lang="en-US" altLang="en-US" sz="4000" dirty="0">
                <a:solidFill>
                  <a:schemeClr val="bg1"/>
                </a:solidFill>
                <a:latin typeface="Arial" panose="020B0604020202020204" pitchFamily="34" charset="0"/>
              </a:rPr>
              <a:t>+</a:t>
            </a:r>
            <a:r>
              <a:rPr lang="en-US" altLang="en-US" sz="4000" dirty="0">
                <a:solidFill>
                  <a:schemeClr val="bg1"/>
                </a:solidFill>
                <a:latin typeface="var(--pst-font-family-monospace)"/>
              </a:rPr>
              <a:t> </a:t>
            </a:r>
            <a:r>
              <a:rPr lang="el-GR" sz="4000" b="1" dirty="0">
                <a:solidFill>
                  <a:srgbClr val="202124"/>
                </a:solidFill>
                <a:latin typeface="Roboto" panose="02000000000000000000" pitchFamily="2" charset="0"/>
              </a:rPr>
              <a:t>α</a:t>
            </a:r>
            <a:r>
              <a:rPr lang="en-GB" sz="4000" b="1" dirty="0">
                <a:solidFill>
                  <a:srgbClr val="202124"/>
                </a:solidFill>
                <a:latin typeface="Roboto" panose="02000000000000000000" pitchFamily="2" charset="0"/>
              </a:rPr>
              <a:t> </a:t>
            </a:r>
            <a:r>
              <a:rPr lang="en-US" altLang="en-US" sz="4000" dirty="0" err="1">
                <a:solidFill>
                  <a:schemeClr val="bg1"/>
                </a:solidFill>
                <a:latin typeface="Arial" panose="020B0604020202020204" pitchFamily="34" charset="0"/>
              </a:rPr>
              <a:t>lm_score</a:t>
            </a:r>
            <a:r>
              <a:rPr lang="en-US" altLang="en-US" sz="4000" dirty="0">
                <a:solidFill>
                  <a:schemeClr val="bg1"/>
                </a:solidFill>
                <a:latin typeface="var(--pst-font-family-monospace)"/>
              </a:rPr>
              <a:t> </a:t>
            </a:r>
            <a:r>
              <a:rPr lang="en-US" altLang="en-US" sz="4000" dirty="0">
                <a:solidFill>
                  <a:schemeClr val="bg1"/>
                </a:solidFill>
                <a:latin typeface="Arial" panose="020B0604020202020204" pitchFamily="34" charset="0"/>
              </a:rPr>
              <a:t>+</a:t>
            </a:r>
            <a:r>
              <a:rPr lang="en-US" altLang="en-US" sz="4000" dirty="0">
                <a:solidFill>
                  <a:schemeClr val="bg1"/>
                </a:solidFill>
                <a:latin typeface="var(--pst-font-family-monospace)"/>
              </a:rPr>
              <a:t> </a:t>
            </a:r>
            <a:r>
              <a:rPr lang="el-GR" sz="4000" dirty="0">
                <a:solidFill>
                  <a:srgbClr val="202124"/>
                </a:solidFill>
                <a:latin typeface="Roboto" panose="02000000000000000000" pitchFamily="2" charset="0"/>
              </a:rPr>
              <a:t>β</a:t>
            </a:r>
            <a:r>
              <a:rPr lang="en-GB" sz="4000" dirty="0">
                <a:solidFill>
                  <a:srgbClr val="202124"/>
                </a:solidFill>
                <a:latin typeface="Roboto" panose="02000000000000000000" pitchFamily="2" charset="0"/>
              </a:rPr>
              <a:t> </a:t>
            </a:r>
            <a:r>
              <a:rPr lang="en-US" altLang="en-US" sz="4000" dirty="0" err="1">
                <a:solidFill>
                  <a:schemeClr val="bg1"/>
                </a:solidFill>
                <a:latin typeface="Arial" panose="020B0604020202020204" pitchFamily="34" charset="0"/>
              </a:rPr>
              <a:t>seq_length</a:t>
            </a:r>
            <a:r>
              <a:rPr lang="en-US" altLang="en-US" sz="4000" dirty="0">
                <a:solidFill>
                  <a:schemeClr val="bg1"/>
                </a:solidFill>
                <a:latin typeface="var(--pst-font-family-monospace)"/>
              </a:rPr>
              <a:t> </a:t>
            </a:r>
            <a:endParaRPr lang="en-GB" sz="4000" dirty="0"/>
          </a:p>
        </p:txBody>
      </p:sp>
      <p:sp>
        <p:nvSpPr>
          <p:cNvPr id="7306" name="TextBox 7305">
            <a:extLst>
              <a:ext uri="{FF2B5EF4-FFF2-40B4-BE49-F238E27FC236}">
                <a16:creationId xmlns:a16="http://schemas.microsoft.com/office/drawing/2014/main" id="{2AF6EDC5-7464-44C0-2917-0B0B199188C8}"/>
              </a:ext>
            </a:extLst>
          </p:cNvPr>
          <p:cNvSpPr txBox="1"/>
          <p:nvPr/>
        </p:nvSpPr>
        <p:spPr>
          <a:xfrm>
            <a:off x="1230352" y="7698312"/>
            <a:ext cx="18083560" cy="90116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685800" indent="-685800" defTabSz="1828800">
              <a:lnSpc>
                <a:spcPct val="90000"/>
              </a:lnSpc>
              <a:buClr>
                <a:srgbClr val="CDCDCD"/>
              </a:buClr>
              <a:buSzPct val="100000"/>
              <a:buFont typeface="Arial" panose="020B0604020202020204" pitchFamily="34" charset="0"/>
              <a:buChar char="•"/>
              <a:defRPr/>
            </a:pPr>
            <a:r>
              <a:rPr lang="en-GB" sz="4800" kern="0" dirty="0">
                <a:solidFill>
                  <a:srgbClr val="000000"/>
                </a:solidFill>
              </a:rPr>
              <a:t>Language Model: </a:t>
            </a:r>
            <a:r>
              <a:rPr lang="en-GB" sz="4000" kern="0" dirty="0">
                <a:solidFill>
                  <a:srgbClr val="000000"/>
                </a:solidFill>
                <a:latin typeface="Trebuchet MS"/>
              </a:rPr>
              <a:t>The probability of a word depends its previous words.</a:t>
            </a:r>
            <a:endParaRPr lang="en-GB" sz="4000" dirty="0">
              <a:solidFill>
                <a:srgbClr val="111111"/>
              </a:solidFill>
              <a:latin typeface="Trebuchet MS"/>
              <a:cs typeface="NVIDIA Sans"/>
            </a:endParaRPr>
          </a:p>
          <a:p>
            <a:pPr defTabSz="1828800" fontAlgn="base">
              <a:lnSpc>
                <a:spcPct val="90000"/>
              </a:lnSpc>
              <a:buClr>
                <a:srgbClr val="CDCDCD"/>
              </a:buClr>
              <a:buSzPct val="100000"/>
              <a:defRPr/>
            </a:pPr>
            <a:endParaRPr lang="en-GB" sz="4000" kern="0" dirty="0">
              <a:solidFill>
                <a:srgbClr val="000000"/>
              </a:solidFill>
              <a:latin typeface="Trebuchet MS" pitchFamily="34" charset="0"/>
            </a:endParaRPr>
          </a:p>
          <a:p>
            <a:pPr defTabSz="1828800" fontAlgn="base">
              <a:lnSpc>
                <a:spcPct val="90000"/>
              </a:lnSpc>
              <a:buClr>
                <a:srgbClr val="CDCDCD"/>
              </a:buClr>
              <a:buSzPct val="100000"/>
              <a:defRPr/>
            </a:pPr>
            <a:r>
              <a:rPr lang="en-GB" sz="4000" kern="0" dirty="0">
                <a:solidFill>
                  <a:srgbClr val="000000"/>
                </a:solidFill>
                <a:latin typeface="Trebuchet MS"/>
              </a:rPr>
              <a:t>P(hi my name is dana) = p(hi) * p(my/hi) * p(name/hi my) * p(is/hi my name) * p(dana/hi my name is) </a:t>
            </a:r>
            <a:endParaRPr lang="en-GB" sz="4000" kern="0" dirty="0">
              <a:solidFill>
                <a:srgbClr val="000000"/>
              </a:solidFill>
              <a:latin typeface="Trebuchet MS" pitchFamily="34" charset="0"/>
            </a:endParaRPr>
          </a:p>
          <a:p>
            <a:pPr defTabSz="1828800" fontAlgn="base">
              <a:lnSpc>
                <a:spcPct val="90000"/>
              </a:lnSpc>
              <a:buClr>
                <a:srgbClr val="CDCDCD"/>
              </a:buClr>
              <a:buSzPct val="100000"/>
              <a:defRPr/>
            </a:pPr>
            <a:endParaRPr lang="en-GB" sz="4000" kern="0" dirty="0">
              <a:solidFill>
                <a:srgbClr val="000000"/>
              </a:solidFill>
              <a:latin typeface="Trebuchet MS" pitchFamily="34" charset="0"/>
            </a:endParaRPr>
          </a:p>
          <a:p>
            <a:pPr marL="685800" indent="-685800" defTabSz="1828800" fontAlgn="base">
              <a:lnSpc>
                <a:spcPct val="90000"/>
              </a:lnSpc>
              <a:buClr>
                <a:srgbClr val="CDCDCD"/>
              </a:buClr>
              <a:buSzPct val="100000"/>
              <a:buFont typeface="Arial" panose="020B0604020202020204" pitchFamily="34" charset="0"/>
              <a:buChar char="•"/>
              <a:defRPr/>
            </a:pPr>
            <a:endParaRPr lang="en-GB" sz="4800" kern="0" dirty="0">
              <a:solidFill>
                <a:srgbClr val="000000"/>
              </a:solidFill>
              <a:cs typeface="NVIDIA Sans"/>
            </a:endParaRPr>
          </a:p>
          <a:p>
            <a:pPr marL="685800" indent="-685800" defTabSz="1828800" fontAlgn="base">
              <a:lnSpc>
                <a:spcPct val="90000"/>
              </a:lnSpc>
              <a:buClr>
                <a:srgbClr val="CDCDCD"/>
              </a:buClr>
              <a:buSzPct val="100000"/>
              <a:buFont typeface="Arial" panose="020B0604020202020204" pitchFamily="34" charset="0"/>
              <a:buChar char="•"/>
              <a:defRPr/>
            </a:pPr>
            <a:r>
              <a:rPr lang="en-GB" sz="4800" kern="0" dirty="0">
                <a:solidFill>
                  <a:srgbClr val="000000"/>
                </a:solidFill>
              </a:rPr>
              <a:t>N-gram LM: </a:t>
            </a:r>
            <a:r>
              <a:rPr lang="en-GB" sz="4000" kern="0" dirty="0">
                <a:solidFill>
                  <a:srgbClr val="000000"/>
                </a:solidFill>
                <a:latin typeface="Trebuchet MS"/>
              </a:rPr>
              <a:t>The probability of a word depends on a fixed </a:t>
            </a:r>
            <a:r>
              <a:rPr lang="en-GB" sz="4000" b="1" kern="0" dirty="0">
                <a:solidFill>
                  <a:srgbClr val="000000"/>
                </a:solidFill>
                <a:latin typeface="Trebuchet MS"/>
              </a:rPr>
              <a:t>N </a:t>
            </a:r>
            <a:r>
              <a:rPr lang="en-GB" sz="4000" kern="0" dirty="0">
                <a:solidFill>
                  <a:srgbClr val="000000"/>
                </a:solidFill>
                <a:latin typeface="Trebuchet MS"/>
              </a:rPr>
              <a:t>previous words.</a:t>
            </a:r>
          </a:p>
          <a:p>
            <a:pPr defTabSz="1828800" fontAlgn="base">
              <a:lnSpc>
                <a:spcPct val="90000"/>
              </a:lnSpc>
              <a:buClr>
                <a:srgbClr val="CDCDCD"/>
              </a:buClr>
              <a:buSzPct val="100000"/>
              <a:defRPr/>
            </a:pPr>
            <a:endParaRPr lang="en-GB" sz="4400" kern="0" dirty="0">
              <a:solidFill>
                <a:srgbClr val="000000"/>
              </a:solidFill>
              <a:latin typeface="Trebuchet MS" pitchFamily="34" charset="0"/>
            </a:endParaRPr>
          </a:p>
          <a:p>
            <a:pPr defTabSz="1828800">
              <a:lnSpc>
                <a:spcPct val="90000"/>
              </a:lnSpc>
              <a:buClr>
                <a:srgbClr val="CDCDCD"/>
              </a:buClr>
              <a:buSzPct val="100000"/>
              <a:defRPr/>
            </a:pPr>
            <a:r>
              <a:rPr lang="en-GB" sz="4400" kern="0" dirty="0">
                <a:solidFill>
                  <a:srgbClr val="000000"/>
                </a:solidFill>
                <a:latin typeface="Trebuchet MS" pitchFamily="34" charset="0"/>
              </a:rPr>
              <a:t>Example 2-gram: P(hi my name is dana) = p(hi) * p(my/hi) * p(name/hi my) * p(is/</a:t>
            </a:r>
            <a:r>
              <a:rPr lang="en-GB" sz="4400" strike="sngStrike" kern="0" dirty="0">
                <a:solidFill>
                  <a:srgbClr val="000000"/>
                </a:solidFill>
                <a:latin typeface="Trebuchet MS" pitchFamily="34" charset="0"/>
              </a:rPr>
              <a:t>hi</a:t>
            </a:r>
            <a:r>
              <a:rPr lang="en-GB" sz="4400" kern="0" dirty="0">
                <a:solidFill>
                  <a:srgbClr val="000000"/>
                </a:solidFill>
                <a:latin typeface="Trebuchet MS" pitchFamily="34" charset="0"/>
              </a:rPr>
              <a:t> my name) * p(dana/</a:t>
            </a:r>
            <a:r>
              <a:rPr lang="en-GB" sz="4400" strike="sngStrike" kern="0" dirty="0">
                <a:solidFill>
                  <a:srgbClr val="000000"/>
                </a:solidFill>
                <a:latin typeface="Trebuchet MS" pitchFamily="34" charset="0"/>
              </a:rPr>
              <a:t>hi my </a:t>
            </a:r>
            <a:r>
              <a:rPr lang="en-GB" sz="4400" kern="0" dirty="0">
                <a:solidFill>
                  <a:srgbClr val="000000"/>
                </a:solidFill>
                <a:latin typeface="Trebuchet MS" pitchFamily="34" charset="0"/>
              </a:rPr>
              <a:t>name is) </a:t>
            </a:r>
          </a:p>
          <a:p>
            <a:pPr defTabSz="1828800" fontAlgn="base">
              <a:lnSpc>
                <a:spcPct val="90000"/>
              </a:lnSpc>
              <a:buClr>
                <a:srgbClr val="CDCDCD"/>
              </a:buClr>
              <a:buSzPct val="100000"/>
              <a:defRPr/>
            </a:pPr>
            <a:endParaRPr lang="en-GB" sz="4400" kern="0" dirty="0">
              <a:solidFill>
                <a:srgbClr val="000000"/>
              </a:solidFill>
              <a:latin typeface="Trebuchet MS" pitchFamily="34" charset="0"/>
            </a:endParaRPr>
          </a:p>
          <a:p>
            <a:pPr defTabSz="1828800" fontAlgn="base">
              <a:lnSpc>
                <a:spcPct val="90000"/>
              </a:lnSpc>
              <a:buClr>
                <a:srgbClr val="CDCDCD"/>
              </a:buClr>
              <a:buSzPct val="100000"/>
              <a:defRPr/>
            </a:pPr>
            <a:endParaRPr lang="en-GB" sz="4400" kern="0" dirty="0">
              <a:solidFill>
                <a:srgbClr val="000000"/>
              </a:solidFill>
              <a:latin typeface="Trebuchet MS" pitchFamily="34" charset="0"/>
            </a:endParaRPr>
          </a:p>
          <a:p>
            <a:pPr defTabSz="1828800" fontAlgn="base">
              <a:lnSpc>
                <a:spcPct val="90000"/>
              </a:lnSpc>
              <a:buClr>
                <a:srgbClr val="CDCDCD"/>
              </a:buClr>
              <a:buSzPct val="100000"/>
              <a:defRPr/>
            </a:pPr>
            <a:endParaRPr lang="en-GB" sz="4000" kern="0" dirty="0">
              <a:solidFill>
                <a:srgbClr val="000000"/>
              </a:solidFill>
              <a:latin typeface="Trebuchet MS" pitchFamily="34" charset="0"/>
            </a:endParaRPr>
          </a:p>
        </p:txBody>
      </p:sp>
    </p:spTree>
    <p:extLst>
      <p:ext uri="{BB962C8B-B14F-4D97-AF65-F5344CB8AC3E}">
        <p14:creationId xmlns:p14="http://schemas.microsoft.com/office/powerpoint/2010/main" val="2845325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US" dirty="0"/>
              <a:t>ASR Pipeline</a:t>
            </a:r>
          </a:p>
        </p:txBody>
      </p:sp>
      <p:sp>
        <p:nvSpPr>
          <p:cNvPr id="7" name="Text Placeholder 6">
            <a:extLst>
              <a:ext uri="{FF2B5EF4-FFF2-40B4-BE49-F238E27FC236}">
                <a16:creationId xmlns:a16="http://schemas.microsoft.com/office/drawing/2014/main" id="{F17B2EA4-3D0E-3054-6D05-B1776513CDB3}"/>
              </a:ext>
            </a:extLst>
          </p:cNvPr>
          <p:cNvSpPr>
            <a:spLocks noGrp="1"/>
          </p:cNvSpPr>
          <p:nvPr>
            <p:ph type="body" sz="quarter" idx="10"/>
          </p:nvPr>
        </p:nvSpPr>
        <p:spPr/>
        <p:txBody>
          <a:bodyPr/>
          <a:lstStyle/>
          <a:p>
            <a:endParaRPr lang="en-US"/>
          </a:p>
        </p:txBody>
      </p:sp>
      <p:grpSp>
        <p:nvGrpSpPr>
          <p:cNvPr id="8" name="Group 7">
            <a:extLst>
              <a:ext uri="{FF2B5EF4-FFF2-40B4-BE49-F238E27FC236}">
                <a16:creationId xmlns:a16="http://schemas.microsoft.com/office/drawing/2014/main" id="{5C93FA12-3747-3F1B-4489-E4B46294FD14}"/>
              </a:ext>
            </a:extLst>
          </p:cNvPr>
          <p:cNvGrpSpPr/>
          <p:nvPr/>
        </p:nvGrpSpPr>
        <p:grpSpPr>
          <a:xfrm>
            <a:off x="1210516" y="6382512"/>
            <a:ext cx="34154968" cy="11433718"/>
            <a:chOff x="1046048" y="7553093"/>
            <a:chExt cx="34154968" cy="11433718"/>
          </a:xfrm>
        </p:grpSpPr>
        <p:cxnSp>
          <p:nvCxnSpPr>
            <p:cNvPr id="29" name="Straight Arrow Connector 28">
              <a:extLst>
                <a:ext uri="{FF2B5EF4-FFF2-40B4-BE49-F238E27FC236}">
                  <a16:creationId xmlns:a16="http://schemas.microsoft.com/office/drawing/2014/main" id="{FE7ED31C-9DBB-A082-31DE-D778BC633A20}"/>
                </a:ext>
              </a:extLst>
            </p:cNvPr>
            <p:cNvCxnSpPr>
              <a:cxnSpLocks/>
            </p:cNvCxnSpPr>
            <p:nvPr/>
          </p:nvCxnSpPr>
          <p:spPr>
            <a:xfrm>
              <a:off x="1881274" y="9728508"/>
              <a:ext cx="3266076"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0" name="Google Shape;1242;p19">
              <a:extLst>
                <a:ext uri="{FF2B5EF4-FFF2-40B4-BE49-F238E27FC236}">
                  <a16:creationId xmlns:a16="http://schemas.microsoft.com/office/drawing/2014/main" id="{B3CEC3CB-920F-A6E9-0E9D-9F7ED96610D1}"/>
                </a:ext>
              </a:extLst>
            </p:cNvPr>
            <p:cNvSpPr txBox="1"/>
            <p:nvPr/>
          </p:nvSpPr>
          <p:spPr>
            <a:xfrm>
              <a:off x="1046048" y="9981945"/>
              <a:ext cx="3666324" cy="931506"/>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dirty="0">
                  <a:solidFill>
                    <a:srgbClr val="000000"/>
                  </a:solidFill>
                  <a:latin typeface="NVIDIA Sans" panose="020B0503020203020204" pitchFamily="34" charset="0"/>
                  <a:ea typeface="Trebuchet MS"/>
                  <a:cs typeface="NVIDIA Sans" panose="020B0503020203020204" pitchFamily="34" charset="0"/>
                  <a:sym typeface="Trebuchet MS"/>
                </a:rPr>
                <a:t>Speech </a:t>
              </a:r>
              <a:endParaRPr sz="3600" kern="0" dirty="0">
                <a:solidFill>
                  <a:srgbClr val="000000"/>
                </a:solidFill>
                <a:latin typeface="NVIDIA Sans" panose="020B0503020203020204" pitchFamily="34" charset="0"/>
                <a:cs typeface="NVIDIA Sans" panose="020B0503020203020204" pitchFamily="34" charset="0"/>
                <a:sym typeface="Arial"/>
              </a:endParaRPr>
            </a:p>
          </p:txBody>
        </p:sp>
        <p:cxnSp>
          <p:nvCxnSpPr>
            <p:cNvPr id="31" name="Straight Arrow Connector 30">
              <a:extLst>
                <a:ext uri="{FF2B5EF4-FFF2-40B4-BE49-F238E27FC236}">
                  <a16:creationId xmlns:a16="http://schemas.microsoft.com/office/drawing/2014/main" id="{3DA2848A-0A91-DC3F-5E0B-B94238CF38E2}"/>
                </a:ext>
              </a:extLst>
            </p:cNvPr>
            <p:cNvCxnSpPr>
              <a:cxnSpLocks/>
            </p:cNvCxnSpPr>
            <p:nvPr/>
          </p:nvCxnSpPr>
          <p:spPr>
            <a:xfrm flipV="1">
              <a:off x="31534693" y="9684639"/>
              <a:ext cx="3512478" cy="1683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2" name="Google Shape;1242;p19">
              <a:extLst>
                <a:ext uri="{FF2B5EF4-FFF2-40B4-BE49-F238E27FC236}">
                  <a16:creationId xmlns:a16="http://schemas.microsoft.com/office/drawing/2014/main" id="{BC2A779A-F179-5DBB-233E-9BE3C28C4AB4}"/>
                </a:ext>
              </a:extLst>
            </p:cNvPr>
            <p:cNvSpPr txBox="1"/>
            <p:nvPr/>
          </p:nvSpPr>
          <p:spPr>
            <a:xfrm>
              <a:off x="31534692" y="9981944"/>
              <a:ext cx="3666324" cy="777784"/>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a:solidFill>
                    <a:srgbClr val="000000"/>
                  </a:solidFill>
                  <a:latin typeface="NVIDIA Sans" panose="020B0503020203020204" pitchFamily="34" charset="0"/>
                  <a:cs typeface="NVIDIA Sans" panose="020B0503020203020204" pitchFamily="34" charset="0"/>
                  <a:sym typeface="Trebuchet MS"/>
                </a:rPr>
                <a:t>Text</a:t>
              </a:r>
              <a:endParaRPr sz="3600" kern="0">
                <a:solidFill>
                  <a:srgbClr val="000000"/>
                </a:solidFill>
                <a:latin typeface="NVIDIA Sans" panose="020B0503020203020204" pitchFamily="34" charset="0"/>
                <a:cs typeface="NVIDIA Sans" panose="020B0503020203020204" pitchFamily="34" charset="0"/>
                <a:sym typeface="Arial"/>
              </a:endParaRPr>
            </a:p>
          </p:txBody>
        </p:sp>
        <p:pic>
          <p:nvPicPr>
            <p:cNvPr id="33" name="Google Shape;1014;p5" descr="A close up of a logo&#10;&#10;Description automatically generated">
              <a:extLst>
                <a:ext uri="{FF2B5EF4-FFF2-40B4-BE49-F238E27FC236}">
                  <a16:creationId xmlns:a16="http://schemas.microsoft.com/office/drawing/2014/main" id="{171DED27-D116-9FF6-FEC6-F6CE17BD935D}"/>
                </a:ext>
              </a:extLst>
            </p:cNvPr>
            <p:cNvPicPr preferRelativeResize="0"/>
            <p:nvPr/>
          </p:nvPicPr>
          <p:blipFill rotWithShape="1">
            <a:blip r:embed="rId3">
              <a:alphaModFix/>
            </a:blip>
            <a:srcRect/>
            <a:stretch/>
          </p:blipFill>
          <p:spPr>
            <a:xfrm>
              <a:off x="32397683" y="7930167"/>
              <a:ext cx="1844818" cy="1771302"/>
            </a:xfrm>
            <a:prstGeom prst="rect">
              <a:avLst/>
            </a:prstGeom>
            <a:noFill/>
            <a:ln>
              <a:noFill/>
            </a:ln>
          </p:spPr>
        </p:pic>
        <p:grpSp>
          <p:nvGrpSpPr>
            <p:cNvPr id="51" name="Group 50">
              <a:extLst>
                <a:ext uri="{FF2B5EF4-FFF2-40B4-BE49-F238E27FC236}">
                  <a16:creationId xmlns:a16="http://schemas.microsoft.com/office/drawing/2014/main" id="{AD0DCCEF-0363-4E42-4C8E-E62CF86A58A6}"/>
                </a:ext>
              </a:extLst>
            </p:cNvPr>
            <p:cNvGrpSpPr/>
            <p:nvPr/>
          </p:nvGrpSpPr>
          <p:grpSpPr>
            <a:xfrm flipH="1">
              <a:off x="1977488" y="8316348"/>
              <a:ext cx="1803444" cy="1563972"/>
              <a:chOff x="2700518" y="7526424"/>
              <a:chExt cx="2631664" cy="2363123"/>
            </a:xfrm>
          </p:grpSpPr>
          <p:pic>
            <p:nvPicPr>
              <p:cNvPr id="52" name="Google Shape;1015;p5">
                <a:extLst>
                  <a:ext uri="{FF2B5EF4-FFF2-40B4-BE49-F238E27FC236}">
                    <a16:creationId xmlns:a16="http://schemas.microsoft.com/office/drawing/2014/main" id="{15DF642A-C3AE-C6FC-44E3-AAB66F08D6E9}"/>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53" name="Google Shape;891;p7" descr="Chat bubble outline">
                <a:extLst>
                  <a:ext uri="{FF2B5EF4-FFF2-40B4-BE49-F238E27FC236}">
                    <a16:creationId xmlns:a16="http://schemas.microsoft.com/office/drawing/2014/main" id="{F0DCF749-6018-7FD4-D2CF-C8BEB3B03E54}"/>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sp>
          <p:nvSpPr>
            <p:cNvPr id="54" name="Rectangle 53">
              <a:extLst>
                <a:ext uri="{FF2B5EF4-FFF2-40B4-BE49-F238E27FC236}">
                  <a16:creationId xmlns:a16="http://schemas.microsoft.com/office/drawing/2014/main" id="{ED6FC7EC-30DE-2077-D365-8E7E525A09EE}"/>
                </a:ext>
              </a:extLst>
            </p:cNvPr>
            <p:cNvSpPr/>
            <p:nvPr/>
          </p:nvSpPr>
          <p:spPr>
            <a:xfrm>
              <a:off x="5243566" y="8316349"/>
              <a:ext cx="6445824"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Features Extraction</a:t>
              </a:r>
            </a:p>
          </p:txBody>
        </p:sp>
        <p:sp>
          <p:nvSpPr>
            <p:cNvPr id="55" name="Rectangle 54">
              <a:extLst>
                <a:ext uri="{FF2B5EF4-FFF2-40B4-BE49-F238E27FC236}">
                  <a16:creationId xmlns:a16="http://schemas.microsoft.com/office/drawing/2014/main" id="{C3F9E8D0-B2DF-091C-DA77-8750EFCBD5AD}"/>
                </a:ext>
              </a:extLst>
            </p:cNvPr>
            <p:cNvSpPr/>
            <p:nvPr/>
          </p:nvSpPr>
          <p:spPr>
            <a:xfrm>
              <a:off x="12886942" y="8316349"/>
              <a:ext cx="6708592"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Acoustic Model</a:t>
              </a:r>
            </a:p>
          </p:txBody>
        </p:sp>
        <p:sp>
          <p:nvSpPr>
            <p:cNvPr id="56" name="Rectangle 55">
              <a:extLst>
                <a:ext uri="{FF2B5EF4-FFF2-40B4-BE49-F238E27FC236}">
                  <a16:creationId xmlns:a16="http://schemas.microsoft.com/office/drawing/2014/main" id="{70942B04-04C4-B29E-BBD9-91080AD4D28C}"/>
                </a:ext>
              </a:extLst>
            </p:cNvPr>
            <p:cNvSpPr/>
            <p:nvPr/>
          </p:nvSpPr>
          <p:spPr>
            <a:xfrm>
              <a:off x="26072183" y="8316349"/>
              <a:ext cx="512795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Post Processing</a:t>
              </a:r>
            </a:p>
            <a:p>
              <a:pPr algn="ctr"/>
              <a:r>
                <a:rPr lang="en-GB" sz="2800" dirty="0"/>
                <a:t>Punctuation | Capitalization | Normalization</a:t>
              </a:r>
            </a:p>
          </p:txBody>
        </p:sp>
        <p:cxnSp>
          <p:nvCxnSpPr>
            <p:cNvPr id="60" name="Straight Arrow Connector 59">
              <a:extLst>
                <a:ext uri="{FF2B5EF4-FFF2-40B4-BE49-F238E27FC236}">
                  <a16:creationId xmlns:a16="http://schemas.microsoft.com/office/drawing/2014/main" id="{CF3824D0-BF96-A1E5-9937-6563C452E4DD}"/>
                </a:ext>
              </a:extLst>
            </p:cNvPr>
            <p:cNvCxnSpPr>
              <a:cxnSpLocks/>
            </p:cNvCxnSpPr>
            <p:nvPr/>
          </p:nvCxnSpPr>
          <p:spPr>
            <a:xfrm flipV="1">
              <a:off x="9187096" y="10834263"/>
              <a:ext cx="0" cy="725694"/>
            </a:xfrm>
            <a:prstGeom prst="straightConnector1">
              <a:avLst/>
            </a:prstGeom>
            <a:noFill/>
            <a:ln w="25400" cap="flat" cmpd="sng" algn="ctr">
              <a:solidFill>
                <a:srgbClr val="76B900"/>
              </a:solidFill>
              <a:prstDash val="solid"/>
              <a:tailEnd type="stealth" w="lg" len="lg"/>
            </a:ln>
            <a:effectLst/>
          </p:spPr>
        </p:cxnSp>
        <p:sp>
          <p:nvSpPr>
            <p:cNvPr id="61" name="TextBox 60">
              <a:extLst>
                <a:ext uri="{FF2B5EF4-FFF2-40B4-BE49-F238E27FC236}">
                  <a16:creationId xmlns:a16="http://schemas.microsoft.com/office/drawing/2014/main" id="{AD751EEE-898C-7F3F-78E2-F3D99EF31CB2}"/>
                </a:ext>
              </a:extLst>
            </p:cNvPr>
            <p:cNvSpPr txBox="1"/>
            <p:nvPr/>
          </p:nvSpPr>
          <p:spPr>
            <a:xfrm>
              <a:off x="5243566" y="11263790"/>
              <a:ext cx="6445824" cy="1477328"/>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Speech audio</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Spectrogram, MFCC</a:t>
              </a:r>
            </a:p>
            <a:p>
              <a:pPr defTabSz="1828800">
                <a:buClr>
                  <a:srgbClr val="000000"/>
                </a:buClr>
                <a:defRPr/>
              </a:pPr>
              <a:r>
                <a:rPr lang="en-GB" sz="2800" kern="0" dirty="0">
                  <a:solidFill>
                    <a:srgbClr val="000000"/>
                  </a:solidFill>
                  <a:latin typeface="NVIDIA Sans" panose="020B0503020203020204" pitchFamily="34" charset="0"/>
                  <a:cs typeface="NVIDIA Sans" panose="020B0503020203020204" pitchFamily="34" charset="0"/>
                  <a:sym typeface="Arial"/>
                </a:rPr>
                <a:t>…</a:t>
              </a:r>
            </a:p>
          </p:txBody>
        </p:sp>
        <p:pic>
          <p:nvPicPr>
            <p:cNvPr id="62" name="Picture 61" descr="A picture containing curtain, light&#10;&#10;Description automatically generated">
              <a:extLst>
                <a:ext uri="{FF2B5EF4-FFF2-40B4-BE49-F238E27FC236}">
                  <a16:creationId xmlns:a16="http://schemas.microsoft.com/office/drawing/2014/main" id="{F90F0132-BC8D-0E5D-9CA2-EE27B2803B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3566" y="13043728"/>
              <a:ext cx="6445824" cy="2827380"/>
            </a:xfrm>
            <a:prstGeom prst="rect">
              <a:avLst/>
            </a:prstGeom>
            <a:ln w="28575">
              <a:solidFill>
                <a:schemeClr val="bg2"/>
              </a:solidFill>
            </a:ln>
          </p:spPr>
        </p:pic>
        <p:pic>
          <p:nvPicPr>
            <p:cNvPr id="63" name="Picture 62">
              <a:extLst>
                <a:ext uri="{FF2B5EF4-FFF2-40B4-BE49-F238E27FC236}">
                  <a16:creationId xmlns:a16="http://schemas.microsoft.com/office/drawing/2014/main" id="{77263E2C-925D-7018-FC1B-4A6D9C66167D}"/>
                </a:ext>
              </a:extLst>
            </p:cNvPr>
            <p:cNvPicPr>
              <a:picLocks noChangeAspect="1"/>
            </p:cNvPicPr>
            <p:nvPr/>
          </p:nvPicPr>
          <p:blipFill>
            <a:blip r:embed="rId7"/>
            <a:stretch>
              <a:fillRect/>
            </a:stretch>
          </p:blipFill>
          <p:spPr>
            <a:xfrm>
              <a:off x="11944860" y="12872783"/>
              <a:ext cx="7772992" cy="5408762"/>
            </a:xfrm>
            <a:prstGeom prst="rect">
              <a:avLst/>
            </a:prstGeom>
          </p:spPr>
        </p:pic>
        <p:cxnSp>
          <p:nvCxnSpPr>
            <p:cNvPr id="64" name="Straight Arrow Connector 63">
              <a:extLst>
                <a:ext uri="{FF2B5EF4-FFF2-40B4-BE49-F238E27FC236}">
                  <a16:creationId xmlns:a16="http://schemas.microsoft.com/office/drawing/2014/main" id="{FA6849F6-F82E-D6C9-D0CE-4BF0CDDC2FDB}"/>
                </a:ext>
              </a:extLst>
            </p:cNvPr>
            <p:cNvCxnSpPr>
              <a:cxnSpLocks/>
              <a:stCxn id="54" idx="3"/>
              <a:endCxn id="55" idx="1"/>
            </p:cNvCxnSpPr>
            <p:nvPr/>
          </p:nvCxnSpPr>
          <p:spPr>
            <a:xfrm>
              <a:off x="11689390" y="9575306"/>
              <a:ext cx="1197552" cy="0"/>
            </a:xfrm>
            <a:prstGeom prst="straightConnector1">
              <a:avLst/>
            </a:prstGeom>
            <a:noFill/>
            <a:ln w="12700" cap="flat" cmpd="sng" algn="ctr">
              <a:solidFill>
                <a:srgbClr val="5E5E5E">
                  <a:shade val="95000"/>
                  <a:satMod val="105000"/>
                </a:srgbClr>
              </a:solidFill>
              <a:prstDash val="solid"/>
              <a:tailEnd type="stealth" w="lg" len="lg"/>
            </a:ln>
            <a:effectLst/>
          </p:spPr>
        </p:cxnSp>
        <p:cxnSp>
          <p:nvCxnSpPr>
            <p:cNvPr id="67" name="Straight Arrow Connector 66">
              <a:extLst>
                <a:ext uri="{FF2B5EF4-FFF2-40B4-BE49-F238E27FC236}">
                  <a16:creationId xmlns:a16="http://schemas.microsoft.com/office/drawing/2014/main" id="{DD0F7DEA-9DC7-59D8-5945-B46E3E4BF6F0}"/>
                </a:ext>
              </a:extLst>
            </p:cNvPr>
            <p:cNvCxnSpPr>
              <a:cxnSpLocks/>
              <a:stCxn id="55" idx="3"/>
              <a:endCxn id="81" idx="1"/>
            </p:cNvCxnSpPr>
            <p:nvPr/>
          </p:nvCxnSpPr>
          <p:spPr>
            <a:xfrm>
              <a:off x="19595535" y="9575306"/>
              <a:ext cx="1255238"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72" name="TextBox 71">
              <a:extLst>
                <a:ext uri="{FF2B5EF4-FFF2-40B4-BE49-F238E27FC236}">
                  <a16:creationId xmlns:a16="http://schemas.microsoft.com/office/drawing/2014/main" id="{C112605C-518C-9961-BACF-A8FDE656DC3F}"/>
                </a:ext>
              </a:extLst>
            </p:cNvPr>
            <p:cNvSpPr txBox="1"/>
            <p:nvPr/>
          </p:nvSpPr>
          <p:spPr>
            <a:xfrm>
              <a:off x="12886943" y="11169668"/>
              <a:ext cx="666517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Spectrogram, MFCC</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textual features probabilities </a:t>
              </a:r>
            </a:p>
          </p:txBody>
        </p:sp>
        <p:sp>
          <p:nvSpPr>
            <p:cNvPr id="73" name="TextBox 72">
              <a:extLst>
                <a:ext uri="{FF2B5EF4-FFF2-40B4-BE49-F238E27FC236}">
                  <a16:creationId xmlns:a16="http://schemas.microsoft.com/office/drawing/2014/main" id="{A5AE4A6D-139D-3D0D-0054-7B3BD23C91DE}"/>
                </a:ext>
              </a:extLst>
            </p:cNvPr>
            <p:cNvSpPr txBox="1"/>
            <p:nvPr/>
          </p:nvSpPr>
          <p:spPr>
            <a:xfrm>
              <a:off x="20957109" y="11056791"/>
              <a:ext cx="4293430" cy="1477328"/>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Textual features probabilities </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Text</a:t>
              </a:r>
            </a:p>
          </p:txBody>
        </p:sp>
        <p:sp>
          <p:nvSpPr>
            <p:cNvPr id="81" name="Rectangle 80">
              <a:extLst>
                <a:ext uri="{FF2B5EF4-FFF2-40B4-BE49-F238E27FC236}">
                  <a16:creationId xmlns:a16="http://schemas.microsoft.com/office/drawing/2014/main" id="{1AE61FD3-FFBF-306F-2C5A-6222DF07EE70}"/>
                </a:ext>
              </a:extLst>
            </p:cNvPr>
            <p:cNvSpPr/>
            <p:nvPr/>
          </p:nvSpPr>
          <p:spPr>
            <a:xfrm>
              <a:off x="20850772" y="8316349"/>
              <a:ext cx="441674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Decoder Rescoring</a:t>
              </a:r>
            </a:p>
          </p:txBody>
        </p:sp>
        <p:cxnSp>
          <p:nvCxnSpPr>
            <p:cNvPr id="84" name="Straight Arrow Connector 83">
              <a:extLst>
                <a:ext uri="{FF2B5EF4-FFF2-40B4-BE49-F238E27FC236}">
                  <a16:creationId xmlns:a16="http://schemas.microsoft.com/office/drawing/2014/main" id="{6658FFA7-320C-3A9C-126D-30C4FAAE41FD}"/>
                </a:ext>
              </a:extLst>
            </p:cNvPr>
            <p:cNvCxnSpPr>
              <a:cxnSpLocks/>
              <a:stCxn id="81" idx="3"/>
              <a:endCxn id="56" idx="1"/>
            </p:cNvCxnSpPr>
            <p:nvPr/>
          </p:nvCxnSpPr>
          <p:spPr>
            <a:xfrm>
              <a:off x="25267513" y="9575306"/>
              <a:ext cx="804670"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98" name="TextBox 97">
              <a:extLst>
                <a:ext uri="{FF2B5EF4-FFF2-40B4-BE49-F238E27FC236}">
                  <a16:creationId xmlns:a16="http://schemas.microsoft.com/office/drawing/2014/main" id="{5CEF2064-BF77-B6F1-4E1C-2CC2D98D7A71}"/>
                </a:ext>
              </a:extLst>
            </p:cNvPr>
            <p:cNvSpPr txBox="1"/>
            <p:nvPr/>
          </p:nvSpPr>
          <p:spPr>
            <a:xfrm>
              <a:off x="26106603" y="11048346"/>
              <a:ext cx="5093518"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Text</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Normalized text</a:t>
              </a:r>
            </a:p>
          </p:txBody>
        </p:sp>
        <p:sp>
          <p:nvSpPr>
            <p:cNvPr id="104" name="TextBox 103">
              <a:extLst>
                <a:ext uri="{FF2B5EF4-FFF2-40B4-BE49-F238E27FC236}">
                  <a16:creationId xmlns:a16="http://schemas.microsoft.com/office/drawing/2014/main" id="{BC1D7630-E7B5-6494-8F8A-BB9EAF89D39F}"/>
                </a:ext>
              </a:extLst>
            </p:cNvPr>
            <p:cNvSpPr txBox="1"/>
            <p:nvPr/>
          </p:nvSpPr>
          <p:spPr>
            <a:xfrm>
              <a:off x="20957109" y="12872783"/>
              <a:ext cx="3833566" cy="2400657"/>
            </a:xfrm>
            <a:prstGeom prst="rect">
              <a:avLst/>
            </a:prstGeom>
            <a:noFill/>
          </p:spPr>
          <p:txBody>
            <a:bodyPr wrap="square">
              <a:spAutoFit/>
            </a:bodyPr>
            <a:lstStyle/>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in vidia</a:t>
              </a:r>
            </a:p>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an vidia</a:t>
              </a:r>
            </a:p>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invidia</a:t>
              </a:r>
            </a:p>
            <a:p>
              <a:pPr defTabSz="2743200">
                <a:buClr>
                  <a:srgbClr val="000000"/>
                </a:buClr>
              </a:pPr>
              <a:r>
                <a:rPr lang="en-GB" sz="3000" b="1" i="1" kern="0" dirty="0">
                  <a:solidFill>
                    <a:srgbClr val="8C8C8C">
                      <a:lumMod val="75000"/>
                    </a:srgbClr>
                  </a:solidFill>
                  <a:latin typeface="NVIDIA Sans" panose="020B0503020203020204" pitchFamily="34" charset="0"/>
                  <a:cs typeface="NVIDIA Sans" panose="020B0503020203020204" pitchFamily="34" charset="0"/>
                  <a:sym typeface="Arial"/>
                </a:rPr>
                <a:t>i work for nvidia</a:t>
              </a:r>
              <a:endParaRPr lang="en-GB" sz="3000" i="1" kern="0" dirty="0">
                <a:solidFill>
                  <a:srgbClr val="8C8C8C">
                    <a:lumMod val="75000"/>
                  </a:srgbClr>
                </a:solidFill>
                <a:latin typeface="NVIDIA Sans" panose="020B0503020203020204" pitchFamily="34" charset="0"/>
                <a:cs typeface="NVIDIA Sans" panose="020B0503020203020204" pitchFamily="34" charset="0"/>
                <a:sym typeface="Arial"/>
              </a:endParaRPr>
            </a:p>
            <a:p>
              <a:pPr defTabSz="2743200">
                <a:buClr>
                  <a:srgbClr val="000000"/>
                </a:buClr>
              </a:pPr>
              <a:r>
                <a:rPr lang="en-GB" sz="3000" i="1" kern="0" dirty="0">
                  <a:solidFill>
                    <a:srgbClr val="8C8C8C">
                      <a:lumMod val="75000"/>
                    </a:srgbClr>
                  </a:solidFill>
                  <a:latin typeface="NVIDIA Sans" panose="020B0503020203020204" pitchFamily="34" charset="0"/>
                  <a:cs typeface="NVIDIA Sans" panose="020B0503020203020204" pitchFamily="34" charset="0"/>
                  <a:sym typeface="Arial"/>
                </a:rPr>
                <a:t>i work for in videa</a:t>
              </a:r>
            </a:p>
          </p:txBody>
        </p:sp>
        <p:sp>
          <p:nvSpPr>
            <p:cNvPr id="109" name="Rectangle 108">
              <a:extLst>
                <a:ext uri="{FF2B5EF4-FFF2-40B4-BE49-F238E27FC236}">
                  <a16:creationId xmlns:a16="http://schemas.microsoft.com/office/drawing/2014/main" id="{6E28E730-B681-7C4C-4A02-E6A19C2F724A}"/>
                </a:ext>
              </a:extLst>
            </p:cNvPr>
            <p:cNvSpPr/>
            <p:nvPr/>
          </p:nvSpPr>
          <p:spPr>
            <a:xfrm>
              <a:off x="26029931" y="12520649"/>
              <a:ext cx="5229490" cy="1046158"/>
            </a:xfrm>
            <a:prstGeom prst="rect">
              <a:avLst/>
            </a:prstGeom>
            <a:solidFill>
              <a:srgbClr val="FFFFFF"/>
            </a:solidFill>
            <a:ln w="25400" cap="flat" cmpd="sng" algn="ctr">
              <a:noFill/>
              <a:prstDash val="solid"/>
            </a:ln>
            <a:effectLst/>
          </p:spPr>
          <p:txBody>
            <a:bodyPr lIns="274320" tIns="137160" rIns="274320" bIns="137160" rtlCol="0" anchor="ctr"/>
            <a:lstStyle/>
            <a:p>
              <a:pPr defTabSz="2743200">
                <a:buClr>
                  <a:srgbClr val="000000"/>
                </a:buClr>
                <a:defRPr/>
              </a:pPr>
              <a:r>
                <a:rPr lang="en-US" altLang="en-US" sz="3000" i="1" kern="0" dirty="0">
                  <a:solidFill>
                    <a:srgbClr val="8C8C8C">
                      <a:lumMod val="75000"/>
                    </a:srgbClr>
                  </a:solidFill>
                  <a:latin typeface="NVIDIA Sans" panose="020B0503020203020204" pitchFamily="34" charset="0"/>
                  <a:cs typeface="NVIDIA Sans" panose="020B0503020203020204" pitchFamily="34" charset="0"/>
                  <a:sym typeface="Arial"/>
                </a:rPr>
                <a:t>h</a:t>
              </a:r>
              <a:r>
                <a:rPr lang="en-US" altLang="en-US" sz="3000" i="1" kern="0" dirty="0" err="1">
                  <a:solidFill>
                    <a:srgbClr val="8C8C8C">
                      <a:lumMod val="75000"/>
                    </a:srgbClr>
                  </a:solidFill>
                  <a:latin typeface="NVIDIA Sans" panose="020B0503020203020204" pitchFamily="34" charset="0"/>
                  <a:cs typeface="NVIDIA Sans" panose="020B0503020203020204" pitchFamily="34" charset="0"/>
                  <a:sym typeface="Arial"/>
                </a:rPr>
                <a:t>i</a:t>
              </a:r>
              <a:r>
                <a:rPr lang="en-US" altLang="en-US" sz="3000" i="1" kern="0" dirty="0">
                  <a:solidFill>
                    <a:srgbClr val="8C8C8C">
                      <a:lumMod val="75000"/>
                    </a:srgbClr>
                  </a:solidFill>
                  <a:latin typeface="NVIDIA Sans" panose="020B0503020203020204" pitchFamily="34" charset="0"/>
                  <a:cs typeface="NVIDIA Sans" panose="020B0503020203020204" pitchFamily="34" charset="0"/>
                  <a:sym typeface="Arial"/>
                </a:rPr>
                <a:t> let’s meet at two o'clock =&gt; </a:t>
              </a:r>
              <a:r>
                <a:rPr lang="en-US" altLang="en-US" sz="3000" b="1" i="1" kern="0" dirty="0">
                  <a:solidFill>
                    <a:srgbClr val="8C8C8C">
                      <a:lumMod val="75000"/>
                    </a:srgbClr>
                  </a:solidFill>
                  <a:latin typeface="NVIDIA Sans" panose="020B0503020203020204" pitchFamily="34" charset="0"/>
                  <a:cs typeface="NVIDIA Sans" panose="020B0503020203020204" pitchFamily="34" charset="0"/>
                  <a:sym typeface="Arial"/>
                </a:rPr>
                <a:t>Hi, let’s meet at 2:00</a:t>
              </a:r>
              <a:endParaRPr lang="en-US" sz="3000" b="1" i="1" kern="0" dirty="0">
                <a:solidFill>
                  <a:srgbClr val="8C8C8C">
                    <a:lumMod val="75000"/>
                  </a:srgbClr>
                </a:solidFill>
                <a:latin typeface="NVIDIA Sans" panose="020B0503020203020204" pitchFamily="34" charset="0"/>
                <a:cs typeface="NVIDIA Sans" panose="020B0503020203020204" pitchFamily="34" charset="0"/>
                <a:sym typeface="Arial"/>
              </a:endParaRPr>
            </a:p>
          </p:txBody>
        </p:sp>
        <p:sp>
          <p:nvSpPr>
            <p:cNvPr id="110" name="Arrow: Right 109">
              <a:extLst>
                <a:ext uri="{FF2B5EF4-FFF2-40B4-BE49-F238E27FC236}">
                  <a16:creationId xmlns:a16="http://schemas.microsoft.com/office/drawing/2014/main" id="{F2CDEF38-63D9-8DB6-15D6-C0DBE0F298C2}"/>
                </a:ext>
              </a:extLst>
            </p:cNvPr>
            <p:cNvSpPr/>
            <p:nvPr/>
          </p:nvSpPr>
          <p:spPr>
            <a:xfrm rot="16200000">
              <a:off x="20747420" y="14361015"/>
              <a:ext cx="247348" cy="37103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1" name="Arrow: Right 110">
              <a:extLst>
                <a:ext uri="{FF2B5EF4-FFF2-40B4-BE49-F238E27FC236}">
                  <a16:creationId xmlns:a16="http://schemas.microsoft.com/office/drawing/2014/main" id="{C26E835D-4C09-3258-FAFD-E32D50C79234}"/>
                </a:ext>
              </a:extLst>
            </p:cNvPr>
            <p:cNvSpPr/>
            <p:nvPr/>
          </p:nvSpPr>
          <p:spPr>
            <a:xfrm rot="5400000">
              <a:off x="20747420" y="13072521"/>
              <a:ext cx="247348" cy="3710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2" name="Arrow: Right 111">
              <a:extLst>
                <a:ext uri="{FF2B5EF4-FFF2-40B4-BE49-F238E27FC236}">
                  <a16:creationId xmlns:a16="http://schemas.microsoft.com/office/drawing/2014/main" id="{693FCAFD-778B-C15C-6078-7E698DA01DB6}"/>
                </a:ext>
              </a:extLst>
            </p:cNvPr>
            <p:cNvSpPr/>
            <p:nvPr/>
          </p:nvSpPr>
          <p:spPr>
            <a:xfrm rot="5400000">
              <a:off x="20747420" y="13457777"/>
              <a:ext cx="247348" cy="3710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3" name="Arrow: Right 112">
              <a:extLst>
                <a:ext uri="{FF2B5EF4-FFF2-40B4-BE49-F238E27FC236}">
                  <a16:creationId xmlns:a16="http://schemas.microsoft.com/office/drawing/2014/main" id="{87A92CD3-40C0-7D9B-C09B-EDCB95EA1F94}"/>
                </a:ext>
              </a:extLst>
            </p:cNvPr>
            <p:cNvSpPr/>
            <p:nvPr/>
          </p:nvSpPr>
          <p:spPr>
            <a:xfrm rot="5400000">
              <a:off x="20747420" y="13905027"/>
              <a:ext cx="247348" cy="3710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 name="Rectangle 2">
              <a:extLst>
                <a:ext uri="{FF2B5EF4-FFF2-40B4-BE49-F238E27FC236}">
                  <a16:creationId xmlns:a16="http://schemas.microsoft.com/office/drawing/2014/main" id="{73F10879-1812-4D67-ABE3-FBFEE4EE2687}"/>
                </a:ext>
              </a:extLst>
            </p:cNvPr>
            <p:cNvSpPr/>
            <p:nvPr/>
          </p:nvSpPr>
          <p:spPr>
            <a:xfrm>
              <a:off x="4712371" y="7553093"/>
              <a:ext cx="21025250" cy="1143371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spTree>
    <p:extLst>
      <p:ext uri="{BB962C8B-B14F-4D97-AF65-F5344CB8AC3E}">
        <p14:creationId xmlns:p14="http://schemas.microsoft.com/office/powerpoint/2010/main" val="3008176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C6A7-78D7-AE84-87D3-1FE1371D798C}"/>
              </a:ext>
            </a:extLst>
          </p:cNvPr>
          <p:cNvSpPr>
            <a:spLocks noGrp="1"/>
          </p:cNvSpPr>
          <p:nvPr>
            <p:ph type="title"/>
          </p:nvPr>
        </p:nvSpPr>
        <p:spPr/>
        <p:txBody>
          <a:bodyPr/>
          <a:lstStyle/>
          <a:p>
            <a:r>
              <a:rPr lang="en-US" dirty="0"/>
              <a:t>Post Processing</a:t>
            </a:r>
          </a:p>
        </p:txBody>
      </p:sp>
      <p:sp>
        <p:nvSpPr>
          <p:cNvPr id="3" name="Text Placeholder 2">
            <a:extLst>
              <a:ext uri="{FF2B5EF4-FFF2-40B4-BE49-F238E27FC236}">
                <a16:creationId xmlns:a16="http://schemas.microsoft.com/office/drawing/2014/main" id="{D65DFA39-895E-9119-D3A0-AC1CADC44FED}"/>
              </a:ext>
            </a:extLst>
          </p:cNvPr>
          <p:cNvSpPr>
            <a:spLocks noGrp="1"/>
          </p:cNvSpPr>
          <p:nvPr>
            <p:ph type="body" sz="quarter" idx="10"/>
          </p:nvPr>
        </p:nvSpPr>
        <p:spPr/>
        <p:txBody>
          <a:bodyPr/>
          <a:lstStyle/>
          <a:p>
            <a:r>
              <a:rPr lang="en-US" dirty="0"/>
              <a:t>Punctuation, Capitalization</a:t>
            </a:r>
          </a:p>
        </p:txBody>
      </p:sp>
      <p:pic>
        <p:nvPicPr>
          <p:cNvPr id="9" name="Picture 2" descr="BERT Meets GPUs. To help users take advantage of BERT… | by NVIDIA AI |  Future Vision | Medium">
            <a:extLst>
              <a:ext uri="{FF2B5EF4-FFF2-40B4-BE49-F238E27FC236}">
                <a16:creationId xmlns:a16="http://schemas.microsoft.com/office/drawing/2014/main" id="{F8FC6659-D77C-A450-1691-5195D3DF6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80" y="6869152"/>
            <a:ext cx="18116204" cy="107532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CA8D802-340C-1CFD-4B42-46AD88DB28A7}"/>
              </a:ext>
            </a:extLst>
          </p:cNvPr>
          <p:cNvPicPr>
            <a:picLocks noChangeAspect="1"/>
          </p:cNvPicPr>
          <p:nvPr/>
        </p:nvPicPr>
        <p:blipFill>
          <a:blip r:embed="rId4"/>
          <a:stretch>
            <a:fillRect/>
          </a:stretch>
        </p:blipFill>
        <p:spPr>
          <a:xfrm>
            <a:off x="19554443" y="9567757"/>
            <a:ext cx="15688539" cy="4291117"/>
          </a:xfrm>
          <a:prstGeom prst="rect">
            <a:avLst/>
          </a:prstGeom>
        </p:spPr>
      </p:pic>
    </p:spTree>
    <p:extLst>
      <p:ext uri="{BB962C8B-B14F-4D97-AF65-F5344CB8AC3E}">
        <p14:creationId xmlns:p14="http://schemas.microsoft.com/office/powerpoint/2010/main" val="894407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CCB0-D29D-DC5F-1373-D9EFC2A862F7}"/>
              </a:ext>
            </a:extLst>
          </p:cNvPr>
          <p:cNvSpPr>
            <a:spLocks noGrp="1"/>
          </p:cNvSpPr>
          <p:nvPr>
            <p:ph type="title"/>
          </p:nvPr>
        </p:nvSpPr>
        <p:spPr/>
        <p:txBody>
          <a:bodyPr/>
          <a:lstStyle/>
          <a:p>
            <a:r>
              <a:rPr lang="en-GB" dirty="0"/>
              <a:t>Post Processing</a:t>
            </a:r>
          </a:p>
        </p:txBody>
      </p:sp>
      <p:sp>
        <p:nvSpPr>
          <p:cNvPr id="6" name="Text Placeholder 5">
            <a:extLst>
              <a:ext uri="{FF2B5EF4-FFF2-40B4-BE49-F238E27FC236}">
                <a16:creationId xmlns:a16="http://schemas.microsoft.com/office/drawing/2014/main" id="{057239E9-8A08-D13D-9673-30EB433C5102}"/>
              </a:ext>
            </a:extLst>
          </p:cNvPr>
          <p:cNvSpPr>
            <a:spLocks noGrp="1"/>
          </p:cNvSpPr>
          <p:nvPr>
            <p:ph type="body" sz="quarter" idx="10"/>
          </p:nvPr>
        </p:nvSpPr>
        <p:spPr/>
        <p:txBody>
          <a:bodyPr/>
          <a:lstStyle/>
          <a:p>
            <a:r>
              <a:rPr lang="en-GB" sz="4800" dirty="0"/>
              <a:t>Normalization: Grammar </a:t>
            </a:r>
            <a:r>
              <a:rPr lang="en-GB" dirty="0"/>
              <a:t>R</a:t>
            </a:r>
            <a:r>
              <a:rPr lang="en-GB" sz="4800" dirty="0"/>
              <a:t>ules</a:t>
            </a:r>
            <a:endParaRPr lang="en-GB" dirty="0"/>
          </a:p>
        </p:txBody>
      </p:sp>
      <p:sp>
        <p:nvSpPr>
          <p:cNvPr id="4" name="Text Placeholder 3">
            <a:extLst>
              <a:ext uri="{FF2B5EF4-FFF2-40B4-BE49-F238E27FC236}">
                <a16:creationId xmlns:a16="http://schemas.microsoft.com/office/drawing/2014/main" id="{17CF2975-B3A4-20C7-020C-C2D362540F8A}"/>
              </a:ext>
            </a:extLst>
          </p:cNvPr>
          <p:cNvSpPr>
            <a:spLocks noGrp="1"/>
          </p:cNvSpPr>
          <p:nvPr>
            <p:ph type="body" idx="4294967295"/>
          </p:nvPr>
        </p:nvSpPr>
        <p:spPr>
          <a:xfrm>
            <a:off x="0" y="3627438"/>
            <a:ext cx="33253363" cy="1751012"/>
          </a:xfrm>
          <a:prstGeom prst="rect">
            <a:avLst/>
          </a:prstGeom>
        </p:spPr>
        <p:txBody>
          <a:bodyPr/>
          <a:lstStyle/>
          <a:p>
            <a:r>
              <a:rPr lang="en-GB" sz="6400" dirty="0"/>
              <a:t>Normalization: Grammar Rules</a:t>
            </a:r>
            <a:endParaRPr lang="en-GB" dirty="0"/>
          </a:p>
        </p:txBody>
      </p:sp>
      <p:pic>
        <p:nvPicPr>
          <p:cNvPr id="8" name="Picture 7">
            <a:extLst>
              <a:ext uri="{FF2B5EF4-FFF2-40B4-BE49-F238E27FC236}">
                <a16:creationId xmlns:a16="http://schemas.microsoft.com/office/drawing/2014/main" id="{A05D304E-8894-773A-B167-4AC638ECC9FB}"/>
              </a:ext>
            </a:extLst>
          </p:cNvPr>
          <p:cNvPicPr>
            <a:picLocks noChangeAspect="1"/>
          </p:cNvPicPr>
          <p:nvPr/>
        </p:nvPicPr>
        <p:blipFill>
          <a:blip r:embed="rId3"/>
          <a:stretch>
            <a:fillRect/>
          </a:stretch>
        </p:blipFill>
        <p:spPr>
          <a:xfrm>
            <a:off x="19299046" y="6618551"/>
            <a:ext cx="16221308" cy="10328330"/>
          </a:xfrm>
          <a:prstGeom prst="rect">
            <a:avLst/>
          </a:prstGeom>
          <a:solidFill>
            <a:schemeClr val="bg1"/>
          </a:solidFill>
          <a:ln>
            <a:solidFill>
              <a:schemeClr val="bg1"/>
            </a:solidFill>
          </a:ln>
        </p:spPr>
      </p:pic>
      <p:sp>
        <p:nvSpPr>
          <p:cNvPr id="10" name="TextBox 9">
            <a:extLst>
              <a:ext uri="{FF2B5EF4-FFF2-40B4-BE49-F238E27FC236}">
                <a16:creationId xmlns:a16="http://schemas.microsoft.com/office/drawing/2014/main" id="{CE915610-BB2B-3E35-0B7A-E9B08D5337D8}"/>
              </a:ext>
            </a:extLst>
          </p:cNvPr>
          <p:cNvSpPr txBox="1"/>
          <p:nvPr/>
        </p:nvSpPr>
        <p:spPr>
          <a:xfrm>
            <a:off x="0" y="19795556"/>
            <a:ext cx="31772646" cy="52322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2800" dirty="0">
                <a:solidFill>
                  <a:schemeClr val="tx2"/>
                </a:solidFill>
              </a:rPr>
              <a:t>Yang Zhang , Evelina Bakhturina, Kyle Gorman , Boris Ginsburg. NeMo Inverse Text Normalization: From Development To Production. 2021</a:t>
            </a:r>
          </a:p>
        </p:txBody>
      </p:sp>
      <p:pic>
        <p:nvPicPr>
          <p:cNvPr id="5" name="Picture 4">
            <a:extLst>
              <a:ext uri="{FF2B5EF4-FFF2-40B4-BE49-F238E27FC236}">
                <a16:creationId xmlns:a16="http://schemas.microsoft.com/office/drawing/2014/main" id="{A8AF2771-74A4-7F67-5F66-8D3A1B3812D3}"/>
              </a:ext>
            </a:extLst>
          </p:cNvPr>
          <p:cNvPicPr>
            <a:picLocks noChangeAspect="1"/>
          </p:cNvPicPr>
          <p:nvPr/>
        </p:nvPicPr>
        <p:blipFill>
          <a:blip r:embed="rId4"/>
          <a:stretch>
            <a:fillRect/>
          </a:stretch>
        </p:blipFill>
        <p:spPr>
          <a:xfrm>
            <a:off x="1752505" y="8821321"/>
            <a:ext cx="15894628" cy="6415752"/>
          </a:xfrm>
          <a:prstGeom prst="rect">
            <a:avLst/>
          </a:prstGeom>
        </p:spPr>
      </p:pic>
      <p:sp>
        <p:nvSpPr>
          <p:cNvPr id="11" name="TextBox 10">
            <a:extLst>
              <a:ext uri="{FF2B5EF4-FFF2-40B4-BE49-F238E27FC236}">
                <a16:creationId xmlns:a16="http://schemas.microsoft.com/office/drawing/2014/main" id="{2DC98327-9C49-3998-D260-68063F487DCB}"/>
              </a:ext>
            </a:extLst>
          </p:cNvPr>
          <p:cNvSpPr txBox="1"/>
          <p:nvPr/>
        </p:nvSpPr>
        <p:spPr>
          <a:xfrm>
            <a:off x="2018604" y="6986920"/>
            <a:ext cx="15362430" cy="830997"/>
          </a:xfrm>
          <a:prstGeom prst="rect">
            <a:avLst/>
          </a:prstGeom>
          <a:noFill/>
        </p:spPr>
        <p:txBody>
          <a:bodyPr wrap="square" rtlCol="0">
            <a:spAutoFit/>
          </a:bodyPr>
          <a:lstStyle/>
          <a:p>
            <a:pPr algn="ctr"/>
            <a:r>
              <a:rPr lang="en-US" sz="4800" dirty="0">
                <a:solidFill>
                  <a:schemeClr val="bg1"/>
                </a:solidFill>
                <a:latin typeface="Trebuchet MS" panose="020B0603020202020204" pitchFamily="34" charset="0"/>
              </a:rPr>
              <a:t>Weighted finite-state transducer (WFST) grammars</a:t>
            </a:r>
          </a:p>
        </p:txBody>
      </p:sp>
    </p:spTree>
    <p:extLst>
      <p:ext uri="{BB962C8B-B14F-4D97-AF65-F5344CB8AC3E}">
        <p14:creationId xmlns:p14="http://schemas.microsoft.com/office/powerpoint/2010/main" val="102818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6A87F1-678F-B0BD-E374-695680E6A90E}"/>
              </a:ext>
            </a:extLst>
          </p:cNvPr>
          <p:cNvSpPr>
            <a:spLocks noGrp="1"/>
          </p:cNvSpPr>
          <p:nvPr>
            <p:ph type="body" sz="quarter" idx="13"/>
          </p:nvPr>
        </p:nvSpPr>
        <p:spPr/>
        <p:txBody>
          <a:bodyPr/>
          <a:lstStyle/>
          <a:p>
            <a:r>
              <a:rPr lang="en-US" dirty="0"/>
              <a:t>Other Speech Tasks</a:t>
            </a:r>
          </a:p>
        </p:txBody>
      </p:sp>
    </p:spTree>
    <p:extLst>
      <p:ext uri="{BB962C8B-B14F-4D97-AF65-F5344CB8AC3E}">
        <p14:creationId xmlns:p14="http://schemas.microsoft.com/office/powerpoint/2010/main" val="2770536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48B21-6E50-44D1-BE2C-B43B101FF780}"/>
              </a:ext>
            </a:extLst>
          </p:cNvPr>
          <p:cNvSpPr>
            <a:spLocks noGrp="1"/>
          </p:cNvSpPr>
          <p:nvPr>
            <p:ph type="title"/>
          </p:nvPr>
        </p:nvSpPr>
        <p:spPr/>
        <p:txBody>
          <a:bodyPr/>
          <a:lstStyle/>
          <a:p>
            <a:r>
              <a:rPr lang="en-GB" dirty="0"/>
              <a:t>Speech Tasks</a:t>
            </a:r>
            <a:endParaRPr lang="en-US" dirty="0"/>
          </a:p>
        </p:txBody>
      </p:sp>
      <p:sp>
        <p:nvSpPr>
          <p:cNvPr id="8" name="Text Placeholder 7">
            <a:extLst>
              <a:ext uri="{FF2B5EF4-FFF2-40B4-BE49-F238E27FC236}">
                <a16:creationId xmlns:a16="http://schemas.microsoft.com/office/drawing/2014/main" id="{7C23B381-8B55-804D-1684-7F27F69B4611}"/>
              </a:ext>
            </a:extLst>
          </p:cNvPr>
          <p:cNvSpPr>
            <a:spLocks noGrp="1"/>
          </p:cNvSpPr>
          <p:nvPr>
            <p:ph type="body" sz="quarter" idx="10"/>
          </p:nvPr>
        </p:nvSpPr>
        <p:spPr/>
        <p:txBody>
          <a:bodyPr/>
          <a:lstStyle/>
          <a:p>
            <a:endParaRPr lang="en-US" dirty="0"/>
          </a:p>
        </p:txBody>
      </p:sp>
      <p:grpSp>
        <p:nvGrpSpPr>
          <p:cNvPr id="13" name="Group 12">
            <a:extLst>
              <a:ext uri="{FF2B5EF4-FFF2-40B4-BE49-F238E27FC236}">
                <a16:creationId xmlns:a16="http://schemas.microsoft.com/office/drawing/2014/main" id="{EF5AB5FB-4221-44CA-9D76-F5D98F043947}"/>
              </a:ext>
            </a:extLst>
          </p:cNvPr>
          <p:cNvGrpSpPr/>
          <p:nvPr/>
        </p:nvGrpSpPr>
        <p:grpSpPr>
          <a:xfrm>
            <a:off x="3297288" y="6618536"/>
            <a:ext cx="30062712" cy="8394348"/>
            <a:chOff x="1812352" y="3843741"/>
            <a:chExt cx="15031356" cy="4197174"/>
          </a:xfrm>
        </p:grpSpPr>
        <p:sp>
          <p:nvSpPr>
            <p:cNvPr id="6" name="Rectangle 5">
              <a:extLst>
                <a:ext uri="{FF2B5EF4-FFF2-40B4-BE49-F238E27FC236}">
                  <a16:creationId xmlns:a16="http://schemas.microsoft.com/office/drawing/2014/main" id="{DDF6F223-6BFC-4C30-9E85-364EB782CCE2}"/>
                </a:ext>
              </a:extLst>
            </p:cNvPr>
            <p:cNvSpPr/>
            <p:nvPr/>
          </p:nvSpPr>
          <p:spPr>
            <a:xfrm>
              <a:off x="1812353" y="3843741"/>
              <a:ext cx="7331527" cy="1930942"/>
            </a:xfrm>
            <a:prstGeom prst="rect">
              <a:avLst/>
            </a:prstGeom>
            <a:solidFill>
              <a:schemeClr val="tx1">
                <a:alpha val="30196"/>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lstStyle/>
            <a:p>
              <a:r>
                <a:rPr lang="en-GB" sz="5600" b="1" dirty="0">
                  <a:solidFill>
                    <a:schemeClr val="tx2"/>
                  </a:solidFill>
                </a:rPr>
                <a:t>Speech Command Recognition</a:t>
              </a:r>
              <a:br>
                <a:rPr lang="en-GB" sz="4800" dirty="0">
                  <a:solidFill>
                    <a:schemeClr val="tx2"/>
                  </a:solidFill>
                </a:rPr>
              </a:br>
              <a:r>
                <a:rPr lang="en-US" sz="4800" dirty="0">
                  <a:solidFill>
                    <a:schemeClr val="bg1"/>
                  </a:solidFill>
                </a:rPr>
                <a:t>The task of classifying an input audio pattern into a discrete set of classes.</a:t>
              </a:r>
            </a:p>
            <a:p>
              <a:r>
                <a:rPr lang="en-GB" sz="4800" dirty="0">
                  <a:solidFill>
                    <a:schemeClr val="bg1"/>
                  </a:solidFill>
                </a:rPr>
                <a:t>E.g.: Yes, No, ”Go”, ”Stop”, ”Left”, ”Down”</a:t>
              </a:r>
              <a:endParaRPr lang="en-US" sz="4800" dirty="0">
                <a:solidFill>
                  <a:schemeClr val="bg1"/>
                </a:solidFill>
              </a:endParaRPr>
            </a:p>
          </p:txBody>
        </p:sp>
        <p:sp>
          <p:nvSpPr>
            <p:cNvPr id="10" name="Rectangle 9">
              <a:extLst>
                <a:ext uri="{FF2B5EF4-FFF2-40B4-BE49-F238E27FC236}">
                  <a16:creationId xmlns:a16="http://schemas.microsoft.com/office/drawing/2014/main" id="{459545E3-7D3A-4441-8867-BA1359BFDFAF}"/>
                </a:ext>
              </a:extLst>
            </p:cNvPr>
            <p:cNvSpPr/>
            <p:nvPr/>
          </p:nvSpPr>
          <p:spPr>
            <a:xfrm>
              <a:off x="1812352" y="6109973"/>
              <a:ext cx="7331527" cy="1930942"/>
            </a:xfrm>
            <a:prstGeom prst="rect">
              <a:avLst/>
            </a:prstGeom>
            <a:solidFill>
              <a:schemeClr val="tx1">
                <a:alpha val="30196"/>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lstStyle/>
            <a:p>
              <a:r>
                <a:rPr lang="en-GB" sz="5600" b="1" dirty="0">
                  <a:solidFill>
                    <a:schemeClr val="tx2"/>
                  </a:solidFill>
                </a:rPr>
                <a:t>Voice Activity Detection (VAD)</a:t>
              </a:r>
              <a:br>
                <a:rPr lang="en-GB" sz="4800" dirty="0">
                  <a:solidFill>
                    <a:schemeClr val="tx2"/>
                  </a:solidFill>
                </a:rPr>
              </a:br>
              <a:r>
                <a:rPr lang="en-US" sz="4800" dirty="0">
                  <a:solidFill>
                    <a:schemeClr val="bg1"/>
                  </a:solidFill>
                </a:rPr>
                <a:t>The task of predicting which parts of input audio contain speech versus background noise.</a:t>
              </a:r>
              <a:endParaRPr lang="en-US" sz="3600" dirty="0">
                <a:solidFill>
                  <a:schemeClr val="bg1"/>
                </a:solidFill>
              </a:endParaRPr>
            </a:p>
          </p:txBody>
        </p:sp>
        <p:sp>
          <p:nvSpPr>
            <p:cNvPr id="11" name="Rectangle 10">
              <a:extLst>
                <a:ext uri="{FF2B5EF4-FFF2-40B4-BE49-F238E27FC236}">
                  <a16:creationId xmlns:a16="http://schemas.microsoft.com/office/drawing/2014/main" id="{101AB3CE-743E-43CD-80D9-71373CE4E968}"/>
                </a:ext>
              </a:extLst>
            </p:cNvPr>
            <p:cNvSpPr/>
            <p:nvPr/>
          </p:nvSpPr>
          <p:spPr>
            <a:xfrm>
              <a:off x="9512180" y="3843741"/>
              <a:ext cx="7331527" cy="1930942"/>
            </a:xfrm>
            <a:prstGeom prst="rect">
              <a:avLst/>
            </a:prstGeom>
            <a:solidFill>
              <a:schemeClr val="tx1">
                <a:alpha val="30196"/>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lstStyle/>
            <a:p>
              <a:r>
                <a:rPr lang="en-GB" sz="5600" b="1" dirty="0">
                  <a:solidFill>
                    <a:schemeClr val="tx2"/>
                  </a:solidFill>
                </a:rPr>
                <a:t>Audio Sentiment Classification</a:t>
              </a:r>
              <a:br>
                <a:rPr lang="en-GB" sz="4800" dirty="0">
                  <a:solidFill>
                    <a:schemeClr val="tx2"/>
                  </a:solidFill>
                </a:rPr>
              </a:br>
              <a:r>
                <a:rPr lang="en-US" sz="4800" dirty="0">
                  <a:solidFill>
                    <a:schemeClr val="bg1"/>
                  </a:solidFill>
                </a:rPr>
                <a:t>Extends the conventional text-based sentiment</a:t>
              </a:r>
              <a:endParaRPr lang="en-US" sz="3600" dirty="0">
                <a:solidFill>
                  <a:schemeClr val="bg1"/>
                </a:solidFill>
              </a:endParaRPr>
            </a:p>
            <a:p>
              <a:r>
                <a:rPr lang="en-US" sz="4800" dirty="0">
                  <a:solidFill>
                    <a:schemeClr val="bg1"/>
                  </a:solidFill>
                </a:rPr>
                <a:t>analysis to depend on the acoustic features</a:t>
              </a:r>
            </a:p>
            <a:p>
              <a:r>
                <a:rPr lang="en-US" sz="4800" dirty="0">
                  <a:solidFill>
                    <a:schemeClr val="bg1"/>
                  </a:solidFill>
                </a:rPr>
                <a:t>extracted from speech.</a:t>
              </a:r>
            </a:p>
          </p:txBody>
        </p:sp>
        <p:sp>
          <p:nvSpPr>
            <p:cNvPr id="12" name="Rectangle 11">
              <a:extLst>
                <a:ext uri="{FF2B5EF4-FFF2-40B4-BE49-F238E27FC236}">
                  <a16:creationId xmlns:a16="http://schemas.microsoft.com/office/drawing/2014/main" id="{9DD4BE9F-5C33-4803-8224-909C6A7B50B5}"/>
                </a:ext>
              </a:extLst>
            </p:cNvPr>
            <p:cNvSpPr/>
            <p:nvPr/>
          </p:nvSpPr>
          <p:spPr>
            <a:xfrm>
              <a:off x="9512181" y="6109973"/>
              <a:ext cx="7331527" cy="1930942"/>
            </a:xfrm>
            <a:prstGeom prst="rect">
              <a:avLst/>
            </a:prstGeom>
            <a:solidFill>
              <a:schemeClr val="tx1">
                <a:alpha val="30196"/>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lstStyle/>
            <a:p>
              <a:r>
                <a:rPr lang="en-GB" sz="5600" b="1" dirty="0">
                  <a:solidFill>
                    <a:schemeClr val="tx2"/>
                  </a:solidFill>
                </a:rPr>
                <a:t>Speaker </a:t>
              </a:r>
              <a:r>
                <a:rPr lang="en-GB" sz="5600" b="1" dirty="0" err="1">
                  <a:solidFill>
                    <a:schemeClr val="tx2"/>
                  </a:solidFill>
                </a:rPr>
                <a:t>Diarization</a:t>
              </a:r>
              <a:endParaRPr lang="en-GB" sz="5600" b="1" dirty="0">
                <a:solidFill>
                  <a:schemeClr val="tx2"/>
                </a:solidFill>
              </a:endParaRPr>
            </a:p>
            <a:p>
              <a:r>
                <a:rPr lang="en-GB" sz="4800" dirty="0">
                  <a:solidFill>
                    <a:schemeClr val="bg1"/>
                  </a:solidFill>
                </a:rPr>
                <a:t>Group same speakers </a:t>
              </a:r>
            </a:p>
            <a:p>
              <a:endParaRPr lang="en-US" sz="5600" b="1" dirty="0">
                <a:solidFill>
                  <a:schemeClr val="tx2"/>
                </a:solidFill>
              </a:endParaRPr>
            </a:p>
          </p:txBody>
        </p:sp>
      </p:grpSp>
      <p:sp>
        <p:nvSpPr>
          <p:cNvPr id="3" name="Rectangle 2">
            <a:extLst>
              <a:ext uri="{FF2B5EF4-FFF2-40B4-BE49-F238E27FC236}">
                <a16:creationId xmlns:a16="http://schemas.microsoft.com/office/drawing/2014/main" id="{58C61BFB-CDAD-C9AC-D54E-4FCD7828DB4B}"/>
              </a:ext>
            </a:extLst>
          </p:cNvPr>
          <p:cNvSpPr/>
          <p:nvPr/>
        </p:nvSpPr>
        <p:spPr>
          <a:xfrm>
            <a:off x="3276969" y="15317684"/>
            <a:ext cx="14663054" cy="3861884"/>
          </a:xfrm>
          <a:prstGeom prst="rect">
            <a:avLst/>
          </a:prstGeom>
          <a:solidFill>
            <a:schemeClr val="tx1">
              <a:alpha val="30196"/>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lstStyle/>
          <a:p>
            <a:r>
              <a:rPr lang="en-GB" sz="5600" b="1" dirty="0">
                <a:solidFill>
                  <a:schemeClr val="tx2"/>
                </a:solidFill>
              </a:rPr>
              <a:t>Spoken Language Identification (</a:t>
            </a:r>
            <a:r>
              <a:rPr lang="en-GB" sz="5600" b="1" dirty="0" err="1">
                <a:solidFill>
                  <a:schemeClr val="tx2"/>
                </a:solidFill>
              </a:rPr>
              <a:t>LangID</a:t>
            </a:r>
            <a:r>
              <a:rPr lang="en-GB" sz="5600" b="1" dirty="0">
                <a:solidFill>
                  <a:schemeClr val="tx2"/>
                </a:solidFill>
              </a:rPr>
              <a:t>)</a:t>
            </a:r>
            <a:br>
              <a:rPr lang="en-GB" sz="4800" dirty="0">
                <a:solidFill>
                  <a:schemeClr val="tx2"/>
                </a:solidFill>
              </a:rPr>
            </a:br>
            <a:r>
              <a:rPr lang="en-US" sz="4800" dirty="0">
                <a:solidFill>
                  <a:schemeClr val="bg1"/>
                </a:solidFill>
              </a:rPr>
              <a:t>The task of </a:t>
            </a:r>
            <a:r>
              <a:rPr lang="en-GB" sz="4800" dirty="0">
                <a:solidFill>
                  <a:srgbClr val="333333"/>
                </a:solidFill>
                <a:latin typeface="Roboto" panose="02000000000000000000" pitchFamily="2" charset="0"/>
              </a:rPr>
              <a:t>recognizing the language of the spoken utterance automatically.</a:t>
            </a:r>
            <a:endParaRPr lang="en-US" sz="3600" dirty="0">
              <a:solidFill>
                <a:schemeClr val="bg1"/>
              </a:solidFill>
            </a:endParaRPr>
          </a:p>
        </p:txBody>
      </p:sp>
      <p:pic>
        <p:nvPicPr>
          <p:cNvPr id="5" name="Picture 2" descr="Speaker Diarization pipeline [todo]">
            <a:extLst>
              <a:ext uri="{FF2B5EF4-FFF2-40B4-BE49-F238E27FC236}">
                <a16:creationId xmlns:a16="http://schemas.microsoft.com/office/drawing/2014/main" id="{3750DB36-7908-30ED-F2FF-8E234864434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87314"/>
          <a:stretch/>
        </p:blipFill>
        <p:spPr bwMode="auto">
          <a:xfrm>
            <a:off x="27791523" y="11724129"/>
            <a:ext cx="1547690" cy="25289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peaker Diarization pipeline [todo]">
            <a:extLst>
              <a:ext uri="{FF2B5EF4-FFF2-40B4-BE49-F238E27FC236}">
                <a16:creationId xmlns:a16="http://schemas.microsoft.com/office/drawing/2014/main" id="{0E0DFDCB-24A3-E0D8-3708-A59171F3187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86867" r="3380"/>
          <a:stretch/>
        </p:blipFill>
        <p:spPr bwMode="auto">
          <a:xfrm flipH="1">
            <a:off x="26294621" y="11724129"/>
            <a:ext cx="1495778" cy="2528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177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86582" y="2978110"/>
            <a:ext cx="17448018" cy="1551193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r>
              <a:rPr lang="en-GB" sz="6000" dirty="0">
                <a:solidFill>
                  <a:schemeClr val="bg1"/>
                </a:solidFill>
              </a:rPr>
              <a:t> </a:t>
            </a:r>
            <a:endParaRPr lang="en-US" sz="6000" dirty="0"/>
          </a:p>
          <a:p>
            <a:r>
              <a:rPr lang="en-US" sz="7200" dirty="0">
                <a:solidFill>
                  <a:schemeClr val="tx2"/>
                </a:solidFill>
              </a:rPr>
              <a:t>Lecture</a:t>
            </a:r>
          </a:p>
          <a:p>
            <a:pPr marL="2665730" lvl="1" indent="-1143000">
              <a:buFont typeface="Arial" panose="020B0604020202020204" pitchFamily="34" charset="0"/>
              <a:buChar char="•"/>
            </a:pPr>
            <a:r>
              <a:rPr lang="en-US" sz="7200" dirty="0">
                <a:solidFill>
                  <a:schemeClr val="bg1"/>
                </a:solidFill>
              </a:rPr>
              <a:t>What is Conversational AI? Complexity of Deploying Conversational AI Applications</a:t>
            </a:r>
          </a:p>
          <a:p>
            <a:pPr marL="2665730" lvl="1" indent="-1143000">
              <a:buFont typeface="Arial" panose="020B0604020202020204" pitchFamily="34" charset="0"/>
              <a:buChar char="•"/>
            </a:pPr>
            <a:r>
              <a:rPr lang="en-US" sz="7200" dirty="0">
                <a:solidFill>
                  <a:schemeClr val="bg1"/>
                </a:solidFill>
              </a:rPr>
              <a:t>Deep Learning Fundamentals</a:t>
            </a:r>
          </a:p>
          <a:p>
            <a:pPr marL="2665730" lvl="1" indent="-1143000">
              <a:buFont typeface="Arial" panose="020B0604020202020204" pitchFamily="34" charset="0"/>
              <a:buChar char="•"/>
            </a:pPr>
            <a:r>
              <a:rPr lang="en-US" sz="7200" dirty="0">
                <a:solidFill>
                  <a:schemeClr val="bg1"/>
                </a:solidFill>
              </a:rPr>
              <a:t>Speech and Text Processing </a:t>
            </a:r>
          </a:p>
          <a:p>
            <a:pPr marL="2665730" lvl="1" indent="-1143000">
              <a:buFont typeface="Arial" panose="020B0604020202020204" pitchFamily="34" charset="0"/>
              <a:buChar char="•"/>
            </a:pPr>
            <a:r>
              <a:rPr lang="en-US" sz="7200" dirty="0">
                <a:solidFill>
                  <a:schemeClr val="bg1"/>
                </a:solidFill>
              </a:rPr>
              <a:t>Automatic Speech Recognition</a:t>
            </a:r>
          </a:p>
          <a:p>
            <a:pPr marL="2665730" lvl="1" indent="-1143000">
              <a:buFont typeface="Arial" panose="020B0604020202020204" pitchFamily="34" charset="0"/>
              <a:buChar char="•"/>
            </a:pPr>
            <a:r>
              <a:rPr lang="en-US" sz="7200" dirty="0">
                <a:solidFill>
                  <a:schemeClr val="tx2"/>
                </a:solidFill>
              </a:rPr>
              <a:t>ASR Tools: Riva, NGC, and NeMo</a:t>
            </a:r>
          </a:p>
          <a:p>
            <a:pPr marL="2665730" lvl="1" indent="-1143000">
              <a:buFont typeface="Arial" panose="020B0604020202020204" pitchFamily="34" charset="0"/>
              <a:buChar char="•"/>
            </a:pPr>
            <a:r>
              <a:rPr lang="en-US" sz="7200" dirty="0">
                <a:solidFill>
                  <a:schemeClr val="bg1"/>
                </a:solidFill>
              </a:rPr>
              <a:t>Lab Overview</a:t>
            </a:r>
            <a:endParaRPr lang="en-US" sz="7200" dirty="0"/>
          </a:p>
          <a:p>
            <a:pPr marL="1522730" lvl="1"/>
            <a:endParaRPr lang="en-US" sz="7200" dirty="0"/>
          </a:p>
          <a:p>
            <a:r>
              <a:rPr lang="en-US" sz="7200" dirty="0">
                <a:solidFill>
                  <a:schemeClr val="tx2"/>
                </a:solidFill>
              </a:rPr>
              <a:t>Lab</a:t>
            </a:r>
          </a:p>
          <a:p>
            <a:pPr marL="2665730" indent="-1143000">
              <a:buFont typeface="Arial" panose="020B0604020202020204" pitchFamily="34" charset="0"/>
              <a:buChar char="•"/>
            </a:pPr>
            <a:r>
              <a:rPr lang="en-US" sz="7200" dirty="0">
                <a:solidFill>
                  <a:schemeClr val="bg1"/>
                </a:solidFill>
              </a:rPr>
              <a:t>Investigate ASR Pipeline with NeMo and Riva</a:t>
            </a:r>
            <a:endParaRPr lang="en-US" sz="7200" dirty="0">
              <a:solidFill>
                <a:srgbClr val="FFFFFF"/>
              </a:solidFill>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1</a:t>
            </a:r>
          </a:p>
        </p:txBody>
      </p:sp>
      <p:sp>
        <p:nvSpPr>
          <p:cNvPr id="7" name="TextBox 6">
            <a:extLst>
              <a:ext uri="{FF2B5EF4-FFF2-40B4-BE49-F238E27FC236}">
                <a16:creationId xmlns:a16="http://schemas.microsoft.com/office/drawing/2014/main" id="{390C47F7-C8AC-B83A-7BAB-4C2DAC5F473B}"/>
              </a:ext>
            </a:extLst>
          </p:cNvPr>
          <p:cNvSpPr txBox="1"/>
          <p:nvPr/>
        </p:nvSpPr>
        <p:spPr>
          <a:xfrm>
            <a:off x="18288000" y="7202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ASR (Part 1)</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
        <p:nvSpPr>
          <p:cNvPr id="9" name="Rectangle: Rounded Corners 8">
            <a:extLst>
              <a:ext uri="{FF2B5EF4-FFF2-40B4-BE49-F238E27FC236}">
                <a16:creationId xmlns:a16="http://schemas.microsoft.com/office/drawing/2014/main" id="{8E4F0C2B-6F43-2965-63A8-175EE089A55D}"/>
              </a:ext>
            </a:extLst>
          </p:cNvPr>
          <p:cNvSpPr/>
          <p:nvPr/>
        </p:nvSpPr>
        <p:spPr>
          <a:xfrm>
            <a:off x="19329201" y="11534044"/>
            <a:ext cx="15813513" cy="1306285"/>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795934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 indoor&#10;&#10;Description automatically generated">
            <a:extLst>
              <a:ext uri="{FF2B5EF4-FFF2-40B4-BE49-F238E27FC236}">
                <a16:creationId xmlns:a16="http://schemas.microsoft.com/office/drawing/2014/main" id="{25C91D6D-42AF-D020-7311-74B5CD9D64E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5" b="25"/>
          <a:stretch>
            <a:fillRect/>
          </a:stretch>
        </p:blipFill>
        <p:spPr/>
      </p:pic>
    </p:spTree>
    <p:extLst>
      <p:ext uri="{BB962C8B-B14F-4D97-AF65-F5344CB8AC3E}">
        <p14:creationId xmlns:p14="http://schemas.microsoft.com/office/powerpoint/2010/main" val="3958788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g95ad573d8e_0_119"/>
          <p:cNvSpPr txBox="1">
            <a:spLocks noGrp="1"/>
          </p:cNvSpPr>
          <p:nvPr>
            <p:ph type="title"/>
          </p:nvPr>
        </p:nvSpPr>
        <p:spPr/>
        <p:txBody>
          <a:bodyPr/>
          <a:lstStyle/>
          <a:p>
            <a:r>
              <a:rPr lang="en-US" dirty="0"/>
              <a:t>What is NeMo?</a:t>
            </a:r>
          </a:p>
        </p:txBody>
      </p:sp>
      <p:sp>
        <p:nvSpPr>
          <p:cNvPr id="1887" name="Google Shape;1887;g95ad573d8e_0_119"/>
          <p:cNvSpPr txBox="1">
            <a:spLocks noGrp="1"/>
          </p:cNvSpPr>
          <p:nvPr>
            <p:ph type="body" sz="quarter" idx="10"/>
          </p:nvPr>
        </p:nvSpPr>
        <p:spPr/>
        <p:txBody>
          <a:bodyPr/>
          <a:lstStyle/>
          <a:p>
            <a:r>
              <a:rPr lang="en-US" dirty="0"/>
              <a:t>Toolkit to build state-of-the-art conversational AI models</a:t>
            </a:r>
          </a:p>
        </p:txBody>
      </p:sp>
      <p:sp>
        <p:nvSpPr>
          <p:cNvPr id="8" name="Content Placeholder 7">
            <a:extLst>
              <a:ext uri="{FF2B5EF4-FFF2-40B4-BE49-F238E27FC236}">
                <a16:creationId xmlns:a16="http://schemas.microsoft.com/office/drawing/2014/main" id="{BE8301E7-E4AA-803A-4D3C-4DFDA81064D7}"/>
              </a:ext>
            </a:extLst>
          </p:cNvPr>
          <p:cNvSpPr>
            <a:spLocks noGrp="1"/>
          </p:cNvSpPr>
          <p:nvPr>
            <p:ph idx="1"/>
          </p:nvPr>
        </p:nvSpPr>
        <p:spPr>
          <a:xfrm>
            <a:off x="1725972" y="4862643"/>
            <a:ext cx="16562028" cy="13651992"/>
          </a:xfrm>
        </p:spPr>
        <p:txBody>
          <a:bodyPr/>
          <a:lstStyle/>
          <a:p>
            <a:r>
              <a:rPr lang="en-US" dirty="0"/>
              <a:t>DL-Based Speech &amp; Language Understanding Models </a:t>
            </a:r>
          </a:p>
          <a:p>
            <a:r>
              <a:rPr lang="en-US" dirty="0"/>
              <a:t>Include Semantic Checking for Correct-by-Construction Architectures</a:t>
            </a:r>
          </a:p>
          <a:p>
            <a:r>
              <a:rPr lang="en-US" dirty="0"/>
              <a:t>Open-Sourced</a:t>
            </a:r>
          </a:p>
          <a:p>
            <a:r>
              <a:rPr lang="en-US" dirty="0"/>
              <a:t>Integrated with </a:t>
            </a:r>
            <a:r>
              <a:rPr lang="en-US" dirty="0" err="1"/>
              <a:t>PyTorch</a:t>
            </a:r>
            <a:r>
              <a:rPr lang="en-US" dirty="0"/>
              <a:t> &amp; </a:t>
            </a:r>
            <a:r>
              <a:rPr lang="en-US" dirty="0" err="1"/>
              <a:t>PyTorch</a:t>
            </a:r>
            <a:r>
              <a:rPr lang="en-US" dirty="0"/>
              <a:t> Lightning</a:t>
            </a:r>
          </a:p>
          <a:p>
            <a:r>
              <a:rPr lang="en-US" dirty="0"/>
              <a:t>Easy-to-Use APIs</a:t>
            </a:r>
          </a:p>
          <a:p>
            <a:r>
              <a:rPr lang="en-US" dirty="0"/>
              <a:t>Optimized Training Performance</a:t>
            </a:r>
          </a:p>
          <a:p>
            <a:r>
              <a:rPr lang="en-US" dirty="0"/>
              <a:t>100+ Pre-Trained GPU-Optimized Checkpoints</a:t>
            </a:r>
          </a:p>
          <a:p>
            <a:r>
              <a:rPr lang="en-US" dirty="0"/>
              <a:t>Scale to 1000s of NVIDIA GPUs</a:t>
            </a:r>
          </a:p>
          <a:p>
            <a:endParaRPr lang="en-US" dirty="0"/>
          </a:p>
        </p:txBody>
      </p:sp>
      <p:pic>
        <p:nvPicPr>
          <p:cNvPr id="2" name="Google Shape;1095;p4">
            <a:extLst>
              <a:ext uri="{FF2B5EF4-FFF2-40B4-BE49-F238E27FC236}">
                <a16:creationId xmlns:a16="http://schemas.microsoft.com/office/drawing/2014/main" id="{C925C807-F9EC-23CA-ED00-5EFD6DA5046B}"/>
              </a:ext>
            </a:extLst>
          </p:cNvPr>
          <p:cNvPicPr preferRelativeResize="0"/>
          <p:nvPr/>
        </p:nvPicPr>
        <p:blipFill>
          <a:blip r:embed="rId3">
            <a:alphaModFix/>
          </a:blip>
          <a:stretch>
            <a:fillRect/>
          </a:stretch>
        </p:blipFill>
        <p:spPr>
          <a:xfrm>
            <a:off x="19811265" y="4666197"/>
            <a:ext cx="15334488" cy="12597184"/>
          </a:xfrm>
          <a:prstGeom prst="rect">
            <a:avLst/>
          </a:prstGeom>
          <a:noFill/>
          <a:ln>
            <a:noFill/>
          </a:ln>
        </p:spPr>
      </p:pic>
      <p:sp>
        <p:nvSpPr>
          <p:cNvPr id="5" name="Google Shape;1091;p4">
            <a:extLst>
              <a:ext uri="{FF2B5EF4-FFF2-40B4-BE49-F238E27FC236}">
                <a16:creationId xmlns:a16="http://schemas.microsoft.com/office/drawing/2014/main" id="{CA46C260-A8AA-90EC-DF3E-90EFC935B4BE}"/>
              </a:ext>
            </a:extLst>
          </p:cNvPr>
          <p:cNvSpPr txBox="1"/>
          <p:nvPr/>
        </p:nvSpPr>
        <p:spPr>
          <a:xfrm>
            <a:off x="23083237" y="17645151"/>
            <a:ext cx="8790544" cy="389083"/>
          </a:xfrm>
          <a:prstGeom prst="rect">
            <a:avLst/>
          </a:prstGeom>
          <a:noFill/>
          <a:ln>
            <a:noFill/>
          </a:ln>
        </p:spPr>
        <p:txBody>
          <a:bodyPr spcFirstLastPara="1" wrap="square" lIns="111050" tIns="55500" rIns="111050" bIns="55500" anchor="ctr" anchorCtr="0">
            <a:spAutoFit/>
          </a:bodyPr>
          <a:lstStyle/>
          <a:p>
            <a:pPr algn="ctr" defTabSz="1828800">
              <a:lnSpc>
                <a:spcPct val="90000"/>
              </a:lnSpc>
              <a:buClr>
                <a:srgbClr val="000000"/>
              </a:buClr>
              <a:buSzPts val="1000"/>
              <a:defRPr/>
            </a:pPr>
            <a:r>
              <a:rPr lang="en-US" sz="2000" u="sng" kern="0" dirty="0">
                <a:solidFill>
                  <a:srgbClr val="76B900"/>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https://ngc.nvidia.com/catalog/containers/nvidia:nemo</a:t>
            </a:r>
            <a:endParaRPr sz="2000" kern="0" dirty="0">
              <a:solidFill>
                <a:srgbClr val="76B900"/>
              </a:solidFill>
              <a:latin typeface="Trebuchet MS"/>
              <a:ea typeface="Trebuchet MS"/>
              <a:cs typeface="Trebuchet MS"/>
              <a:sym typeface="Trebuchet MS"/>
            </a:endParaRPr>
          </a:p>
        </p:txBody>
      </p:sp>
      <p:sp>
        <p:nvSpPr>
          <p:cNvPr id="6" name="Google Shape;1092;p4">
            <a:extLst>
              <a:ext uri="{FF2B5EF4-FFF2-40B4-BE49-F238E27FC236}">
                <a16:creationId xmlns:a16="http://schemas.microsoft.com/office/drawing/2014/main" id="{BC515935-3216-4554-244B-A7098E5383F2}"/>
              </a:ext>
            </a:extLst>
          </p:cNvPr>
          <p:cNvSpPr txBox="1"/>
          <p:nvPr/>
        </p:nvSpPr>
        <p:spPr>
          <a:xfrm>
            <a:off x="15449411" y="19611423"/>
            <a:ext cx="4361854" cy="389083"/>
          </a:xfrm>
          <a:prstGeom prst="rect">
            <a:avLst/>
          </a:prstGeom>
          <a:noFill/>
          <a:ln>
            <a:noFill/>
          </a:ln>
        </p:spPr>
        <p:txBody>
          <a:bodyPr spcFirstLastPara="1" wrap="square" lIns="111050" tIns="55500" rIns="111050" bIns="55500" anchor="ctr" anchorCtr="0">
            <a:spAutoFit/>
          </a:bodyPr>
          <a:lstStyle/>
          <a:p>
            <a:pPr defTabSz="1828800">
              <a:lnSpc>
                <a:spcPct val="90000"/>
              </a:lnSpc>
              <a:buClr>
                <a:srgbClr val="000000"/>
              </a:buClr>
              <a:buSzPts val="1000"/>
              <a:defRPr/>
            </a:pPr>
            <a:r>
              <a:rPr lang="en-US" sz="2000" u="sng" kern="0" dirty="0">
                <a:solidFill>
                  <a:srgbClr val="76B900"/>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https://github.com/NVIDIA/NeMo</a:t>
            </a:r>
            <a:endParaRPr sz="2000" u="sng" kern="0" dirty="0">
              <a:solidFill>
                <a:srgbClr val="76B9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3"/>
          <p:cNvSpPr txBox="1">
            <a:spLocks noGrp="1"/>
          </p:cNvSpPr>
          <p:nvPr>
            <p:ph type="title"/>
          </p:nvPr>
        </p:nvSpPr>
        <p:spPr/>
        <p:txBody>
          <a:bodyPr/>
          <a:lstStyle/>
          <a:p>
            <a:r>
              <a:rPr lang="en-US" dirty="0"/>
              <a:t>NVIDIA Riva</a:t>
            </a:r>
          </a:p>
        </p:txBody>
      </p:sp>
      <p:sp>
        <p:nvSpPr>
          <p:cNvPr id="508" name="Google Shape;508;p53"/>
          <p:cNvSpPr txBox="1">
            <a:spLocks noGrp="1"/>
          </p:cNvSpPr>
          <p:nvPr>
            <p:ph type="body" sz="quarter" idx="10"/>
          </p:nvPr>
        </p:nvSpPr>
        <p:spPr/>
        <p:txBody>
          <a:bodyPr/>
          <a:lstStyle/>
          <a:p>
            <a:r>
              <a:rPr lang="en-US" dirty="0"/>
              <a:t>Fully customizable, GPU-accelerated SDK for real-time Speech AI</a:t>
            </a:r>
          </a:p>
        </p:txBody>
      </p:sp>
      <p:sp>
        <p:nvSpPr>
          <p:cNvPr id="510" name="Google Shape;510;p53"/>
          <p:cNvSpPr/>
          <p:nvPr/>
        </p:nvSpPr>
        <p:spPr>
          <a:xfrm>
            <a:off x="1275174" y="7615654"/>
            <a:ext cx="5252400" cy="5409600"/>
          </a:xfrm>
          <a:prstGeom prst="rect">
            <a:avLst/>
          </a:prstGeom>
          <a:solidFill>
            <a:srgbClr val="F2F2F2"/>
          </a:solidFill>
          <a:ln w="12700">
            <a:solidFill>
              <a:schemeClr val="accent4"/>
            </a:solidFill>
          </a:ln>
        </p:spPr>
        <p:txBody>
          <a:bodyPr spcFirstLastPara="1" wrap="square" lIns="45700" tIns="91402" rIns="45700" bIns="91402" anchor="ctr" anchorCtr="0">
            <a:noAutofit/>
          </a:bodyPr>
          <a:lstStyle/>
          <a:p>
            <a:pPr algn="ctr" defTabSz="2743200">
              <a:buClr>
                <a:srgbClr val="000000"/>
              </a:buClr>
            </a:pPr>
            <a:endParaRPr sz="4402" kern="0">
              <a:solidFill>
                <a:srgbClr val="000000"/>
              </a:solidFill>
              <a:latin typeface="NVIDIA Sans" panose="020B0503020203020204" pitchFamily="34" charset="0"/>
              <a:ea typeface="Trebuchet MS"/>
              <a:cs typeface="NVIDIA Sans" panose="020B0503020203020204" pitchFamily="34" charset="0"/>
              <a:sym typeface="Trebuchet MS"/>
            </a:endParaRPr>
          </a:p>
        </p:txBody>
      </p:sp>
      <p:sp>
        <p:nvSpPr>
          <p:cNvPr id="511" name="Google Shape;511;p53"/>
          <p:cNvSpPr/>
          <p:nvPr/>
        </p:nvSpPr>
        <p:spPr>
          <a:xfrm>
            <a:off x="8378231" y="9127413"/>
            <a:ext cx="5467758" cy="3676678"/>
          </a:xfrm>
          <a:prstGeom prst="rect">
            <a:avLst/>
          </a:prstGeom>
          <a:solidFill>
            <a:srgbClr val="F2F2F2"/>
          </a:solidFill>
          <a:ln w="12700">
            <a:solidFill>
              <a:schemeClr val="accent4"/>
            </a:solidFill>
          </a:ln>
        </p:spPr>
        <p:txBody>
          <a:bodyPr spcFirstLastPara="1" wrap="square" lIns="45700" tIns="91402" rIns="45700" bIns="91402" anchor="ctr" anchorCtr="0">
            <a:noAutofit/>
          </a:bodyPr>
          <a:lstStyle/>
          <a:p>
            <a:pPr algn="ctr" defTabSz="2743200">
              <a:buClr>
                <a:srgbClr val="000000"/>
              </a:buClr>
            </a:pPr>
            <a:endParaRPr sz="4402" kern="0">
              <a:solidFill>
                <a:srgbClr val="000000"/>
              </a:solidFill>
              <a:latin typeface="NVIDIA Sans" panose="020B0503020203020204" pitchFamily="34" charset="0"/>
              <a:ea typeface="Trebuchet MS"/>
              <a:cs typeface="NVIDIA Sans" panose="020B0503020203020204" pitchFamily="34" charset="0"/>
              <a:sym typeface="Trebuchet MS"/>
            </a:endParaRPr>
          </a:p>
        </p:txBody>
      </p:sp>
      <p:sp>
        <p:nvSpPr>
          <p:cNvPr id="512" name="Google Shape;512;p53"/>
          <p:cNvSpPr/>
          <p:nvPr/>
        </p:nvSpPr>
        <p:spPr>
          <a:xfrm>
            <a:off x="15626541" y="7431100"/>
            <a:ext cx="9220018" cy="5409600"/>
          </a:xfrm>
          <a:prstGeom prst="rect">
            <a:avLst/>
          </a:prstGeom>
          <a:solidFill>
            <a:srgbClr val="F2F2F2"/>
          </a:solidFill>
          <a:ln w="12700">
            <a:solidFill>
              <a:schemeClr val="accent4"/>
            </a:solidFill>
          </a:ln>
        </p:spPr>
        <p:txBody>
          <a:bodyPr spcFirstLastPara="1" wrap="square" lIns="45700" tIns="91402" rIns="45700" bIns="91402" anchor="ctr" anchorCtr="0">
            <a:noAutofit/>
          </a:bodyPr>
          <a:lstStyle/>
          <a:p>
            <a:pPr algn="ctr" defTabSz="2743200">
              <a:buClr>
                <a:srgbClr val="000000"/>
              </a:buClr>
            </a:pPr>
            <a:endParaRPr sz="4402" kern="0">
              <a:solidFill>
                <a:srgbClr val="000000"/>
              </a:solidFill>
              <a:latin typeface="NVIDIA Sans" panose="020B0503020203020204" pitchFamily="34" charset="0"/>
              <a:ea typeface="Trebuchet MS"/>
              <a:cs typeface="NVIDIA Sans" panose="020B0503020203020204" pitchFamily="34" charset="0"/>
              <a:sym typeface="Trebuchet MS"/>
            </a:endParaRPr>
          </a:p>
        </p:txBody>
      </p:sp>
      <p:sp>
        <p:nvSpPr>
          <p:cNvPr id="514" name="Google Shape;514;p53"/>
          <p:cNvSpPr/>
          <p:nvPr/>
        </p:nvSpPr>
        <p:spPr>
          <a:xfrm>
            <a:off x="1275174" y="6460282"/>
            <a:ext cx="5252400" cy="1124400"/>
          </a:xfrm>
          <a:prstGeom prst="rect">
            <a:avLst/>
          </a:prstGeom>
          <a:solidFill>
            <a:schemeClr val="dk2"/>
          </a:solidFill>
          <a:ln w="12700">
            <a:solidFill>
              <a:schemeClr val="accent4"/>
            </a:solidFill>
          </a:ln>
        </p:spPr>
        <p:txBody>
          <a:bodyPr spcFirstLastPara="1" wrap="square" lIns="45700" tIns="91402" rIns="45700" bIns="91402" anchor="ctr" anchorCtr="0">
            <a:noAutofit/>
          </a:bodyPr>
          <a:lstStyle/>
          <a:p>
            <a:pPr algn="ctr" defTabSz="2743200">
              <a:buClr>
                <a:srgbClr val="000000"/>
              </a:buClr>
            </a:pPr>
            <a:r>
              <a:rPr lang="en" sz="4000" kern="0">
                <a:solidFill>
                  <a:srgbClr val="FFFFFF"/>
                </a:solidFill>
                <a:latin typeface="NVIDIA Sans" panose="020B0503020203020204" pitchFamily="34" charset="0"/>
                <a:ea typeface="Trebuchet MS"/>
                <a:cs typeface="NVIDIA Sans" panose="020B0503020203020204" pitchFamily="34" charset="0"/>
                <a:sym typeface="Trebuchet MS"/>
              </a:rPr>
              <a:t>NGC</a:t>
            </a:r>
            <a:endParaRPr sz="4402" kern="0">
              <a:solidFill>
                <a:srgbClr val="000000"/>
              </a:solidFill>
              <a:latin typeface="NVIDIA Sans" panose="020B0503020203020204" pitchFamily="34" charset="0"/>
              <a:cs typeface="NVIDIA Sans" panose="020B0503020203020204" pitchFamily="34" charset="0"/>
              <a:sym typeface="Arial"/>
            </a:endParaRPr>
          </a:p>
        </p:txBody>
      </p:sp>
      <p:sp>
        <p:nvSpPr>
          <p:cNvPr id="516" name="Google Shape;516;p53"/>
          <p:cNvSpPr/>
          <p:nvPr/>
        </p:nvSpPr>
        <p:spPr>
          <a:xfrm>
            <a:off x="15644751" y="6284818"/>
            <a:ext cx="9220018" cy="1170136"/>
          </a:xfrm>
          <a:prstGeom prst="rect">
            <a:avLst/>
          </a:prstGeom>
          <a:solidFill>
            <a:schemeClr val="dk2"/>
          </a:solidFill>
          <a:ln w="12700">
            <a:solidFill>
              <a:schemeClr val="accent4"/>
            </a:solidFill>
          </a:ln>
        </p:spPr>
        <p:txBody>
          <a:bodyPr spcFirstLastPara="1" wrap="square" lIns="45700" tIns="91402" rIns="45700" bIns="91402" anchor="ctr" anchorCtr="0">
            <a:noAutofit/>
          </a:bodyPr>
          <a:lstStyle/>
          <a:p>
            <a:pPr algn="ctr" defTabSz="2743200">
              <a:buClr>
                <a:srgbClr val="000000"/>
              </a:buClr>
            </a:pPr>
            <a:r>
              <a:rPr lang="en" sz="4000" kern="0">
                <a:solidFill>
                  <a:srgbClr val="FFFFFF"/>
                </a:solidFill>
                <a:latin typeface="NVIDIA Sans" panose="020B0503020203020204" pitchFamily="34" charset="0"/>
                <a:ea typeface="Trebuchet MS"/>
                <a:cs typeface="NVIDIA Sans" panose="020B0503020203020204" pitchFamily="34" charset="0"/>
                <a:sym typeface="Trebuchet MS"/>
              </a:rPr>
              <a:t>RIVA SKILLS: ASR &amp; TTS</a:t>
            </a:r>
            <a:endParaRPr sz="4402" kern="0">
              <a:solidFill>
                <a:srgbClr val="000000"/>
              </a:solidFill>
              <a:latin typeface="NVIDIA Sans" panose="020B0503020203020204" pitchFamily="34" charset="0"/>
              <a:cs typeface="NVIDIA Sans" panose="020B0503020203020204" pitchFamily="34" charset="0"/>
              <a:sym typeface="Arial"/>
            </a:endParaRPr>
          </a:p>
        </p:txBody>
      </p:sp>
      <p:pic>
        <p:nvPicPr>
          <p:cNvPr id="517" name="Google Shape;517;p53" descr="A picture containing text, indoor&#10;&#10;Description automatically generated"/>
          <p:cNvPicPr preferRelativeResize="0"/>
          <p:nvPr/>
        </p:nvPicPr>
        <p:blipFill rotWithShape="1">
          <a:blip r:embed="rId3">
            <a:alphaModFix/>
          </a:blip>
          <a:srcRect l="-5730" t="-17557" r="-4710" b="-11702"/>
          <a:stretch/>
        </p:blipFill>
        <p:spPr>
          <a:xfrm>
            <a:off x="1675451" y="8762838"/>
            <a:ext cx="4416070" cy="3300444"/>
          </a:xfrm>
          <a:prstGeom prst="rect">
            <a:avLst/>
          </a:prstGeom>
          <a:solidFill>
            <a:srgbClr val="D8D8D8"/>
          </a:solidFill>
          <a:ln>
            <a:solidFill>
              <a:schemeClr val="accent4"/>
            </a:solidFill>
          </a:ln>
        </p:spPr>
      </p:pic>
      <p:cxnSp>
        <p:nvCxnSpPr>
          <p:cNvPr id="522" name="Google Shape;522;p53"/>
          <p:cNvCxnSpPr>
            <a:cxnSpLocks/>
          </p:cNvCxnSpPr>
          <p:nvPr/>
        </p:nvCxnSpPr>
        <p:spPr>
          <a:xfrm>
            <a:off x="25457824" y="11093656"/>
            <a:ext cx="2765040" cy="0"/>
          </a:xfrm>
          <a:prstGeom prst="straightConnector1">
            <a:avLst/>
          </a:prstGeom>
          <a:noFill/>
          <a:ln w="15875" cap="flat" cmpd="sng">
            <a:solidFill>
              <a:schemeClr val="accent4"/>
            </a:solidFill>
            <a:prstDash val="solid"/>
            <a:round/>
            <a:headEnd type="none" w="sm" len="sm"/>
            <a:tailEnd type="stealth" w="med" len="med"/>
          </a:ln>
        </p:spPr>
      </p:cxnSp>
      <p:sp>
        <p:nvSpPr>
          <p:cNvPr id="523" name="Google Shape;523;p53"/>
          <p:cNvSpPr/>
          <p:nvPr/>
        </p:nvSpPr>
        <p:spPr>
          <a:xfrm>
            <a:off x="25110171" y="11269762"/>
            <a:ext cx="3497710" cy="862800"/>
          </a:xfrm>
          <a:prstGeom prst="rect">
            <a:avLst/>
          </a:prstGeom>
          <a:noFill/>
          <a:ln>
            <a:noFill/>
          </a:ln>
        </p:spPr>
        <p:txBody>
          <a:bodyPr spcFirstLastPara="1" wrap="square" lIns="274300" tIns="137100" rIns="274300" bIns="137100" anchor="ctr" anchorCtr="0">
            <a:noAutofit/>
          </a:bodyPr>
          <a:lstStyle/>
          <a:p>
            <a:pPr algn="ctr" defTabSz="2743200">
              <a:lnSpc>
                <a:spcPct val="90000"/>
              </a:lnSpc>
              <a:buClr>
                <a:srgbClr val="000000"/>
              </a:buClr>
            </a:pPr>
            <a:r>
              <a:rPr lang="en-US" sz="3000" kern="0">
                <a:solidFill>
                  <a:srgbClr val="000000"/>
                </a:solidFill>
                <a:latin typeface="NVIDIA Sans" panose="020B0503020203020204" pitchFamily="34" charset="0"/>
                <a:cs typeface="NVIDIA Sans" panose="020B0503020203020204" pitchFamily="34" charset="0"/>
                <a:sym typeface="Trebuchet MS"/>
              </a:rPr>
              <a:t>Domain Specific</a:t>
            </a:r>
          </a:p>
          <a:p>
            <a:pPr algn="ctr" defTabSz="2743200">
              <a:lnSpc>
                <a:spcPct val="90000"/>
              </a:lnSpc>
              <a:buClr>
                <a:srgbClr val="000000"/>
              </a:buClr>
            </a:pPr>
            <a:r>
              <a:rPr lang="en-US" sz="3000" kern="0">
                <a:solidFill>
                  <a:srgbClr val="000000"/>
                </a:solidFill>
                <a:latin typeface="NVIDIA Sans" panose="020B0503020203020204" pitchFamily="34" charset="0"/>
                <a:cs typeface="NVIDIA Sans" panose="020B0503020203020204" pitchFamily="34" charset="0"/>
                <a:sym typeface="Trebuchet MS"/>
              </a:rPr>
              <a:t>Speech</a:t>
            </a:r>
            <a:endParaRPr lang="en-US" sz="3000" kern="0">
              <a:solidFill>
                <a:srgbClr val="000000"/>
              </a:solidFill>
              <a:latin typeface="NVIDIA Sans" panose="020B0503020203020204" pitchFamily="34" charset="0"/>
              <a:cs typeface="NVIDIA Sans" panose="020B0503020203020204" pitchFamily="34" charset="0"/>
              <a:sym typeface="Arial"/>
            </a:endParaRPr>
          </a:p>
        </p:txBody>
      </p:sp>
      <p:sp>
        <p:nvSpPr>
          <p:cNvPr id="524" name="Google Shape;524;p53"/>
          <p:cNvSpPr/>
          <p:nvPr/>
        </p:nvSpPr>
        <p:spPr>
          <a:xfrm>
            <a:off x="24979444" y="7512550"/>
            <a:ext cx="3716260" cy="862800"/>
          </a:xfrm>
          <a:prstGeom prst="rect">
            <a:avLst/>
          </a:prstGeom>
          <a:noFill/>
          <a:ln>
            <a:noFill/>
          </a:ln>
        </p:spPr>
        <p:txBody>
          <a:bodyPr spcFirstLastPara="1" wrap="square" lIns="274300" tIns="137100" rIns="274300" bIns="137100" anchor="ctr" anchorCtr="0">
            <a:noAutofit/>
          </a:bodyPr>
          <a:lstStyle/>
          <a:p>
            <a:pPr algn="ctr" defTabSz="2743200">
              <a:lnSpc>
                <a:spcPct val="90000"/>
              </a:lnSpc>
              <a:buClr>
                <a:srgbClr val="000000"/>
              </a:buClr>
            </a:pPr>
            <a:r>
              <a:rPr lang="en-US" sz="3000" kern="0">
                <a:solidFill>
                  <a:srgbClr val="000000"/>
                </a:solidFill>
                <a:latin typeface="NVIDIA Sans" panose="020B0503020203020204" pitchFamily="34" charset="0"/>
                <a:cs typeface="NVIDIA Sans" panose="020B0503020203020204" pitchFamily="34" charset="0"/>
                <a:sym typeface="Trebuchet MS"/>
              </a:rPr>
              <a:t>Accurate Transcriptions</a:t>
            </a:r>
            <a:endParaRPr lang="en-US" sz="3000" kern="0">
              <a:solidFill>
                <a:srgbClr val="000000"/>
              </a:solidFill>
              <a:latin typeface="NVIDIA Sans" panose="020B0503020203020204" pitchFamily="34" charset="0"/>
              <a:cs typeface="NVIDIA Sans" panose="020B0503020203020204" pitchFamily="34" charset="0"/>
              <a:sym typeface="Arial"/>
            </a:endParaRPr>
          </a:p>
        </p:txBody>
      </p:sp>
      <p:cxnSp>
        <p:nvCxnSpPr>
          <p:cNvPr id="525" name="Google Shape;525;p53"/>
          <p:cNvCxnSpPr>
            <a:cxnSpLocks/>
          </p:cNvCxnSpPr>
          <p:nvPr/>
        </p:nvCxnSpPr>
        <p:spPr>
          <a:xfrm>
            <a:off x="7344455" y="11116157"/>
            <a:ext cx="807598" cy="1090"/>
          </a:xfrm>
          <a:prstGeom prst="straightConnector1">
            <a:avLst/>
          </a:prstGeom>
          <a:noFill/>
          <a:ln w="15875" cap="flat" cmpd="sng">
            <a:solidFill>
              <a:schemeClr val="accent4"/>
            </a:solidFill>
            <a:prstDash val="solid"/>
            <a:round/>
            <a:headEnd type="none" w="sm" len="sm"/>
            <a:tailEnd type="stealth" w="med" len="med"/>
          </a:ln>
        </p:spPr>
      </p:cxnSp>
      <p:cxnSp>
        <p:nvCxnSpPr>
          <p:cNvPr id="526" name="Google Shape;526;p53"/>
          <p:cNvCxnSpPr/>
          <p:nvPr/>
        </p:nvCxnSpPr>
        <p:spPr>
          <a:xfrm>
            <a:off x="14057998" y="11116152"/>
            <a:ext cx="830400" cy="0"/>
          </a:xfrm>
          <a:prstGeom prst="straightConnector1">
            <a:avLst/>
          </a:prstGeom>
          <a:noFill/>
          <a:ln w="15875" cap="flat" cmpd="sng">
            <a:solidFill>
              <a:schemeClr val="accent4"/>
            </a:solidFill>
            <a:prstDash val="solid"/>
            <a:round/>
            <a:headEnd type="none" w="sm" len="sm"/>
            <a:tailEnd type="stealth" w="med" len="med"/>
          </a:ln>
        </p:spPr>
      </p:cxnSp>
      <p:sp>
        <p:nvSpPr>
          <p:cNvPr id="527" name="Google Shape;527;p53"/>
          <p:cNvSpPr/>
          <p:nvPr/>
        </p:nvSpPr>
        <p:spPr>
          <a:xfrm>
            <a:off x="14473198" y="13501105"/>
            <a:ext cx="12649444" cy="3543762"/>
          </a:xfrm>
          <a:prstGeom prst="rect">
            <a:avLst/>
          </a:prstGeom>
          <a:noFill/>
          <a:ln>
            <a:noFill/>
          </a:ln>
        </p:spPr>
        <p:txBody>
          <a:bodyPr spcFirstLastPara="1" wrap="square" lIns="274300" tIns="137100" rIns="274300" bIns="137100" anchor="ctr" anchorCtr="0">
            <a:noAutofit/>
          </a:bodyPr>
          <a:lstStyle/>
          <a:p>
            <a:pPr marL="514350" indent="-514350" defTabSz="2743200">
              <a:lnSpc>
                <a:spcPct val="150000"/>
              </a:lnSpc>
              <a:buClr>
                <a:srgbClr val="76B900"/>
              </a:buClr>
              <a:buFont typeface="Arial" panose="020B0604020202020204" pitchFamily="34" charset="0"/>
              <a:buChar char="•"/>
            </a:pPr>
            <a:r>
              <a:rPr lang="en-US" sz="3600" kern="0">
                <a:solidFill>
                  <a:srgbClr val="000000"/>
                </a:solidFill>
                <a:latin typeface="NVIDIA Sans" panose="020B0503020203020204" pitchFamily="34" charset="0"/>
                <a:cs typeface="NVIDIA Sans" panose="020B0503020203020204" pitchFamily="34" charset="0"/>
                <a:sym typeface="Trebuchet MS"/>
              </a:rPr>
              <a:t>Fully </a:t>
            </a:r>
            <a:r>
              <a:rPr lang="en" sz="3600" kern="0">
                <a:solidFill>
                  <a:srgbClr val="000000"/>
                </a:solidFill>
                <a:latin typeface="NVIDIA Sans" panose="020B0503020203020204" pitchFamily="34" charset="0"/>
                <a:cs typeface="NVIDIA Sans" panose="020B0503020203020204" pitchFamily="34" charset="0"/>
                <a:sym typeface="Trebuchet MS"/>
              </a:rPr>
              <a:t>Customizable for the Best Possible Accuracy </a:t>
            </a:r>
          </a:p>
          <a:p>
            <a:pPr marL="514350" indent="-514350" defTabSz="2743200">
              <a:lnSpc>
                <a:spcPct val="150000"/>
              </a:lnSpc>
              <a:buClr>
                <a:srgbClr val="76B900"/>
              </a:buClr>
              <a:buFont typeface="Arial" panose="020B0604020202020204" pitchFamily="34" charset="0"/>
              <a:buChar char="•"/>
            </a:pPr>
            <a:r>
              <a:rPr lang="en" sz="3600" kern="0">
                <a:solidFill>
                  <a:srgbClr val="000000"/>
                </a:solidFill>
                <a:latin typeface="NVIDIA Sans" panose="020B0503020203020204" pitchFamily="34" charset="0"/>
                <a:cs typeface="NVIDIA Sans" panose="020B0503020203020204" pitchFamily="34" charset="0"/>
                <a:sym typeface="Trebuchet MS"/>
              </a:rPr>
              <a:t>GPU-Accelerated, Real-Time</a:t>
            </a:r>
          </a:p>
          <a:p>
            <a:pPr marL="514350" indent="-514350" defTabSz="2743200">
              <a:lnSpc>
                <a:spcPct val="150000"/>
              </a:lnSpc>
              <a:buClr>
                <a:srgbClr val="76B900"/>
              </a:buClr>
              <a:buFont typeface="Arial" panose="020B0604020202020204" pitchFamily="34" charset="0"/>
              <a:buChar char="•"/>
            </a:pPr>
            <a:r>
              <a:rPr lang="en" sz="3600" kern="0">
                <a:solidFill>
                  <a:srgbClr val="000000"/>
                </a:solidFill>
                <a:latin typeface="NVIDIA Sans" panose="020B0503020203020204" pitchFamily="34" charset="0"/>
                <a:ea typeface="Trebuchet MS"/>
                <a:cs typeface="NVIDIA Sans" panose="020B0503020203020204" pitchFamily="34" charset="0"/>
                <a:sym typeface="Trebuchet MS"/>
              </a:rPr>
              <a:t>Scale to Hundreds of Thousands of Users</a:t>
            </a:r>
          </a:p>
          <a:p>
            <a:pPr marL="514350" indent="-514350" defTabSz="2743200">
              <a:lnSpc>
                <a:spcPct val="150000"/>
              </a:lnSpc>
              <a:buClr>
                <a:srgbClr val="76B900"/>
              </a:buClr>
              <a:buFont typeface="Arial" panose="020B0604020202020204" pitchFamily="34" charset="0"/>
              <a:buChar char="•"/>
            </a:pPr>
            <a:r>
              <a:rPr lang="en" sz="3600" kern="0">
                <a:solidFill>
                  <a:srgbClr val="000000"/>
                </a:solidFill>
                <a:latin typeface="NVIDIA Sans" panose="020B0503020203020204" pitchFamily="34" charset="0"/>
                <a:ea typeface="Trebuchet MS"/>
                <a:cs typeface="NVIDIA Sans" panose="020B0503020203020204" pitchFamily="34" charset="0"/>
                <a:sym typeface="Trebuchet MS"/>
              </a:rPr>
              <a:t>On-Prem, in Any Cloud, at the Edge, or Embedded</a:t>
            </a:r>
            <a:endParaRPr lang="en" sz="3202" kern="0">
              <a:solidFill>
                <a:srgbClr val="000000"/>
              </a:solidFill>
              <a:latin typeface="NVIDIA Sans" panose="020B0503020203020204" pitchFamily="34" charset="0"/>
              <a:ea typeface="Trebuchet MS"/>
              <a:cs typeface="NVIDIA Sans" panose="020B0503020203020204" pitchFamily="34" charset="0"/>
              <a:sym typeface="Trebuchet MS"/>
            </a:endParaRPr>
          </a:p>
        </p:txBody>
      </p:sp>
      <p:sp>
        <p:nvSpPr>
          <p:cNvPr id="529" name="Google Shape;529;p53"/>
          <p:cNvSpPr/>
          <p:nvPr/>
        </p:nvSpPr>
        <p:spPr>
          <a:xfrm>
            <a:off x="375598" y="13501105"/>
            <a:ext cx="6968856" cy="1236486"/>
          </a:xfrm>
          <a:prstGeom prst="rect">
            <a:avLst/>
          </a:prstGeom>
          <a:noFill/>
          <a:ln>
            <a:noFill/>
          </a:ln>
        </p:spPr>
        <p:txBody>
          <a:bodyPr spcFirstLastPara="1" wrap="square" lIns="274300" tIns="137100" rIns="274300" bIns="137100" anchor="ctr" anchorCtr="0">
            <a:noAutofit/>
          </a:bodyPr>
          <a:lstStyle/>
          <a:p>
            <a:pPr algn="ctr" defTabSz="2743200">
              <a:lnSpc>
                <a:spcPct val="90000"/>
              </a:lnSpc>
              <a:buClr>
                <a:srgbClr val="000000"/>
              </a:buClr>
            </a:pPr>
            <a:r>
              <a:rPr lang="en" sz="3600" kern="0">
                <a:solidFill>
                  <a:srgbClr val="000000"/>
                </a:solidFill>
                <a:latin typeface="NVIDIA Sans" panose="020B0503020203020204" pitchFamily="34" charset="0"/>
                <a:cs typeface="NVIDIA Sans" panose="020B0503020203020204" pitchFamily="34" charset="0"/>
                <a:sym typeface="Trebuchet MS"/>
              </a:rPr>
              <a:t>SOTA Pre-Trained Models</a:t>
            </a:r>
            <a:endParaRPr lang="en" sz="802" kern="0">
              <a:solidFill>
                <a:srgbClr val="000000"/>
              </a:solidFill>
              <a:latin typeface="NVIDIA Sans" panose="020B0503020203020204" pitchFamily="34" charset="0"/>
              <a:cs typeface="NVIDIA Sans" panose="020B0503020203020204" pitchFamily="34" charset="0"/>
              <a:sym typeface="Trebuchet MS"/>
            </a:endParaRPr>
          </a:p>
        </p:txBody>
      </p:sp>
      <p:pic>
        <p:nvPicPr>
          <p:cNvPr id="5" name="Picture 4" descr="Diagram&#10;&#10;Description automatically generated with medium confidence">
            <a:extLst>
              <a:ext uri="{FF2B5EF4-FFF2-40B4-BE49-F238E27FC236}">
                <a16:creationId xmlns:a16="http://schemas.microsoft.com/office/drawing/2014/main" id="{AD3D571C-F9E3-054B-AEBF-831B00808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59427" y="7584683"/>
            <a:ext cx="8954238" cy="2504910"/>
          </a:xfrm>
          <a:prstGeom prst="rect">
            <a:avLst/>
          </a:prstGeom>
        </p:spPr>
      </p:pic>
      <p:sp>
        <p:nvSpPr>
          <p:cNvPr id="8" name="Rectangle 7">
            <a:extLst>
              <a:ext uri="{FF2B5EF4-FFF2-40B4-BE49-F238E27FC236}">
                <a16:creationId xmlns:a16="http://schemas.microsoft.com/office/drawing/2014/main" id="{03A402B2-F6DC-0E46-8447-16D9D13D5C2F}"/>
              </a:ext>
            </a:extLst>
          </p:cNvPr>
          <p:cNvSpPr/>
          <p:nvPr/>
        </p:nvSpPr>
        <p:spPr>
          <a:xfrm>
            <a:off x="19048170" y="11532890"/>
            <a:ext cx="231154" cy="308098"/>
          </a:xfrm>
          <a:prstGeom prst="rect">
            <a:avLst/>
          </a:prstGeom>
        </p:spPr>
        <p:txBody>
          <a:bodyPr wrap="none">
            <a:spAutoFit/>
          </a:bodyPr>
          <a:lstStyle/>
          <a:p>
            <a:pPr defTabSz="2743200">
              <a:buClr>
                <a:srgbClr val="000000"/>
              </a:buClr>
            </a:pPr>
            <a:r>
              <a:rPr lang="en-US" sz="1402" kern="0">
                <a:solidFill>
                  <a:srgbClr val="000000"/>
                </a:solidFill>
                <a:latin typeface="NVIDIA Sans" panose="020B0503020203020204" pitchFamily="34" charset="0"/>
                <a:cs typeface="NVIDIA Sans" panose="020B0503020203020204" pitchFamily="34" charset="0"/>
                <a:sym typeface="Arial"/>
              </a:rPr>
              <a:t> </a:t>
            </a:r>
          </a:p>
        </p:txBody>
      </p:sp>
      <p:sp>
        <p:nvSpPr>
          <p:cNvPr id="515" name="Google Shape;515;p53"/>
          <p:cNvSpPr/>
          <p:nvPr/>
        </p:nvSpPr>
        <p:spPr>
          <a:xfrm>
            <a:off x="8485908" y="10365354"/>
            <a:ext cx="5252400" cy="1124400"/>
          </a:xfrm>
          <a:prstGeom prst="rect">
            <a:avLst/>
          </a:prstGeom>
          <a:noFill/>
          <a:ln w="12700">
            <a:solidFill>
              <a:schemeClr val="tx1">
                <a:lumMod val="75000"/>
              </a:schemeClr>
            </a:solidFill>
          </a:ln>
        </p:spPr>
        <p:txBody>
          <a:bodyPr spcFirstLastPara="1" wrap="square" lIns="45700" tIns="91402" rIns="45700" bIns="91402" anchor="ctr" anchorCtr="0">
            <a:noAutofit/>
          </a:bodyPr>
          <a:lstStyle/>
          <a:p>
            <a:pPr algn="ctr" defTabSz="2743200">
              <a:buClr>
                <a:srgbClr val="000000"/>
              </a:buClr>
            </a:pPr>
            <a:r>
              <a:rPr lang="en-US" sz="3600" kern="0">
                <a:solidFill>
                  <a:srgbClr val="76B900"/>
                </a:solidFill>
                <a:latin typeface="NVIDIA Sans" panose="020B0503020203020204" pitchFamily="34" charset="0"/>
                <a:ea typeface="Trebuchet MS"/>
                <a:cs typeface="NVIDIA Sans" panose="020B0503020203020204" pitchFamily="34" charset="0"/>
                <a:sym typeface="Trebuchet MS"/>
              </a:rPr>
              <a:t>Refine Model</a:t>
            </a:r>
            <a:endParaRPr lang="en-US" sz="3600" kern="0">
              <a:solidFill>
                <a:srgbClr val="76B900"/>
              </a:solidFill>
              <a:latin typeface="NVIDIA Sans" panose="020B0503020203020204" pitchFamily="34" charset="0"/>
              <a:cs typeface="NVIDIA Sans" panose="020B0503020203020204" pitchFamily="34" charset="0"/>
              <a:sym typeface="Arial"/>
            </a:endParaRPr>
          </a:p>
        </p:txBody>
      </p:sp>
      <p:cxnSp>
        <p:nvCxnSpPr>
          <p:cNvPr id="35" name="Google Shape;526;p53">
            <a:extLst>
              <a:ext uri="{FF2B5EF4-FFF2-40B4-BE49-F238E27FC236}">
                <a16:creationId xmlns:a16="http://schemas.microsoft.com/office/drawing/2014/main" id="{1E6906BB-C8EC-471F-B900-AB53522C1CB9}"/>
              </a:ext>
            </a:extLst>
          </p:cNvPr>
          <p:cNvCxnSpPr>
            <a:cxnSpLocks/>
          </p:cNvCxnSpPr>
          <p:nvPr/>
        </p:nvCxnSpPr>
        <p:spPr>
          <a:xfrm>
            <a:off x="7584391" y="7753786"/>
            <a:ext cx="7057254" cy="0"/>
          </a:xfrm>
          <a:prstGeom prst="straightConnector1">
            <a:avLst/>
          </a:prstGeom>
          <a:noFill/>
          <a:ln w="15875" cap="flat" cmpd="sng">
            <a:solidFill>
              <a:schemeClr val="accent4"/>
            </a:solidFill>
            <a:prstDash val="sysDash"/>
            <a:round/>
            <a:headEnd type="none" w="sm" len="sm"/>
            <a:tailEnd type="stealth" w="med" len="med"/>
          </a:ln>
        </p:spPr>
      </p:cxnSp>
      <p:sp>
        <p:nvSpPr>
          <p:cNvPr id="36" name="Google Shape;515;p53">
            <a:extLst>
              <a:ext uri="{FF2B5EF4-FFF2-40B4-BE49-F238E27FC236}">
                <a16:creationId xmlns:a16="http://schemas.microsoft.com/office/drawing/2014/main" id="{00FC2749-A379-4085-A66E-81CDBAF62201}"/>
              </a:ext>
            </a:extLst>
          </p:cNvPr>
          <p:cNvSpPr/>
          <p:nvPr/>
        </p:nvSpPr>
        <p:spPr>
          <a:xfrm>
            <a:off x="8485908" y="11577916"/>
            <a:ext cx="5252400" cy="1108516"/>
          </a:xfrm>
          <a:prstGeom prst="rect">
            <a:avLst/>
          </a:prstGeom>
          <a:noFill/>
          <a:ln w="12700">
            <a:solidFill>
              <a:schemeClr val="tx1">
                <a:lumMod val="75000"/>
              </a:schemeClr>
            </a:solidFill>
          </a:ln>
        </p:spPr>
        <p:txBody>
          <a:bodyPr spcFirstLastPara="1" wrap="square" lIns="45700" tIns="91402" rIns="45700" bIns="91402" anchor="ctr" anchorCtr="0">
            <a:noAutofit/>
          </a:bodyPr>
          <a:lstStyle/>
          <a:p>
            <a:pPr algn="ctr" defTabSz="2743200">
              <a:buClr>
                <a:srgbClr val="000000"/>
              </a:buClr>
            </a:pPr>
            <a:r>
              <a:rPr lang="en-US" sz="3600" kern="0">
                <a:solidFill>
                  <a:srgbClr val="76B900"/>
                </a:solidFill>
                <a:latin typeface="NVIDIA Sans" panose="020B0503020203020204" pitchFamily="34" charset="0"/>
                <a:cs typeface="NVIDIA Sans" panose="020B0503020203020204" pitchFamily="34" charset="0"/>
                <a:sym typeface="Trebuchet MS"/>
              </a:rPr>
              <a:t>Build Your Own Model</a:t>
            </a:r>
            <a:endParaRPr lang="en-US" sz="3600" kern="0">
              <a:solidFill>
                <a:srgbClr val="76B900"/>
              </a:solidFill>
              <a:latin typeface="NVIDIA Sans" panose="020B0503020203020204" pitchFamily="34" charset="0"/>
              <a:cs typeface="NVIDIA Sans" panose="020B0503020203020204" pitchFamily="34" charset="0"/>
              <a:sym typeface="Arial"/>
            </a:endParaRPr>
          </a:p>
        </p:txBody>
      </p:sp>
      <p:sp>
        <p:nvSpPr>
          <p:cNvPr id="37" name="Google Shape;528;p53">
            <a:extLst>
              <a:ext uri="{FF2B5EF4-FFF2-40B4-BE49-F238E27FC236}">
                <a16:creationId xmlns:a16="http://schemas.microsoft.com/office/drawing/2014/main" id="{FBECE752-E59F-430C-A7A5-4ABBA9CC640F}"/>
              </a:ext>
            </a:extLst>
          </p:cNvPr>
          <p:cNvSpPr/>
          <p:nvPr/>
        </p:nvSpPr>
        <p:spPr>
          <a:xfrm>
            <a:off x="8882394" y="6356537"/>
            <a:ext cx="4601016" cy="1765390"/>
          </a:xfrm>
          <a:prstGeom prst="rect">
            <a:avLst/>
          </a:prstGeom>
          <a:noFill/>
          <a:ln>
            <a:noFill/>
          </a:ln>
        </p:spPr>
        <p:txBody>
          <a:bodyPr spcFirstLastPara="1" wrap="square" lIns="274300" tIns="137100" rIns="274300" bIns="137100" anchor="ctr" anchorCtr="0">
            <a:noAutofit/>
          </a:bodyPr>
          <a:lstStyle/>
          <a:p>
            <a:pPr algn="ctr" defTabSz="2743200">
              <a:lnSpc>
                <a:spcPct val="90000"/>
              </a:lnSpc>
              <a:buClr>
                <a:srgbClr val="000000"/>
              </a:buClr>
            </a:pPr>
            <a:endParaRPr lang="en" sz="3600" kern="0">
              <a:solidFill>
                <a:srgbClr val="000000"/>
              </a:solidFill>
              <a:latin typeface="NVIDIA Sans" panose="020B0503020203020204" pitchFamily="34" charset="0"/>
              <a:cs typeface="NVIDIA Sans" panose="020B0503020203020204" pitchFamily="34" charset="0"/>
              <a:sym typeface="Trebuchet MS"/>
            </a:endParaRPr>
          </a:p>
          <a:p>
            <a:pPr algn="ctr" defTabSz="2743200">
              <a:lnSpc>
                <a:spcPct val="90000"/>
              </a:lnSpc>
              <a:buClr>
                <a:srgbClr val="000000"/>
              </a:buClr>
            </a:pPr>
            <a:r>
              <a:rPr lang="en" sz="3600" kern="0">
                <a:solidFill>
                  <a:srgbClr val="000000"/>
                </a:solidFill>
                <a:latin typeface="NVIDIA Sans" panose="020B0503020203020204" pitchFamily="34" charset="0"/>
                <a:cs typeface="NVIDIA Sans" panose="020B0503020203020204" pitchFamily="34" charset="0"/>
                <a:sym typeface="Trebuchet MS"/>
              </a:rPr>
              <a:t>Out-Of-The-Box</a:t>
            </a:r>
            <a:endParaRPr lang="en" sz="3600" kern="0">
              <a:solidFill>
                <a:srgbClr val="000000"/>
              </a:solidFill>
              <a:latin typeface="NVIDIA Sans" panose="020B0503020203020204" pitchFamily="34" charset="0"/>
              <a:cs typeface="NVIDIA Sans" panose="020B0503020203020204" pitchFamily="34" charset="0"/>
              <a:sym typeface="Arial"/>
            </a:endParaRPr>
          </a:p>
          <a:p>
            <a:pPr algn="ctr" defTabSz="2743200">
              <a:lnSpc>
                <a:spcPct val="90000"/>
              </a:lnSpc>
              <a:buClr>
                <a:srgbClr val="000000"/>
              </a:buClr>
            </a:pPr>
            <a:endParaRPr lang="en" sz="3202" kern="0">
              <a:solidFill>
                <a:srgbClr val="000000"/>
              </a:solidFill>
              <a:latin typeface="NVIDIA Sans" panose="020B0503020203020204" pitchFamily="34" charset="0"/>
              <a:ea typeface="Trebuchet MS"/>
              <a:cs typeface="NVIDIA Sans" panose="020B0503020203020204" pitchFamily="34" charset="0"/>
              <a:sym typeface="Trebuchet MS"/>
            </a:endParaRPr>
          </a:p>
        </p:txBody>
      </p:sp>
      <p:sp>
        <p:nvSpPr>
          <p:cNvPr id="33" name="Google Shape;529;p53">
            <a:extLst>
              <a:ext uri="{FF2B5EF4-FFF2-40B4-BE49-F238E27FC236}">
                <a16:creationId xmlns:a16="http://schemas.microsoft.com/office/drawing/2014/main" id="{070FC22C-0BEA-B542-8254-9BCAE2A63DEA}"/>
              </a:ext>
            </a:extLst>
          </p:cNvPr>
          <p:cNvSpPr/>
          <p:nvPr/>
        </p:nvSpPr>
        <p:spPr>
          <a:xfrm>
            <a:off x="7584392" y="13302214"/>
            <a:ext cx="6888808" cy="1387608"/>
          </a:xfrm>
          <a:prstGeom prst="rect">
            <a:avLst/>
          </a:prstGeom>
          <a:noFill/>
          <a:ln>
            <a:noFill/>
          </a:ln>
        </p:spPr>
        <p:txBody>
          <a:bodyPr spcFirstLastPara="1" wrap="square" lIns="274300" tIns="137100" rIns="274300" bIns="137100" anchor="ctr" anchorCtr="0">
            <a:noAutofit/>
          </a:bodyPr>
          <a:lstStyle/>
          <a:p>
            <a:pPr algn="ctr" defTabSz="2743200">
              <a:lnSpc>
                <a:spcPct val="90000"/>
              </a:lnSpc>
              <a:buClr>
                <a:srgbClr val="000000"/>
              </a:buClr>
            </a:pPr>
            <a:r>
              <a:rPr lang="en" sz="3600" kern="0">
                <a:solidFill>
                  <a:srgbClr val="000000"/>
                </a:solidFill>
                <a:latin typeface="NVIDIA Sans" panose="020B0503020203020204" pitchFamily="34" charset="0"/>
                <a:cs typeface="NVIDIA Sans" panose="020B0503020203020204" pitchFamily="34" charset="0"/>
                <a:sym typeface="Trebuchet MS"/>
              </a:rPr>
              <a:t>Train for Any</a:t>
            </a:r>
          </a:p>
          <a:p>
            <a:pPr algn="ctr" defTabSz="2743200">
              <a:lnSpc>
                <a:spcPct val="90000"/>
              </a:lnSpc>
              <a:buClr>
                <a:srgbClr val="000000"/>
              </a:buClr>
            </a:pPr>
            <a:r>
              <a:rPr lang="en" sz="3600" kern="0">
                <a:solidFill>
                  <a:srgbClr val="000000"/>
                </a:solidFill>
                <a:latin typeface="NVIDIA Sans" panose="020B0503020203020204" pitchFamily="34" charset="0"/>
                <a:cs typeface="NVIDIA Sans" panose="020B0503020203020204" pitchFamily="34" charset="0"/>
                <a:sym typeface="Trebuchet MS"/>
              </a:rPr>
              <a:t>Domain and Language</a:t>
            </a:r>
            <a:endParaRPr lang="en-US" sz="1402" kern="0">
              <a:solidFill>
                <a:srgbClr val="000000"/>
              </a:solidFill>
              <a:latin typeface="NVIDIA Sans" panose="020B0503020203020204" pitchFamily="34" charset="0"/>
              <a:cs typeface="NVIDIA Sans" panose="020B0503020203020204" pitchFamily="34" charset="0"/>
              <a:sym typeface="Trebuchet MS"/>
            </a:endParaRPr>
          </a:p>
        </p:txBody>
      </p:sp>
      <p:sp>
        <p:nvSpPr>
          <p:cNvPr id="38" name="Google Shape;514;p53">
            <a:extLst>
              <a:ext uri="{FF2B5EF4-FFF2-40B4-BE49-F238E27FC236}">
                <a16:creationId xmlns:a16="http://schemas.microsoft.com/office/drawing/2014/main" id="{F7406A75-5BB3-4231-A3CD-344C0B6B0EBC}"/>
              </a:ext>
            </a:extLst>
          </p:cNvPr>
          <p:cNvSpPr/>
          <p:nvPr/>
        </p:nvSpPr>
        <p:spPr>
          <a:xfrm>
            <a:off x="8375425" y="9116344"/>
            <a:ext cx="5467758" cy="1124400"/>
          </a:xfrm>
          <a:prstGeom prst="rect">
            <a:avLst/>
          </a:prstGeom>
          <a:solidFill>
            <a:schemeClr val="dk2"/>
          </a:solidFill>
          <a:ln w="12700">
            <a:solidFill>
              <a:schemeClr val="accent4"/>
            </a:solidFill>
          </a:ln>
        </p:spPr>
        <p:txBody>
          <a:bodyPr spcFirstLastPara="1" wrap="square" lIns="45700" tIns="91402" rIns="45700" bIns="91402" anchor="ctr" anchorCtr="0">
            <a:noAutofit/>
          </a:bodyPr>
          <a:lstStyle/>
          <a:p>
            <a:pPr algn="ctr" defTabSz="2743200">
              <a:buClr>
                <a:srgbClr val="000000"/>
              </a:buClr>
            </a:pPr>
            <a:r>
              <a:rPr lang="en" sz="4000" kern="0">
                <a:solidFill>
                  <a:srgbClr val="FFFFFF"/>
                </a:solidFill>
                <a:latin typeface="NVIDIA Sans" panose="020B0503020203020204" pitchFamily="34" charset="0"/>
                <a:ea typeface="Trebuchet MS"/>
                <a:cs typeface="NVIDIA Sans" panose="020B0503020203020204" pitchFamily="34" charset="0"/>
                <a:sym typeface="Trebuchet MS"/>
              </a:rPr>
              <a:t>RETRAIN</a:t>
            </a:r>
            <a:endParaRPr sz="4402" kern="0">
              <a:solidFill>
                <a:srgbClr val="000000"/>
              </a:solidFill>
              <a:latin typeface="NVIDIA Sans" panose="020B0503020203020204" pitchFamily="34" charset="0"/>
              <a:cs typeface="NVIDIA Sans" panose="020B0503020203020204" pitchFamily="34" charset="0"/>
              <a:sym typeface="Arial"/>
            </a:endParaRPr>
          </a:p>
        </p:txBody>
      </p:sp>
      <p:pic>
        <p:nvPicPr>
          <p:cNvPr id="2" name="Picture 1" descr="A picture containing text, indoor, floor, table&#10;&#10;Description automatically generated">
            <a:extLst>
              <a:ext uri="{FF2B5EF4-FFF2-40B4-BE49-F238E27FC236}">
                <a16:creationId xmlns:a16="http://schemas.microsoft.com/office/drawing/2014/main" id="{4C121E45-FB3B-9C89-73A4-0DA4AC9CBC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92638" y="6332524"/>
            <a:ext cx="6508188" cy="6508188"/>
          </a:xfrm>
          <a:prstGeom prst="rect">
            <a:avLst/>
          </a:prstGeom>
          <a:ln w="12700">
            <a:solidFill>
              <a:schemeClr val="bg1"/>
            </a:solidFill>
          </a:ln>
        </p:spPr>
      </p:pic>
      <p:sp>
        <p:nvSpPr>
          <p:cNvPr id="3" name="Google Shape;967;p4">
            <a:extLst>
              <a:ext uri="{FF2B5EF4-FFF2-40B4-BE49-F238E27FC236}">
                <a16:creationId xmlns:a16="http://schemas.microsoft.com/office/drawing/2014/main" id="{897FDEC6-7CDA-B017-AD61-3ACD04A7C7A8}"/>
              </a:ext>
            </a:extLst>
          </p:cNvPr>
          <p:cNvSpPr txBox="1"/>
          <p:nvPr/>
        </p:nvSpPr>
        <p:spPr>
          <a:xfrm>
            <a:off x="1823848" y="18546354"/>
            <a:ext cx="31744972" cy="1384631"/>
          </a:xfrm>
          <a:prstGeom prst="rect">
            <a:avLst/>
          </a:prstGeom>
          <a:noFill/>
          <a:ln>
            <a:noFill/>
          </a:ln>
        </p:spPr>
        <p:txBody>
          <a:bodyPr spcFirstLastPara="1" wrap="square" lIns="822826" tIns="411300" rIns="822826" bIns="411300" anchor="t" anchorCtr="0">
            <a:spAutoFit/>
          </a:bodyPr>
          <a:lstStyle/>
          <a:p>
            <a:pPr algn="ctr" defTabSz="2743200">
              <a:buClr>
                <a:srgbClr val="000000"/>
              </a:buClr>
            </a:pPr>
            <a:r>
              <a:rPr lang="en-US" sz="3600" kern="0">
                <a:solidFill>
                  <a:srgbClr val="000000"/>
                </a:solidFill>
                <a:latin typeface="NVIDIA Sans" panose="020B0503020203020204" pitchFamily="34" charset="0"/>
                <a:ea typeface="Trebuchet MS"/>
                <a:cs typeface="NVIDIA Sans" panose="020B0503020203020204" pitchFamily="34" charset="0"/>
                <a:sym typeface="Trebuchet MS"/>
              </a:rPr>
              <a:t>SOTA – State-Of-The-Art      |     ASR – Automatic Speech Recognition      |     TTS – Text-To-Speech</a:t>
            </a:r>
            <a:endParaRPr sz="3600" kern="0">
              <a:solidFill>
                <a:srgbClr val="000000"/>
              </a:solidFill>
              <a:latin typeface="NVIDIA Sans" panose="020B0503020203020204" pitchFamily="34" charset="0"/>
              <a:cs typeface="NVIDIA Sans" panose="020B0503020203020204" pitchFamily="34" charset="0"/>
              <a:sym typeface="Arial"/>
            </a:endParaRPr>
          </a:p>
        </p:txBody>
      </p:sp>
      <p:cxnSp>
        <p:nvCxnSpPr>
          <p:cNvPr id="4" name="Google Shape;522;p53">
            <a:extLst>
              <a:ext uri="{FF2B5EF4-FFF2-40B4-BE49-F238E27FC236}">
                <a16:creationId xmlns:a16="http://schemas.microsoft.com/office/drawing/2014/main" id="{A51A6FD0-5371-A525-F547-897C6E14DDB1}"/>
              </a:ext>
            </a:extLst>
          </p:cNvPr>
          <p:cNvCxnSpPr>
            <a:cxnSpLocks/>
          </p:cNvCxnSpPr>
          <p:nvPr/>
        </p:nvCxnSpPr>
        <p:spPr>
          <a:xfrm>
            <a:off x="25457824" y="8406210"/>
            <a:ext cx="2765040" cy="0"/>
          </a:xfrm>
          <a:prstGeom prst="straightConnector1">
            <a:avLst/>
          </a:prstGeom>
          <a:noFill/>
          <a:ln w="15875" cap="flat" cmpd="sng">
            <a:solidFill>
              <a:schemeClr val="accent4"/>
            </a:solidFill>
            <a:prstDash val="solid"/>
            <a:round/>
            <a:headEnd type="none" w="sm" len="sm"/>
            <a:tailEnd type="stealth" w="med" len="med"/>
          </a:ln>
        </p:spPr>
      </p:cxnSp>
      <p:pic>
        <p:nvPicPr>
          <p:cNvPr id="2050" name="Picture 2">
            <a:extLst>
              <a:ext uri="{FF2B5EF4-FFF2-40B4-BE49-F238E27FC236}">
                <a16:creationId xmlns:a16="http://schemas.microsoft.com/office/drawing/2014/main" id="{5850FBA6-6DA1-1DC5-9B1E-A8E38F7DA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93085" y="10135901"/>
            <a:ext cx="8886922" cy="250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39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40" name="Title 39">
            <a:extLst>
              <a:ext uri="{FF2B5EF4-FFF2-40B4-BE49-F238E27FC236}">
                <a16:creationId xmlns:a16="http://schemas.microsoft.com/office/drawing/2014/main" id="{869C91D7-388E-D700-71E5-23E5B8B9D930}"/>
              </a:ext>
            </a:extLst>
          </p:cNvPr>
          <p:cNvSpPr>
            <a:spLocks noGrp="1"/>
          </p:cNvSpPr>
          <p:nvPr>
            <p:ph type="title"/>
          </p:nvPr>
        </p:nvSpPr>
        <p:spPr/>
        <p:txBody>
          <a:bodyPr/>
          <a:lstStyle/>
          <a:p>
            <a:r>
              <a:rPr lang="en-US" dirty="0"/>
              <a:t>NVIDIA Riva Automatic Speech Recognition</a:t>
            </a:r>
          </a:p>
        </p:txBody>
      </p:sp>
      <p:sp>
        <p:nvSpPr>
          <p:cNvPr id="41" name="Content Placeholder 40">
            <a:extLst>
              <a:ext uri="{FF2B5EF4-FFF2-40B4-BE49-F238E27FC236}">
                <a16:creationId xmlns:a16="http://schemas.microsoft.com/office/drawing/2014/main" id="{D9019EEF-095D-0846-D1DB-02B2E1523D06}"/>
              </a:ext>
            </a:extLst>
          </p:cNvPr>
          <p:cNvSpPr>
            <a:spLocks noGrp="1"/>
          </p:cNvSpPr>
          <p:nvPr>
            <p:ph idx="1"/>
          </p:nvPr>
        </p:nvSpPr>
        <p:spPr>
          <a:xfrm>
            <a:off x="2514600" y="4578424"/>
            <a:ext cx="16582679" cy="12900315"/>
          </a:xfrm>
        </p:spPr>
        <p:txBody>
          <a:bodyPr/>
          <a:lstStyle/>
          <a:p>
            <a:r>
              <a:rPr lang="en-US" b="1" dirty="0">
                <a:solidFill>
                  <a:schemeClr val="tx2"/>
                </a:solidFill>
              </a:rPr>
              <a:t>Accurate ASR with SOTA* models </a:t>
            </a:r>
            <a:r>
              <a:rPr lang="en-US" dirty="0"/>
              <a:t>trained for 1M+ </a:t>
            </a:r>
            <a:r>
              <a:rPr lang="en-US" dirty="0" err="1"/>
              <a:t>hrs</a:t>
            </a:r>
            <a:r>
              <a:rPr lang="en-US" dirty="0"/>
              <a:t> on 70K </a:t>
            </a:r>
            <a:r>
              <a:rPr lang="en-US" dirty="0" err="1"/>
              <a:t>hrs</a:t>
            </a:r>
            <a:r>
              <a:rPr lang="en-US" dirty="0"/>
              <a:t> of speech</a:t>
            </a:r>
          </a:p>
          <a:p>
            <a:r>
              <a:rPr lang="en-US" dirty="0"/>
              <a:t>Support for:</a:t>
            </a:r>
          </a:p>
          <a:p>
            <a:pPr lvl="1"/>
            <a:r>
              <a:rPr lang="en-US" b="1" dirty="0">
                <a:solidFill>
                  <a:schemeClr val="tx2"/>
                </a:solidFill>
              </a:rPr>
              <a:t>Languages</a:t>
            </a:r>
            <a:r>
              <a:rPr lang="en-US" dirty="0"/>
              <a:t>:      English, Spanish, Mandarin, Hindi, Russian, Korean, German, 		                    French, Arabic, Italian, Japanese, Brazilian-Portuguese, European-Spanish</a:t>
            </a:r>
          </a:p>
          <a:p>
            <a:r>
              <a:rPr lang="en-US" b="1" dirty="0">
                <a:solidFill>
                  <a:schemeClr val="tx2"/>
                </a:solidFill>
              </a:rPr>
              <a:t>2X accuracy improvement </a:t>
            </a:r>
            <a:r>
              <a:rPr lang="en-US" dirty="0"/>
              <a:t>with customizations for:</a:t>
            </a:r>
          </a:p>
          <a:p>
            <a:pPr lvl="1"/>
            <a:r>
              <a:rPr lang="en-US" dirty="0"/>
              <a:t>Industry specific jargon</a:t>
            </a:r>
          </a:p>
          <a:p>
            <a:pPr lvl="1"/>
            <a:r>
              <a:rPr lang="en-US" dirty="0"/>
              <a:t>Accents &amp; dialects </a:t>
            </a:r>
          </a:p>
          <a:p>
            <a:pPr lvl="1"/>
            <a:r>
              <a:rPr lang="en-US" dirty="0"/>
              <a:t>Noisy environments</a:t>
            </a:r>
          </a:p>
          <a:p>
            <a:r>
              <a:rPr lang="en-US" b="1" dirty="0">
                <a:solidFill>
                  <a:schemeClr val="tx2"/>
                </a:solidFill>
              </a:rPr>
              <a:t>Real-time</a:t>
            </a:r>
            <a:r>
              <a:rPr lang="en-US" dirty="0"/>
              <a:t> performance far below 300ms for interactive speech apps </a:t>
            </a:r>
          </a:p>
          <a:p>
            <a:r>
              <a:rPr lang="en-US" b="1" dirty="0">
                <a:solidFill>
                  <a:schemeClr val="tx2"/>
                </a:solidFill>
              </a:rPr>
              <a:t>High scale </a:t>
            </a:r>
            <a:r>
              <a:rPr lang="en-US" dirty="0"/>
              <a:t>of 100s thousands of concurrent streams</a:t>
            </a:r>
          </a:p>
          <a:p>
            <a:r>
              <a:rPr lang="en-US" b="1" dirty="0">
                <a:solidFill>
                  <a:schemeClr val="tx2"/>
                </a:solidFill>
              </a:rPr>
              <a:t>Runs anywhere</a:t>
            </a:r>
            <a:r>
              <a:rPr lang="en-US" dirty="0"/>
              <a:t>: all clouds, on-premises, at the edge, embedded</a:t>
            </a:r>
          </a:p>
          <a:p>
            <a:endParaRPr lang="en-US" dirty="0"/>
          </a:p>
        </p:txBody>
      </p:sp>
      <p:sp>
        <p:nvSpPr>
          <p:cNvPr id="54" name="Google Shape;508;p53">
            <a:extLst>
              <a:ext uri="{FF2B5EF4-FFF2-40B4-BE49-F238E27FC236}">
                <a16:creationId xmlns:a16="http://schemas.microsoft.com/office/drawing/2014/main" id="{152E953E-688B-4AED-A5B9-43F88405A700}"/>
              </a:ext>
            </a:extLst>
          </p:cNvPr>
          <p:cNvSpPr txBox="1">
            <a:spLocks/>
          </p:cNvSpPr>
          <p:nvPr/>
        </p:nvSpPr>
        <p:spPr>
          <a:xfrm>
            <a:off x="2514600" y="2808261"/>
            <a:ext cx="31546800" cy="1408176"/>
          </a:xfrm>
          <a:prstGeom prst="rect">
            <a:avLst/>
          </a:prstGeom>
          <a:noFill/>
          <a:ln>
            <a:noFill/>
          </a:ln>
        </p:spPr>
        <p:txBody>
          <a:bodyPr spcFirstLastPara="1" wrap="square" lIns="91402" tIns="45700" rIns="91402"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2743200">
              <a:buClr>
                <a:srgbClr val="76B900"/>
              </a:buClr>
            </a:pPr>
            <a:r>
              <a:rPr lang="en-US" sz="4800" dirty="0">
                <a:solidFill>
                  <a:srgbClr val="76B900"/>
                </a:solidFill>
                <a:latin typeface="NVIDIA Sans" panose="020B0503020203020204" pitchFamily="34" charset="0"/>
                <a:ea typeface="+mj-ea"/>
                <a:cs typeface="NVIDIA Sans" panose="020B0503020203020204" pitchFamily="34" charset="0"/>
              </a:rPr>
              <a:t>The best possible ASR with SOTA deep learning</a:t>
            </a:r>
            <a:endParaRPr lang="en-US" sz="4800" kern="0" dirty="0">
              <a:solidFill>
                <a:srgbClr val="76B900"/>
              </a:solidFill>
              <a:latin typeface="NVIDIA Sans" panose="020B0503020203020204" pitchFamily="34" charset="0"/>
              <a:cs typeface="NVIDIA Sans" panose="020B0503020203020204" pitchFamily="34" charset="0"/>
            </a:endParaRPr>
          </a:p>
        </p:txBody>
      </p:sp>
      <p:grpSp>
        <p:nvGrpSpPr>
          <p:cNvPr id="51" name="Group 50">
            <a:extLst>
              <a:ext uri="{FF2B5EF4-FFF2-40B4-BE49-F238E27FC236}">
                <a16:creationId xmlns:a16="http://schemas.microsoft.com/office/drawing/2014/main" id="{E9993A6F-2771-6D6A-A64D-8445A4462D45}"/>
              </a:ext>
            </a:extLst>
          </p:cNvPr>
          <p:cNvGrpSpPr/>
          <p:nvPr/>
        </p:nvGrpSpPr>
        <p:grpSpPr>
          <a:xfrm>
            <a:off x="19339339" y="4539294"/>
            <a:ext cx="15996446" cy="13178154"/>
            <a:chOff x="19339339" y="4539294"/>
            <a:chExt cx="15996446" cy="13178154"/>
          </a:xfrm>
        </p:grpSpPr>
        <p:sp>
          <p:nvSpPr>
            <p:cNvPr id="92" name="Rectangle 91">
              <a:extLst>
                <a:ext uri="{FF2B5EF4-FFF2-40B4-BE49-F238E27FC236}">
                  <a16:creationId xmlns:a16="http://schemas.microsoft.com/office/drawing/2014/main" id="{3B4E5C50-9A04-4B74-ABB3-E092981CFE73}"/>
                </a:ext>
              </a:extLst>
            </p:cNvPr>
            <p:cNvSpPr/>
            <p:nvPr/>
          </p:nvSpPr>
          <p:spPr>
            <a:xfrm>
              <a:off x="19940957" y="4539294"/>
              <a:ext cx="14621134" cy="4576116"/>
            </a:xfrm>
            <a:prstGeom prst="rect">
              <a:avLst/>
            </a:prstGeom>
            <a:solidFill>
              <a:schemeClr val="tx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endParaRPr lang="en-US" sz="4200" kern="0">
                <a:solidFill>
                  <a:srgbClr val="000000"/>
                </a:solidFill>
                <a:latin typeface="NVIDIA Sans" panose="020B0503020203020204" pitchFamily="34" charset="0"/>
                <a:cs typeface="NVIDIA Sans" panose="020B0503020203020204" pitchFamily="34" charset="0"/>
                <a:sym typeface="Arial"/>
              </a:endParaRPr>
            </a:p>
          </p:txBody>
        </p:sp>
        <p:sp>
          <p:nvSpPr>
            <p:cNvPr id="5" name="Rectangle 4">
              <a:extLst>
                <a:ext uri="{FF2B5EF4-FFF2-40B4-BE49-F238E27FC236}">
                  <a16:creationId xmlns:a16="http://schemas.microsoft.com/office/drawing/2014/main" id="{A3FE6FC1-DC12-47C9-AA04-EF93B97F5209}"/>
                </a:ext>
              </a:extLst>
            </p:cNvPr>
            <p:cNvSpPr/>
            <p:nvPr/>
          </p:nvSpPr>
          <p:spPr>
            <a:xfrm>
              <a:off x="19920090" y="9260094"/>
              <a:ext cx="14656164" cy="4166544"/>
            </a:xfrm>
            <a:prstGeom prst="rect">
              <a:avLst/>
            </a:prstGeom>
            <a:solidFill>
              <a:schemeClr val="tx2"/>
            </a:solidFill>
            <a:ln w="127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endParaRPr lang="en-US" sz="4200" kern="0">
                <a:solidFill>
                  <a:srgbClr val="000000"/>
                </a:solidFill>
                <a:latin typeface="NVIDIA Sans" panose="020B0503020203020204" pitchFamily="34" charset="0"/>
                <a:cs typeface="NVIDIA Sans" panose="020B0503020203020204" pitchFamily="34" charset="0"/>
                <a:sym typeface="Arial"/>
              </a:endParaRPr>
            </a:p>
          </p:txBody>
        </p:sp>
        <p:sp>
          <p:nvSpPr>
            <p:cNvPr id="56" name="Rectangle 55">
              <a:extLst>
                <a:ext uri="{FF2B5EF4-FFF2-40B4-BE49-F238E27FC236}">
                  <a16:creationId xmlns:a16="http://schemas.microsoft.com/office/drawing/2014/main" id="{763348F5-ADC2-4DCC-A8A8-AB4A380AACA1}"/>
                </a:ext>
              </a:extLst>
            </p:cNvPr>
            <p:cNvSpPr/>
            <p:nvPr/>
          </p:nvSpPr>
          <p:spPr>
            <a:xfrm>
              <a:off x="20238183" y="5549479"/>
              <a:ext cx="4490854" cy="1081098"/>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r>
                <a:rPr lang="en-US" sz="3000" kern="0">
                  <a:solidFill>
                    <a:srgbClr val="FFFFFF"/>
                  </a:solidFill>
                  <a:latin typeface="NVIDIA Sans" panose="020B0503020203020204" pitchFamily="34" charset="0"/>
                  <a:cs typeface="NVIDIA Sans" panose="020B0503020203020204" pitchFamily="34" charset="0"/>
                  <a:sym typeface="Arial"/>
                </a:rPr>
                <a:t>Contact Centers</a:t>
              </a:r>
            </a:p>
          </p:txBody>
        </p:sp>
        <p:sp>
          <p:nvSpPr>
            <p:cNvPr id="58" name="Rectangle 57">
              <a:extLst>
                <a:ext uri="{FF2B5EF4-FFF2-40B4-BE49-F238E27FC236}">
                  <a16:creationId xmlns:a16="http://schemas.microsoft.com/office/drawing/2014/main" id="{3092C67B-F577-49EB-BD77-5A878FFB5584}"/>
                </a:ext>
              </a:extLst>
            </p:cNvPr>
            <p:cNvSpPr/>
            <p:nvPr/>
          </p:nvSpPr>
          <p:spPr>
            <a:xfrm>
              <a:off x="24812891" y="5574833"/>
              <a:ext cx="4995154" cy="1081098"/>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r>
                <a:rPr lang="en-US" sz="3000" kern="0">
                  <a:solidFill>
                    <a:srgbClr val="FFFFFF"/>
                  </a:solidFill>
                  <a:latin typeface="NVIDIA Sans" panose="020B0503020203020204" pitchFamily="34" charset="0"/>
                  <a:cs typeface="NVIDIA Sans" panose="020B0503020203020204" pitchFamily="34" charset="0"/>
                  <a:sym typeface="Arial"/>
                </a:rPr>
                <a:t>Consumer Applications</a:t>
              </a:r>
            </a:p>
          </p:txBody>
        </p:sp>
        <p:sp>
          <p:nvSpPr>
            <p:cNvPr id="59" name="Rectangle 58">
              <a:extLst>
                <a:ext uri="{FF2B5EF4-FFF2-40B4-BE49-F238E27FC236}">
                  <a16:creationId xmlns:a16="http://schemas.microsoft.com/office/drawing/2014/main" id="{2346F18D-8FB4-442C-B2EE-8294463ABB83}"/>
                </a:ext>
              </a:extLst>
            </p:cNvPr>
            <p:cNvSpPr/>
            <p:nvPr/>
          </p:nvSpPr>
          <p:spPr>
            <a:xfrm>
              <a:off x="29905642" y="5571539"/>
              <a:ext cx="4315624" cy="1081098"/>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r>
                <a:rPr lang="en-US" sz="3000" kern="0">
                  <a:solidFill>
                    <a:srgbClr val="FFFFFF"/>
                  </a:solidFill>
                  <a:latin typeface="NVIDIA Sans" panose="020B0503020203020204" pitchFamily="34" charset="0"/>
                  <a:cs typeface="NVIDIA Sans" panose="020B0503020203020204" pitchFamily="34" charset="0"/>
                  <a:sym typeface="Arial"/>
                </a:rPr>
                <a:t>Video Conferencing</a:t>
              </a:r>
            </a:p>
          </p:txBody>
        </p:sp>
        <p:sp>
          <p:nvSpPr>
            <p:cNvPr id="60" name="Rectangle 59">
              <a:extLst>
                <a:ext uri="{FF2B5EF4-FFF2-40B4-BE49-F238E27FC236}">
                  <a16:creationId xmlns:a16="http://schemas.microsoft.com/office/drawing/2014/main" id="{AFF54F56-EAB2-467D-A558-9909E0121044}"/>
                </a:ext>
              </a:extLst>
            </p:cNvPr>
            <p:cNvSpPr/>
            <p:nvPr/>
          </p:nvSpPr>
          <p:spPr>
            <a:xfrm>
              <a:off x="20238182" y="12394689"/>
              <a:ext cx="6830992" cy="83099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r>
                <a:rPr lang="en-US" sz="3600" kern="0">
                  <a:solidFill>
                    <a:srgbClr val="FFFFFF"/>
                  </a:solidFill>
                  <a:latin typeface="NVIDIA Sans" panose="020B0503020203020204" pitchFamily="34" charset="0"/>
                  <a:cs typeface="NVIDIA Sans" panose="020B0503020203020204" pitchFamily="34" charset="0"/>
                  <a:sym typeface="Arial"/>
                </a:rPr>
                <a:t>Triton</a:t>
              </a:r>
            </a:p>
          </p:txBody>
        </p:sp>
        <p:sp>
          <p:nvSpPr>
            <p:cNvPr id="61" name="Rectangle 60">
              <a:extLst>
                <a:ext uri="{FF2B5EF4-FFF2-40B4-BE49-F238E27FC236}">
                  <a16:creationId xmlns:a16="http://schemas.microsoft.com/office/drawing/2014/main" id="{5BBFD610-3D82-4686-A7E6-611DF4B89031}"/>
                </a:ext>
              </a:extLst>
            </p:cNvPr>
            <p:cNvSpPr/>
            <p:nvPr/>
          </p:nvSpPr>
          <p:spPr>
            <a:xfrm>
              <a:off x="27387262" y="12393545"/>
              <a:ext cx="6834004" cy="83099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r>
                <a:rPr lang="en-US" sz="3600" kern="0">
                  <a:solidFill>
                    <a:srgbClr val="FFFFFF"/>
                  </a:solidFill>
                  <a:latin typeface="NVIDIA Sans" panose="020B0503020203020204" pitchFamily="34" charset="0"/>
                  <a:cs typeface="NVIDIA Sans" panose="020B0503020203020204" pitchFamily="34" charset="0"/>
                  <a:sym typeface="Arial"/>
                </a:rPr>
                <a:t>TensorRT</a:t>
              </a:r>
            </a:p>
          </p:txBody>
        </p:sp>
        <p:pic>
          <p:nvPicPr>
            <p:cNvPr id="17" name="Picture 16">
              <a:extLst>
                <a:ext uri="{FF2B5EF4-FFF2-40B4-BE49-F238E27FC236}">
                  <a16:creationId xmlns:a16="http://schemas.microsoft.com/office/drawing/2014/main" id="{4E1E9B57-1D67-492C-881A-884E0D2F1EA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11825" t="20806" r="14988" b="23792"/>
            <a:stretch/>
          </p:blipFill>
          <p:spPr>
            <a:xfrm>
              <a:off x="24314950" y="15398262"/>
              <a:ext cx="2025148" cy="1349496"/>
            </a:xfrm>
            <a:prstGeom prst="rect">
              <a:avLst/>
            </a:prstGeom>
          </p:spPr>
        </p:pic>
        <p:pic>
          <p:nvPicPr>
            <p:cNvPr id="18" name="Google Shape;3200;p12" descr="A close up of a box&#10;&#10;Description automatically generated">
              <a:extLst>
                <a:ext uri="{FF2B5EF4-FFF2-40B4-BE49-F238E27FC236}">
                  <a16:creationId xmlns:a16="http://schemas.microsoft.com/office/drawing/2014/main" id="{9E51D816-7F5C-4BB3-97B8-1C5D70D222F5}"/>
                </a:ext>
              </a:extLst>
            </p:cNvPr>
            <p:cNvPicPr preferRelativeResize="0"/>
            <p:nvPr/>
          </p:nvPicPr>
          <p:blipFill rotWithShape="1">
            <a:blip r:embed="rId5">
              <a:alphaModFix/>
            </a:blip>
            <a:srcRect/>
            <a:stretch/>
          </p:blipFill>
          <p:spPr>
            <a:xfrm>
              <a:off x="22294856" y="15506639"/>
              <a:ext cx="856444" cy="1319974"/>
            </a:xfrm>
            <a:prstGeom prst="rect">
              <a:avLst/>
            </a:prstGeom>
            <a:noFill/>
            <a:ln>
              <a:noFill/>
            </a:ln>
          </p:spPr>
        </p:pic>
        <p:pic>
          <p:nvPicPr>
            <p:cNvPr id="19" name="Picture 2" descr="Google Cloud Platform Tutorial: From Zero to Hero with GCP">
              <a:extLst>
                <a:ext uri="{FF2B5EF4-FFF2-40B4-BE49-F238E27FC236}">
                  <a16:creationId xmlns:a16="http://schemas.microsoft.com/office/drawing/2014/main" id="{98630506-8D81-4CB0-B422-5576B626F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55008" y="15539091"/>
              <a:ext cx="2422908" cy="13631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CD7748DF-0209-4D59-BFC6-AB000224E8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91827" y="16699452"/>
              <a:ext cx="1668126" cy="4824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Amazon Web Services - Wikipedia">
              <a:extLst>
                <a:ext uri="{FF2B5EF4-FFF2-40B4-BE49-F238E27FC236}">
                  <a16:creationId xmlns:a16="http://schemas.microsoft.com/office/drawing/2014/main" id="{7A6D2601-6AAD-4733-81CD-341F128650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7912" y="15768606"/>
              <a:ext cx="1143696" cy="68444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D3C5C95-588F-4DB6-BBBD-6448CF0701B6}"/>
                </a:ext>
              </a:extLst>
            </p:cNvPr>
            <p:cNvSpPr txBox="1"/>
            <p:nvPr/>
          </p:nvSpPr>
          <p:spPr>
            <a:xfrm>
              <a:off x="21142874" y="16995310"/>
              <a:ext cx="275008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743200">
                <a:lnSpc>
                  <a:spcPct val="90000"/>
                </a:lnSpc>
                <a:buClr>
                  <a:srgbClr val="000000"/>
                </a:buClr>
              </a:pPr>
              <a:r>
                <a:rPr lang="en-US" sz="3000" kern="0">
                  <a:solidFill>
                    <a:srgbClr val="000000"/>
                  </a:solidFill>
                  <a:latin typeface="NVIDIA Sans" panose="020B0503020203020204" pitchFamily="34" charset="0"/>
                  <a:cs typeface="NVIDIA Sans" panose="020B0503020203020204" pitchFamily="34" charset="0"/>
                  <a:sym typeface="Arial"/>
                </a:rPr>
                <a:t>NVIDIA DGX</a:t>
              </a:r>
            </a:p>
          </p:txBody>
        </p:sp>
        <p:sp>
          <p:nvSpPr>
            <p:cNvPr id="44" name="TextBox 43">
              <a:extLst>
                <a:ext uri="{FF2B5EF4-FFF2-40B4-BE49-F238E27FC236}">
                  <a16:creationId xmlns:a16="http://schemas.microsoft.com/office/drawing/2014/main" id="{DD2B3290-6A10-4532-8FA0-C67CEE19A15C}"/>
                </a:ext>
              </a:extLst>
            </p:cNvPr>
            <p:cNvSpPr txBox="1"/>
            <p:nvPr/>
          </p:nvSpPr>
          <p:spPr>
            <a:xfrm>
              <a:off x="23902355" y="16970908"/>
              <a:ext cx="2750082"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743200">
                <a:lnSpc>
                  <a:spcPct val="90000"/>
                </a:lnSpc>
                <a:buClr>
                  <a:srgbClr val="000000"/>
                </a:buClr>
              </a:pPr>
              <a:r>
                <a:rPr lang="en-US" sz="3000" kern="0">
                  <a:solidFill>
                    <a:srgbClr val="000000"/>
                  </a:solidFill>
                  <a:latin typeface="NVIDIA Sans" panose="020B0503020203020204" pitchFamily="34" charset="0"/>
                  <a:cs typeface="NVIDIA Sans" panose="020B0503020203020204" pitchFamily="34" charset="0"/>
                  <a:sym typeface="Arial"/>
                </a:rPr>
                <a:t>NVIDIA EGX</a:t>
              </a:r>
            </a:p>
          </p:txBody>
        </p:sp>
        <p:sp>
          <p:nvSpPr>
            <p:cNvPr id="49" name="TextBox 48">
              <a:extLst>
                <a:ext uri="{FF2B5EF4-FFF2-40B4-BE49-F238E27FC236}">
                  <a16:creationId xmlns:a16="http://schemas.microsoft.com/office/drawing/2014/main" id="{63E88391-82A0-4800-BA7E-8151B84B133F}"/>
                </a:ext>
              </a:extLst>
            </p:cNvPr>
            <p:cNvSpPr txBox="1"/>
            <p:nvPr/>
          </p:nvSpPr>
          <p:spPr>
            <a:xfrm>
              <a:off x="21673858" y="14439601"/>
              <a:ext cx="4742112" cy="646331"/>
            </a:xfrm>
            <a:prstGeom prst="rect">
              <a:avLst/>
            </a:prstGeom>
            <a:noFill/>
          </p:spPr>
          <p:txBody>
            <a:bodyPr wrap="square" rtlCol="0">
              <a:spAutoFit/>
            </a:bodyPr>
            <a:lstStyle/>
            <a:p>
              <a:pPr algn="ctr" defTabSz="2743200">
                <a:buClr>
                  <a:srgbClr val="000000"/>
                </a:buClr>
              </a:pPr>
              <a:r>
                <a:rPr lang="en-US" sz="3600" kern="0">
                  <a:solidFill>
                    <a:srgbClr val="000000"/>
                  </a:solidFill>
                  <a:latin typeface="NVIDIA Sans" panose="020B0503020203020204" pitchFamily="34" charset="0"/>
                  <a:cs typeface="NVIDIA Sans" panose="020B0503020203020204" pitchFamily="34" charset="0"/>
                  <a:sym typeface="Arial"/>
                </a:rPr>
                <a:t>Systems</a:t>
              </a:r>
            </a:p>
          </p:txBody>
        </p:sp>
        <p:sp>
          <p:nvSpPr>
            <p:cNvPr id="50" name="TextBox 49">
              <a:extLst>
                <a:ext uri="{FF2B5EF4-FFF2-40B4-BE49-F238E27FC236}">
                  <a16:creationId xmlns:a16="http://schemas.microsoft.com/office/drawing/2014/main" id="{FA84D0DA-A0FD-40CA-9E99-4DCF8B6E6ADD}"/>
                </a:ext>
              </a:extLst>
            </p:cNvPr>
            <p:cNvSpPr txBox="1"/>
            <p:nvPr/>
          </p:nvSpPr>
          <p:spPr>
            <a:xfrm>
              <a:off x="28587796" y="14477767"/>
              <a:ext cx="4742112" cy="646331"/>
            </a:xfrm>
            <a:prstGeom prst="rect">
              <a:avLst/>
            </a:prstGeom>
            <a:noFill/>
          </p:spPr>
          <p:txBody>
            <a:bodyPr wrap="square" rtlCol="0">
              <a:spAutoFit/>
            </a:bodyPr>
            <a:lstStyle/>
            <a:p>
              <a:pPr algn="ctr" defTabSz="2743200">
                <a:buClr>
                  <a:srgbClr val="000000"/>
                </a:buClr>
              </a:pPr>
              <a:r>
                <a:rPr lang="en-US" sz="3600" kern="0">
                  <a:solidFill>
                    <a:srgbClr val="000000"/>
                  </a:solidFill>
                  <a:latin typeface="NVIDIA Sans" panose="020B0503020203020204" pitchFamily="34" charset="0"/>
                  <a:cs typeface="NVIDIA Sans" panose="020B0503020203020204" pitchFamily="34" charset="0"/>
                  <a:sym typeface="Arial"/>
                </a:rPr>
                <a:t>Cloud</a:t>
              </a:r>
            </a:p>
          </p:txBody>
        </p:sp>
        <p:sp>
          <p:nvSpPr>
            <p:cNvPr id="66" name="TextBox 65">
              <a:extLst>
                <a:ext uri="{FF2B5EF4-FFF2-40B4-BE49-F238E27FC236}">
                  <a16:creationId xmlns:a16="http://schemas.microsoft.com/office/drawing/2014/main" id="{F3E68640-C525-4292-8EAE-662A9543BC50}"/>
                </a:ext>
              </a:extLst>
            </p:cNvPr>
            <p:cNvSpPr txBox="1"/>
            <p:nvPr/>
          </p:nvSpPr>
          <p:spPr>
            <a:xfrm>
              <a:off x="19939944" y="13763330"/>
              <a:ext cx="14656164" cy="646331"/>
            </a:xfrm>
            <a:prstGeom prst="rect">
              <a:avLst/>
            </a:prstGeom>
            <a:solidFill>
              <a:schemeClr val="tx2"/>
            </a:solidFill>
          </p:spPr>
          <p:txBody>
            <a:bodyPr wrap="square" rtlCol="0" anchor="ctr">
              <a:spAutoFit/>
            </a:bodyPr>
            <a:lstStyle/>
            <a:p>
              <a:pPr algn="ctr" defTabSz="2743200">
                <a:buClr>
                  <a:srgbClr val="000000"/>
                </a:buClr>
              </a:pPr>
              <a:r>
                <a:rPr lang="en-US" sz="3600" kern="0" dirty="0">
                  <a:solidFill>
                    <a:srgbClr val="FFFFFF"/>
                  </a:solidFill>
                  <a:latin typeface="NVIDIA Sans" panose="020B0503020203020204" pitchFamily="34" charset="0"/>
                  <a:cs typeface="NVIDIA Sans" panose="020B0503020203020204" pitchFamily="34" charset="0"/>
                  <a:sym typeface="Arial"/>
                </a:rPr>
                <a:t>All Clouds, On-Premises, Edge, &amp; Embedded</a:t>
              </a:r>
            </a:p>
          </p:txBody>
        </p:sp>
        <p:pic>
          <p:nvPicPr>
            <p:cNvPr id="82" name="Google Shape;869;p7">
              <a:extLst>
                <a:ext uri="{FF2B5EF4-FFF2-40B4-BE49-F238E27FC236}">
                  <a16:creationId xmlns:a16="http://schemas.microsoft.com/office/drawing/2014/main" id="{B8396531-E3DB-485A-B565-E7237A67FA8E}"/>
                </a:ext>
              </a:extLst>
            </p:cNvPr>
            <p:cNvPicPr preferRelativeResize="0"/>
            <p:nvPr/>
          </p:nvPicPr>
          <p:blipFill rotWithShape="1">
            <a:blip r:embed="rId9">
              <a:lum bright="70000" contrast="-70000"/>
              <a:alphaModFix/>
            </a:blip>
            <a:srcRect/>
            <a:stretch/>
          </p:blipFill>
          <p:spPr>
            <a:xfrm>
              <a:off x="23362770" y="10579196"/>
              <a:ext cx="1546152" cy="1156972"/>
            </a:xfrm>
            <a:prstGeom prst="rect">
              <a:avLst/>
            </a:prstGeom>
            <a:noFill/>
            <a:ln>
              <a:noFill/>
            </a:ln>
          </p:spPr>
        </p:pic>
        <p:cxnSp>
          <p:nvCxnSpPr>
            <p:cNvPr id="86" name="Google Shape;889;p7">
              <a:extLst>
                <a:ext uri="{FF2B5EF4-FFF2-40B4-BE49-F238E27FC236}">
                  <a16:creationId xmlns:a16="http://schemas.microsoft.com/office/drawing/2014/main" id="{1442535E-E12E-4846-A9E2-B7A298F37766}"/>
                </a:ext>
              </a:extLst>
            </p:cNvPr>
            <p:cNvCxnSpPr>
              <a:cxnSpLocks/>
            </p:cNvCxnSpPr>
            <p:nvPr/>
          </p:nvCxnSpPr>
          <p:spPr>
            <a:xfrm>
              <a:off x="22294856" y="11177044"/>
              <a:ext cx="707440" cy="0"/>
            </a:xfrm>
            <a:prstGeom prst="straightConnector1">
              <a:avLst/>
            </a:prstGeom>
            <a:ln>
              <a:headEnd type="none" w="sm" len="sm"/>
              <a:tailEnd type="triangle" w="sm" len="sm"/>
            </a:ln>
          </p:spPr>
          <p:style>
            <a:lnRef idx="1">
              <a:schemeClr val="dk1"/>
            </a:lnRef>
            <a:fillRef idx="0">
              <a:schemeClr val="dk1"/>
            </a:fillRef>
            <a:effectRef idx="0">
              <a:schemeClr val="dk1"/>
            </a:effectRef>
            <a:fontRef idx="minor">
              <a:schemeClr val="tx1"/>
            </a:fontRef>
          </p:style>
        </p:cxnSp>
        <p:pic>
          <p:nvPicPr>
            <p:cNvPr id="87" name="Google Shape;891;p7" descr="Chat bubble outline">
              <a:extLst>
                <a:ext uri="{FF2B5EF4-FFF2-40B4-BE49-F238E27FC236}">
                  <a16:creationId xmlns:a16="http://schemas.microsoft.com/office/drawing/2014/main" id="{30150EFA-92B8-40EE-B18B-B81AFC2594D8}"/>
                </a:ext>
              </a:extLst>
            </p:cNvPr>
            <p:cNvPicPr preferRelativeResize="0"/>
            <p:nvPr/>
          </p:nvPicPr>
          <p:blipFill rotWithShape="1">
            <a:blip r:embed="rId10">
              <a:alphaModFix/>
              <a:biLevel thresh="25000"/>
              <a:extLst>
                <a:ext uri="{BEBA8EAE-BF5A-486C-A8C5-ECC9F3942E4B}">
                  <a14:imgProps xmlns:a14="http://schemas.microsoft.com/office/drawing/2010/main">
                    <a14:imgLayer r:embed="rId11">
                      <a14:imgEffect>
                        <a14:colorTemperature colorTemp="11200"/>
                      </a14:imgEffect>
                    </a14:imgLayer>
                  </a14:imgProps>
                </a:ext>
              </a:extLst>
            </a:blip>
            <a:srcRect/>
            <a:stretch/>
          </p:blipFill>
          <p:spPr>
            <a:xfrm>
              <a:off x="20663201" y="10271177"/>
              <a:ext cx="1582822" cy="1896010"/>
            </a:xfrm>
            <a:prstGeom prst="rect">
              <a:avLst/>
            </a:prstGeom>
            <a:noFill/>
            <a:ln>
              <a:noFill/>
            </a:ln>
          </p:spPr>
        </p:pic>
        <p:cxnSp>
          <p:nvCxnSpPr>
            <p:cNvPr id="88" name="Google Shape;889;p7">
              <a:extLst>
                <a:ext uri="{FF2B5EF4-FFF2-40B4-BE49-F238E27FC236}">
                  <a16:creationId xmlns:a16="http://schemas.microsoft.com/office/drawing/2014/main" id="{C9C0D439-7E20-48E6-A508-6CA5CEDA877D}"/>
                </a:ext>
              </a:extLst>
            </p:cNvPr>
            <p:cNvCxnSpPr>
              <a:cxnSpLocks/>
            </p:cNvCxnSpPr>
            <p:nvPr/>
          </p:nvCxnSpPr>
          <p:spPr>
            <a:xfrm>
              <a:off x="25327522" y="11127762"/>
              <a:ext cx="707440" cy="0"/>
            </a:xfrm>
            <a:prstGeom prst="straightConnector1">
              <a:avLst/>
            </a:prstGeom>
            <a:ln>
              <a:headEnd type="none" w="sm" len="sm"/>
              <a:tailEnd type="triangle" w="sm" len="sm"/>
            </a:ln>
          </p:spPr>
          <p:style>
            <a:lnRef idx="1">
              <a:schemeClr val="dk1"/>
            </a:lnRef>
            <a:fillRef idx="0">
              <a:schemeClr val="dk1"/>
            </a:fillRef>
            <a:effectRef idx="0">
              <a:schemeClr val="dk1"/>
            </a:effectRef>
            <a:fontRef idx="minor">
              <a:schemeClr val="tx1"/>
            </a:fontRef>
          </p:style>
        </p:cxnSp>
        <p:cxnSp>
          <p:nvCxnSpPr>
            <p:cNvPr id="89" name="Google Shape;889;p7">
              <a:extLst>
                <a:ext uri="{FF2B5EF4-FFF2-40B4-BE49-F238E27FC236}">
                  <a16:creationId xmlns:a16="http://schemas.microsoft.com/office/drawing/2014/main" id="{784ECBB5-1D6F-4C8F-8ABE-07106EDC2FC8}"/>
                </a:ext>
              </a:extLst>
            </p:cNvPr>
            <p:cNvCxnSpPr>
              <a:cxnSpLocks/>
            </p:cNvCxnSpPr>
            <p:nvPr/>
          </p:nvCxnSpPr>
          <p:spPr>
            <a:xfrm>
              <a:off x="28437496" y="11135802"/>
              <a:ext cx="707440" cy="0"/>
            </a:xfrm>
            <a:prstGeom prst="straightConnector1">
              <a:avLst/>
            </a:prstGeom>
            <a:ln>
              <a:headEnd type="none" w="sm" len="sm"/>
              <a:tailEnd type="triangle" w="sm" len="sm"/>
            </a:ln>
          </p:spPr>
          <p:style>
            <a:lnRef idx="1">
              <a:schemeClr val="dk1"/>
            </a:lnRef>
            <a:fillRef idx="0">
              <a:schemeClr val="dk1"/>
            </a:fillRef>
            <a:effectRef idx="0">
              <a:schemeClr val="dk1"/>
            </a:effectRef>
            <a:fontRef idx="minor">
              <a:schemeClr val="tx1"/>
            </a:fontRef>
          </p:style>
        </p:cxnSp>
        <p:cxnSp>
          <p:nvCxnSpPr>
            <p:cNvPr id="90" name="Google Shape;889;p7">
              <a:extLst>
                <a:ext uri="{FF2B5EF4-FFF2-40B4-BE49-F238E27FC236}">
                  <a16:creationId xmlns:a16="http://schemas.microsoft.com/office/drawing/2014/main" id="{000718DA-2694-4A6B-BC44-0F2F681E27EF}"/>
                </a:ext>
              </a:extLst>
            </p:cNvPr>
            <p:cNvCxnSpPr>
              <a:cxnSpLocks/>
            </p:cNvCxnSpPr>
            <p:nvPr/>
          </p:nvCxnSpPr>
          <p:spPr>
            <a:xfrm>
              <a:off x="31469762" y="11126416"/>
              <a:ext cx="707440" cy="0"/>
            </a:xfrm>
            <a:prstGeom prst="straightConnector1">
              <a:avLst/>
            </a:prstGeom>
            <a:ln>
              <a:headEnd type="none" w="sm" len="sm"/>
              <a:tailEnd type="triangle" w="sm" len="sm"/>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642FC552-5BC8-4C01-B24F-B235A2AC3787}"/>
                </a:ext>
              </a:extLst>
            </p:cNvPr>
            <p:cNvSpPr txBox="1"/>
            <p:nvPr/>
          </p:nvSpPr>
          <p:spPr>
            <a:xfrm>
              <a:off x="25691105" y="4578424"/>
              <a:ext cx="3296095" cy="738664"/>
            </a:xfrm>
            <a:prstGeom prst="rect">
              <a:avLst/>
            </a:prstGeom>
            <a:noFill/>
          </p:spPr>
          <p:txBody>
            <a:bodyPr wrap="none" rtlCol="0">
              <a:spAutoFit/>
            </a:bodyPr>
            <a:lstStyle/>
            <a:p>
              <a:pPr defTabSz="2743200">
                <a:buClr>
                  <a:srgbClr val="000000"/>
                </a:buClr>
              </a:pPr>
              <a:r>
                <a:rPr lang="en-US" sz="4200" kern="0">
                  <a:solidFill>
                    <a:srgbClr val="000000">
                      <a:lumMod val="50000"/>
                      <a:lumOff val="50000"/>
                    </a:srgbClr>
                  </a:solidFill>
                  <a:latin typeface="NVIDIA Sans" panose="020B0503020203020204" pitchFamily="34" charset="0"/>
                  <a:cs typeface="NVIDIA Sans" panose="020B0503020203020204" pitchFamily="34" charset="0"/>
                  <a:sym typeface="Arial"/>
                </a:rPr>
                <a:t>Applications</a:t>
              </a:r>
            </a:p>
          </p:txBody>
        </p:sp>
        <p:sp>
          <p:nvSpPr>
            <p:cNvPr id="93" name="TextBox 92">
              <a:extLst>
                <a:ext uri="{FF2B5EF4-FFF2-40B4-BE49-F238E27FC236}">
                  <a16:creationId xmlns:a16="http://schemas.microsoft.com/office/drawing/2014/main" id="{87814907-DC92-4A50-834D-FD465E2074ED}"/>
                </a:ext>
              </a:extLst>
            </p:cNvPr>
            <p:cNvSpPr txBox="1"/>
            <p:nvPr/>
          </p:nvSpPr>
          <p:spPr>
            <a:xfrm>
              <a:off x="25806390" y="9324712"/>
              <a:ext cx="2552302" cy="738664"/>
            </a:xfrm>
            <a:prstGeom prst="rect">
              <a:avLst/>
            </a:prstGeom>
            <a:noFill/>
          </p:spPr>
          <p:txBody>
            <a:bodyPr wrap="none" rtlCol="0">
              <a:spAutoFit/>
            </a:bodyPr>
            <a:lstStyle/>
            <a:p>
              <a:pPr defTabSz="2743200">
                <a:buClr>
                  <a:srgbClr val="000000"/>
                </a:buClr>
              </a:pPr>
              <a:r>
                <a:rPr lang="en-US" sz="4200" kern="0">
                  <a:solidFill>
                    <a:srgbClr val="FFFFFF"/>
                  </a:solidFill>
                  <a:latin typeface="NVIDIA Sans" panose="020B0503020203020204" pitchFamily="34" charset="0"/>
                  <a:cs typeface="NVIDIA Sans" panose="020B0503020203020204" pitchFamily="34" charset="0"/>
                  <a:sym typeface="Arial"/>
                </a:rPr>
                <a:t>RIVA ASR</a:t>
              </a:r>
            </a:p>
          </p:txBody>
        </p:sp>
        <p:pic>
          <p:nvPicPr>
            <p:cNvPr id="95" name="Google Shape;870;p7">
              <a:extLst>
                <a:ext uri="{FF2B5EF4-FFF2-40B4-BE49-F238E27FC236}">
                  <a16:creationId xmlns:a16="http://schemas.microsoft.com/office/drawing/2014/main" id="{50FAC9A8-DDD2-4129-98C3-B247AEB4204A}"/>
                </a:ext>
              </a:extLst>
            </p:cNvPr>
            <p:cNvPicPr preferRelativeResize="0"/>
            <p:nvPr/>
          </p:nvPicPr>
          <p:blipFill rotWithShape="1">
            <a:blip r:embed="rId12">
              <a:alphaModFix/>
              <a:lum bright="70000" contrast="-70000"/>
              <a:extLst>
                <a:ext uri="{BEBA8EAE-BF5A-486C-A8C5-ECC9F3942E4B}">
                  <a14:imgProps xmlns:a14="http://schemas.microsoft.com/office/drawing/2010/main">
                    <a14:imgLayer r:embed="rId13">
                      <a14:imgEffect>
                        <a14:artisticPhotocopy/>
                      </a14:imgEffect>
                      <a14:imgEffect>
                        <a14:saturation sat="400000"/>
                      </a14:imgEffect>
                    </a14:imgLayer>
                  </a14:imgProps>
                </a:ext>
              </a:extLst>
            </a:blip>
            <a:srcRect/>
            <a:stretch/>
          </p:blipFill>
          <p:spPr>
            <a:xfrm>
              <a:off x="26491293" y="10501436"/>
              <a:ext cx="1638358" cy="1319140"/>
            </a:xfrm>
            <a:prstGeom prst="rect">
              <a:avLst/>
            </a:prstGeom>
            <a:noFill/>
            <a:ln>
              <a:noFill/>
            </a:ln>
          </p:spPr>
        </p:pic>
        <p:pic>
          <p:nvPicPr>
            <p:cNvPr id="96" name="Google Shape;871;p7">
              <a:extLst>
                <a:ext uri="{FF2B5EF4-FFF2-40B4-BE49-F238E27FC236}">
                  <a16:creationId xmlns:a16="http://schemas.microsoft.com/office/drawing/2014/main" id="{2BDB9D36-B202-4F76-9E9D-DC68D9BCD4F0}"/>
                </a:ext>
              </a:extLst>
            </p:cNvPr>
            <p:cNvPicPr preferRelativeResize="0"/>
            <p:nvPr/>
          </p:nvPicPr>
          <p:blipFill rotWithShape="1">
            <a:blip r:embed="rId14">
              <a:alphaModFix/>
              <a:lum bright="70000" contrast="-70000"/>
              <a:extLst>
                <a:ext uri="{BEBA8EAE-BF5A-486C-A8C5-ECC9F3942E4B}">
                  <a14:imgProps xmlns:a14="http://schemas.microsoft.com/office/drawing/2010/main">
                    <a14:imgLayer r:embed="rId15">
                      <a14:imgEffect>
                        <a14:saturation sat="400000"/>
                      </a14:imgEffect>
                    </a14:imgLayer>
                  </a14:imgProps>
                </a:ext>
              </a:extLst>
            </a:blip>
            <a:srcRect/>
            <a:stretch/>
          </p:blipFill>
          <p:spPr>
            <a:xfrm>
              <a:off x="29451903" y="10622718"/>
              <a:ext cx="1523254" cy="1189152"/>
            </a:xfrm>
            <a:prstGeom prst="rect">
              <a:avLst/>
            </a:prstGeom>
            <a:noFill/>
            <a:ln>
              <a:noFill/>
            </a:ln>
          </p:spPr>
        </p:pic>
        <p:pic>
          <p:nvPicPr>
            <p:cNvPr id="97" name="Google Shape;872;p7">
              <a:extLst>
                <a:ext uri="{FF2B5EF4-FFF2-40B4-BE49-F238E27FC236}">
                  <a16:creationId xmlns:a16="http://schemas.microsoft.com/office/drawing/2014/main" id="{D4781900-F855-4314-9CC9-C6D822D6ADED}"/>
                </a:ext>
              </a:extLst>
            </p:cNvPr>
            <p:cNvPicPr preferRelativeResize="0"/>
            <p:nvPr/>
          </p:nvPicPr>
          <p:blipFill rotWithShape="1">
            <a:blip r:embed="rId16">
              <a:alphaModFix/>
              <a:lum bright="70000" contrast="-70000"/>
            </a:blip>
            <a:srcRect/>
            <a:stretch/>
          </p:blipFill>
          <p:spPr>
            <a:xfrm>
              <a:off x="32376010" y="10557724"/>
              <a:ext cx="1237504" cy="1319140"/>
            </a:xfrm>
            <a:prstGeom prst="rect">
              <a:avLst/>
            </a:prstGeom>
            <a:noFill/>
            <a:ln>
              <a:noFill/>
            </a:ln>
          </p:spPr>
        </p:pic>
        <p:sp>
          <p:nvSpPr>
            <p:cNvPr id="2" name="Rectangle 1">
              <a:extLst>
                <a:ext uri="{FF2B5EF4-FFF2-40B4-BE49-F238E27FC236}">
                  <a16:creationId xmlns:a16="http://schemas.microsoft.com/office/drawing/2014/main" id="{6800597A-5BF5-4E54-ADF6-7F1B59B86AD1}"/>
                </a:ext>
              </a:extLst>
            </p:cNvPr>
            <p:cNvSpPr/>
            <p:nvPr/>
          </p:nvSpPr>
          <p:spPr>
            <a:xfrm>
              <a:off x="19988076" y="14439600"/>
              <a:ext cx="14545920" cy="327784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endParaRPr lang="en-US" sz="4200" kern="0">
                <a:solidFill>
                  <a:srgbClr val="000000"/>
                </a:solidFill>
                <a:latin typeface="NVIDIA Sans" panose="020B0503020203020204" pitchFamily="34" charset="0"/>
                <a:cs typeface="NVIDIA Sans" panose="020B0503020203020204" pitchFamily="34" charset="0"/>
                <a:sym typeface="Arial"/>
              </a:endParaRPr>
            </a:p>
          </p:txBody>
        </p:sp>
        <p:pic>
          <p:nvPicPr>
            <p:cNvPr id="46" name="Picture 45" descr="Logo&#10;&#10;Description automatically generated">
              <a:extLst>
                <a:ext uri="{FF2B5EF4-FFF2-40B4-BE49-F238E27FC236}">
                  <a16:creationId xmlns:a16="http://schemas.microsoft.com/office/drawing/2014/main" id="{EA63CBAE-77F8-D540-B196-965848F78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478912" y="16596164"/>
              <a:ext cx="1586112" cy="832708"/>
            </a:xfrm>
            <a:prstGeom prst="rect">
              <a:avLst/>
            </a:prstGeom>
          </p:spPr>
        </p:pic>
        <p:grpSp>
          <p:nvGrpSpPr>
            <p:cNvPr id="3" name="Google Shape;460;p51">
              <a:extLst>
                <a:ext uri="{FF2B5EF4-FFF2-40B4-BE49-F238E27FC236}">
                  <a16:creationId xmlns:a16="http://schemas.microsoft.com/office/drawing/2014/main" id="{8CFDB0B0-1055-8AC1-FFF0-9937CB90BCEF}"/>
                </a:ext>
              </a:extLst>
            </p:cNvPr>
            <p:cNvGrpSpPr/>
            <p:nvPr/>
          </p:nvGrpSpPr>
          <p:grpSpPr>
            <a:xfrm>
              <a:off x="26095502" y="7237488"/>
              <a:ext cx="3057940" cy="2083812"/>
              <a:chOff x="15639322" y="15472675"/>
              <a:chExt cx="5491665" cy="3677845"/>
            </a:xfrm>
          </p:grpSpPr>
          <p:sp>
            <p:nvSpPr>
              <p:cNvPr id="4" name="Google Shape;461;p51">
                <a:extLst>
                  <a:ext uri="{FF2B5EF4-FFF2-40B4-BE49-F238E27FC236}">
                    <a16:creationId xmlns:a16="http://schemas.microsoft.com/office/drawing/2014/main" id="{0138B36D-9156-B6F2-3EA2-152E0A874500}"/>
                  </a:ext>
                </a:extLst>
              </p:cNvPr>
              <p:cNvSpPr txBox="1"/>
              <p:nvPr/>
            </p:nvSpPr>
            <p:spPr>
              <a:xfrm>
                <a:off x="15639322" y="17195594"/>
                <a:ext cx="5491665" cy="1954926"/>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Healthcare</a:t>
                </a:r>
                <a:endParaRPr kern="0">
                  <a:solidFill>
                    <a:srgbClr val="000000"/>
                  </a:solidFill>
                  <a:latin typeface="NVIDIA Sans" panose="020B0503020203020204" pitchFamily="34" charset="0"/>
                  <a:cs typeface="NVIDIA Sans" panose="020B0503020203020204" pitchFamily="34" charset="0"/>
                  <a:sym typeface="Arial"/>
                </a:endParaRPr>
              </a:p>
            </p:txBody>
          </p:sp>
          <p:pic>
            <p:nvPicPr>
              <p:cNvPr id="6" name="Google Shape;462;p51" descr="Shape&#10;&#10;Description automatically generated with low confidence">
                <a:extLst>
                  <a:ext uri="{FF2B5EF4-FFF2-40B4-BE49-F238E27FC236}">
                    <a16:creationId xmlns:a16="http://schemas.microsoft.com/office/drawing/2014/main" id="{1021C46E-EC4B-DEFE-6536-4F3E975C31D0}"/>
                  </a:ext>
                </a:extLst>
              </p:cNvPr>
              <p:cNvPicPr preferRelativeResize="0"/>
              <p:nvPr/>
            </p:nvPicPr>
            <p:blipFill rotWithShape="1">
              <a:blip r:embed="rId18">
                <a:alphaModFix/>
              </a:blip>
              <a:srcRect/>
              <a:stretch/>
            </p:blipFill>
            <p:spPr>
              <a:xfrm>
                <a:off x="17198128" y="15472675"/>
                <a:ext cx="2547137" cy="2547136"/>
              </a:xfrm>
              <a:prstGeom prst="rect">
                <a:avLst/>
              </a:prstGeom>
              <a:noFill/>
              <a:ln>
                <a:noFill/>
              </a:ln>
            </p:spPr>
          </p:pic>
        </p:grpSp>
        <p:grpSp>
          <p:nvGrpSpPr>
            <p:cNvPr id="7" name="Google Shape;469;p51">
              <a:extLst>
                <a:ext uri="{FF2B5EF4-FFF2-40B4-BE49-F238E27FC236}">
                  <a16:creationId xmlns:a16="http://schemas.microsoft.com/office/drawing/2014/main" id="{94778CA0-747D-B3FC-FC92-9EF86D21EA59}"/>
                </a:ext>
              </a:extLst>
            </p:cNvPr>
            <p:cNvGrpSpPr/>
            <p:nvPr/>
          </p:nvGrpSpPr>
          <p:grpSpPr>
            <a:xfrm>
              <a:off x="30515228" y="6802807"/>
              <a:ext cx="2910376" cy="2573222"/>
              <a:chOff x="2802558" y="14959894"/>
              <a:chExt cx="4695228" cy="3661845"/>
            </a:xfrm>
          </p:grpSpPr>
          <p:pic>
            <p:nvPicPr>
              <p:cNvPr id="8" name="Google Shape;470;p51" descr="A black rectangle with a black background&#10;&#10;Description automatically generated with low confidence">
                <a:extLst>
                  <a:ext uri="{FF2B5EF4-FFF2-40B4-BE49-F238E27FC236}">
                    <a16:creationId xmlns:a16="http://schemas.microsoft.com/office/drawing/2014/main" id="{6362E543-2A16-0765-BCA7-6424BFA0F23A}"/>
                  </a:ext>
                </a:extLst>
              </p:cNvPr>
              <p:cNvPicPr preferRelativeResize="0"/>
              <p:nvPr/>
            </p:nvPicPr>
            <p:blipFill rotWithShape="1">
              <a:blip r:embed="rId19">
                <a:alphaModFix/>
              </a:blip>
              <a:srcRect/>
              <a:stretch/>
            </p:blipFill>
            <p:spPr>
              <a:xfrm>
                <a:off x="3837509" y="14959894"/>
                <a:ext cx="2708343" cy="2708344"/>
              </a:xfrm>
              <a:prstGeom prst="rect">
                <a:avLst/>
              </a:prstGeom>
              <a:noFill/>
              <a:ln>
                <a:noFill/>
              </a:ln>
            </p:spPr>
          </p:pic>
          <p:sp>
            <p:nvSpPr>
              <p:cNvPr id="10" name="Google Shape;471;p51">
                <a:extLst>
                  <a:ext uri="{FF2B5EF4-FFF2-40B4-BE49-F238E27FC236}">
                    <a16:creationId xmlns:a16="http://schemas.microsoft.com/office/drawing/2014/main" id="{B35B427E-FA35-E63F-379E-943765CE9E70}"/>
                  </a:ext>
                </a:extLst>
              </p:cNvPr>
              <p:cNvSpPr txBox="1"/>
              <p:nvPr/>
            </p:nvSpPr>
            <p:spPr>
              <a:xfrm>
                <a:off x="2802558" y="17045514"/>
                <a:ext cx="4695228" cy="1576225"/>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Telecom</a:t>
                </a:r>
                <a:endParaRPr kern="0">
                  <a:solidFill>
                    <a:srgbClr val="000000"/>
                  </a:solidFill>
                  <a:latin typeface="NVIDIA Sans" panose="020B0503020203020204" pitchFamily="34" charset="0"/>
                  <a:cs typeface="NVIDIA Sans" panose="020B0503020203020204" pitchFamily="34" charset="0"/>
                  <a:sym typeface="Arial"/>
                </a:endParaRPr>
              </a:p>
            </p:txBody>
          </p:sp>
        </p:grpSp>
        <p:grpSp>
          <p:nvGrpSpPr>
            <p:cNvPr id="11" name="Google Shape;472;p51">
              <a:extLst>
                <a:ext uri="{FF2B5EF4-FFF2-40B4-BE49-F238E27FC236}">
                  <a16:creationId xmlns:a16="http://schemas.microsoft.com/office/drawing/2014/main" id="{AE73161A-1865-C7CC-13A3-252BBB692A72}"/>
                </a:ext>
              </a:extLst>
            </p:cNvPr>
            <p:cNvGrpSpPr/>
            <p:nvPr/>
          </p:nvGrpSpPr>
          <p:grpSpPr>
            <a:xfrm>
              <a:off x="24849082" y="6983682"/>
              <a:ext cx="2690080" cy="2346448"/>
              <a:chOff x="9401434" y="15093934"/>
              <a:chExt cx="4652553" cy="3468792"/>
            </a:xfrm>
          </p:grpSpPr>
          <p:sp>
            <p:nvSpPr>
              <p:cNvPr id="12" name="Google Shape;473;p51">
                <a:extLst>
                  <a:ext uri="{FF2B5EF4-FFF2-40B4-BE49-F238E27FC236}">
                    <a16:creationId xmlns:a16="http://schemas.microsoft.com/office/drawing/2014/main" id="{CB273605-63B8-264A-F3A5-FAD615F6FFC0}"/>
                  </a:ext>
                </a:extLst>
              </p:cNvPr>
              <p:cNvSpPr txBox="1"/>
              <p:nvPr/>
            </p:nvSpPr>
            <p:spPr>
              <a:xfrm>
                <a:off x="9401434" y="16925296"/>
                <a:ext cx="4652553" cy="1637430"/>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Finance</a:t>
                </a:r>
                <a:endParaRPr kern="0">
                  <a:solidFill>
                    <a:srgbClr val="000000"/>
                  </a:solidFill>
                  <a:latin typeface="NVIDIA Sans" panose="020B0503020203020204" pitchFamily="34" charset="0"/>
                  <a:cs typeface="NVIDIA Sans" panose="020B0503020203020204" pitchFamily="34" charset="0"/>
                  <a:sym typeface="Arial"/>
                </a:endParaRPr>
              </a:p>
            </p:txBody>
          </p:sp>
          <p:pic>
            <p:nvPicPr>
              <p:cNvPr id="13" name="Google Shape;474;p51" descr="Shape&#10;&#10;Description automatically generated with low confidence">
                <a:extLst>
                  <a:ext uri="{FF2B5EF4-FFF2-40B4-BE49-F238E27FC236}">
                    <a16:creationId xmlns:a16="http://schemas.microsoft.com/office/drawing/2014/main" id="{769E3B13-4436-BC4F-8C6B-1FD092B3CAB7}"/>
                  </a:ext>
                </a:extLst>
              </p:cNvPr>
              <p:cNvPicPr preferRelativeResize="0"/>
              <p:nvPr/>
            </p:nvPicPr>
            <p:blipFill rotWithShape="1">
              <a:blip r:embed="rId20">
                <a:alphaModFix/>
              </a:blip>
              <a:srcRect/>
              <a:stretch/>
            </p:blipFill>
            <p:spPr>
              <a:xfrm>
                <a:off x="10413571" y="15093934"/>
                <a:ext cx="2817958" cy="2460271"/>
              </a:xfrm>
              <a:prstGeom prst="rect">
                <a:avLst/>
              </a:prstGeom>
              <a:noFill/>
              <a:ln>
                <a:noFill/>
              </a:ln>
            </p:spPr>
          </p:pic>
        </p:grpSp>
        <p:grpSp>
          <p:nvGrpSpPr>
            <p:cNvPr id="14" name="Group 13">
              <a:extLst>
                <a:ext uri="{FF2B5EF4-FFF2-40B4-BE49-F238E27FC236}">
                  <a16:creationId xmlns:a16="http://schemas.microsoft.com/office/drawing/2014/main" id="{C300E809-A26B-ABC6-92A5-88721C7B1009}"/>
                </a:ext>
              </a:extLst>
            </p:cNvPr>
            <p:cNvGrpSpPr/>
            <p:nvPr/>
          </p:nvGrpSpPr>
          <p:grpSpPr>
            <a:xfrm>
              <a:off x="29363530" y="7197616"/>
              <a:ext cx="2534692" cy="2157980"/>
              <a:chOff x="22342879" y="17594692"/>
              <a:chExt cx="4991393" cy="3368391"/>
            </a:xfrm>
          </p:grpSpPr>
          <p:sp>
            <p:nvSpPr>
              <p:cNvPr id="15" name="Google Shape;461;p51">
                <a:extLst>
                  <a:ext uri="{FF2B5EF4-FFF2-40B4-BE49-F238E27FC236}">
                    <a16:creationId xmlns:a16="http://schemas.microsoft.com/office/drawing/2014/main" id="{A8ED07A6-094C-A09D-162F-5C688E73C309}"/>
                  </a:ext>
                </a:extLst>
              </p:cNvPr>
              <p:cNvSpPr txBox="1"/>
              <p:nvPr/>
            </p:nvSpPr>
            <p:spPr>
              <a:xfrm>
                <a:off x="22342879" y="19234180"/>
                <a:ext cx="4991393" cy="1728903"/>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Retail</a:t>
                </a:r>
                <a:endParaRPr kern="0">
                  <a:solidFill>
                    <a:srgbClr val="000000"/>
                  </a:solidFill>
                  <a:latin typeface="NVIDIA Sans" panose="020B0503020203020204" pitchFamily="34" charset="0"/>
                  <a:cs typeface="NVIDIA Sans" panose="020B0503020203020204" pitchFamily="34" charset="0"/>
                  <a:sym typeface="Arial"/>
                </a:endParaRPr>
              </a:p>
            </p:txBody>
          </p:sp>
          <p:pic>
            <p:nvPicPr>
              <p:cNvPr id="16" name="Picture 15" descr="Shape&#10;&#10;Description automatically generated with low confidence">
                <a:extLst>
                  <a:ext uri="{FF2B5EF4-FFF2-40B4-BE49-F238E27FC236}">
                    <a16:creationId xmlns:a16="http://schemas.microsoft.com/office/drawing/2014/main" id="{4DDF3267-0C2B-B7E9-539A-338D8E41761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9817" y="17594692"/>
                <a:ext cx="2411586" cy="2411586"/>
              </a:xfrm>
              <a:prstGeom prst="rect">
                <a:avLst/>
              </a:prstGeom>
            </p:spPr>
          </p:pic>
        </p:grpSp>
        <p:grpSp>
          <p:nvGrpSpPr>
            <p:cNvPr id="22" name="Group 21">
              <a:extLst>
                <a:ext uri="{FF2B5EF4-FFF2-40B4-BE49-F238E27FC236}">
                  <a16:creationId xmlns:a16="http://schemas.microsoft.com/office/drawing/2014/main" id="{E4B86DEA-70C7-BDCF-B058-C15F9E1EC58E}"/>
                </a:ext>
              </a:extLst>
            </p:cNvPr>
            <p:cNvGrpSpPr/>
            <p:nvPr/>
          </p:nvGrpSpPr>
          <p:grpSpPr>
            <a:xfrm>
              <a:off x="23280736" y="6442312"/>
              <a:ext cx="2521380" cy="2911606"/>
              <a:chOff x="28284465" y="17891170"/>
              <a:chExt cx="3218021" cy="3127200"/>
            </a:xfrm>
          </p:grpSpPr>
          <p:pic>
            <p:nvPicPr>
              <p:cNvPr id="23" name="Picture 22" descr="Icon&#10;&#10;Description automatically generated with low confidence">
                <a:extLst>
                  <a:ext uri="{FF2B5EF4-FFF2-40B4-BE49-F238E27FC236}">
                    <a16:creationId xmlns:a16="http://schemas.microsoft.com/office/drawing/2014/main" id="{810B26F6-D8CE-0568-2E3A-FE1B57D5F9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550145" y="17891170"/>
                <a:ext cx="2658031" cy="2658031"/>
              </a:xfrm>
              <a:prstGeom prst="rect">
                <a:avLst/>
              </a:prstGeom>
            </p:spPr>
          </p:pic>
          <p:sp>
            <p:nvSpPr>
              <p:cNvPr id="24" name="Google Shape;473;p51">
                <a:extLst>
                  <a:ext uri="{FF2B5EF4-FFF2-40B4-BE49-F238E27FC236}">
                    <a16:creationId xmlns:a16="http://schemas.microsoft.com/office/drawing/2014/main" id="{C22593E1-966D-31BE-D393-EB49E819FEBF}"/>
                  </a:ext>
                </a:extLst>
              </p:cNvPr>
              <p:cNvSpPr txBox="1"/>
              <p:nvPr/>
            </p:nvSpPr>
            <p:spPr>
              <a:xfrm>
                <a:off x="28284465" y="19828722"/>
                <a:ext cx="3218021" cy="1189648"/>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Energy</a:t>
                </a:r>
                <a:endParaRPr kern="0">
                  <a:solidFill>
                    <a:srgbClr val="000000"/>
                  </a:solidFill>
                  <a:latin typeface="NVIDIA Sans" panose="020B0503020203020204" pitchFamily="34" charset="0"/>
                  <a:cs typeface="NVIDIA Sans" panose="020B0503020203020204" pitchFamily="34" charset="0"/>
                  <a:sym typeface="Arial"/>
                </a:endParaRPr>
              </a:p>
            </p:txBody>
          </p:sp>
        </p:grpSp>
        <p:grpSp>
          <p:nvGrpSpPr>
            <p:cNvPr id="25" name="Group 24">
              <a:extLst>
                <a:ext uri="{FF2B5EF4-FFF2-40B4-BE49-F238E27FC236}">
                  <a16:creationId xmlns:a16="http://schemas.microsoft.com/office/drawing/2014/main" id="{E22ACD8C-BC18-ED2D-BE99-AF9DD0DAD131}"/>
                </a:ext>
              </a:extLst>
            </p:cNvPr>
            <p:cNvGrpSpPr/>
            <p:nvPr/>
          </p:nvGrpSpPr>
          <p:grpSpPr>
            <a:xfrm>
              <a:off x="31941551" y="7132469"/>
              <a:ext cx="3394234" cy="2181846"/>
              <a:chOff x="32341299" y="17739964"/>
              <a:chExt cx="6383883" cy="3553155"/>
            </a:xfrm>
          </p:grpSpPr>
          <p:pic>
            <p:nvPicPr>
              <p:cNvPr id="26" name="Picture 25" descr="Shape&#10;&#10;Description automatically generated with low confidence">
                <a:extLst>
                  <a:ext uri="{FF2B5EF4-FFF2-40B4-BE49-F238E27FC236}">
                    <a16:creationId xmlns:a16="http://schemas.microsoft.com/office/drawing/2014/main" id="{D27B4051-618C-C10B-9922-969F53818B4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4068921" y="17739964"/>
                <a:ext cx="2449387" cy="2449387"/>
              </a:xfrm>
              <a:prstGeom prst="rect">
                <a:avLst/>
              </a:prstGeom>
            </p:spPr>
          </p:pic>
          <p:sp>
            <p:nvSpPr>
              <p:cNvPr id="27" name="Google Shape;473;p51">
                <a:extLst>
                  <a:ext uri="{FF2B5EF4-FFF2-40B4-BE49-F238E27FC236}">
                    <a16:creationId xmlns:a16="http://schemas.microsoft.com/office/drawing/2014/main" id="{CF310E29-FFCA-2AF1-D37B-F142D53CA3BA}"/>
                  </a:ext>
                </a:extLst>
              </p:cNvPr>
              <p:cNvSpPr txBox="1"/>
              <p:nvPr/>
            </p:nvSpPr>
            <p:spPr>
              <a:xfrm>
                <a:off x="32341299" y="19489331"/>
                <a:ext cx="6383883" cy="1803788"/>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Transportation</a:t>
                </a:r>
                <a:endParaRPr kern="0">
                  <a:solidFill>
                    <a:srgbClr val="000000"/>
                  </a:solidFill>
                  <a:latin typeface="NVIDIA Sans" panose="020B0503020203020204" pitchFamily="34" charset="0"/>
                  <a:cs typeface="NVIDIA Sans" panose="020B0503020203020204" pitchFamily="34" charset="0"/>
                  <a:sym typeface="Arial"/>
                </a:endParaRPr>
              </a:p>
            </p:txBody>
          </p:sp>
        </p:grpSp>
        <p:grpSp>
          <p:nvGrpSpPr>
            <p:cNvPr id="28" name="Group 27">
              <a:extLst>
                <a:ext uri="{FF2B5EF4-FFF2-40B4-BE49-F238E27FC236}">
                  <a16:creationId xmlns:a16="http://schemas.microsoft.com/office/drawing/2014/main" id="{70561F89-9009-01F0-2E81-F581B24157A8}"/>
                </a:ext>
              </a:extLst>
            </p:cNvPr>
            <p:cNvGrpSpPr/>
            <p:nvPr/>
          </p:nvGrpSpPr>
          <p:grpSpPr>
            <a:xfrm>
              <a:off x="19339339" y="6933198"/>
              <a:ext cx="3455682" cy="2544455"/>
              <a:chOff x="338391" y="17533953"/>
              <a:chExt cx="5214681" cy="3318466"/>
            </a:xfrm>
          </p:grpSpPr>
          <p:sp>
            <p:nvSpPr>
              <p:cNvPr id="29" name="Google Shape;473;p51">
                <a:extLst>
                  <a:ext uri="{FF2B5EF4-FFF2-40B4-BE49-F238E27FC236}">
                    <a16:creationId xmlns:a16="http://schemas.microsoft.com/office/drawing/2014/main" id="{0C7B11CA-7E3C-5AF4-FBC4-0D9DF9062218}"/>
                  </a:ext>
                </a:extLst>
              </p:cNvPr>
              <p:cNvSpPr txBox="1"/>
              <p:nvPr/>
            </p:nvSpPr>
            <p:spPr>
              <a:xfrm>
                <a:off x="338391" y="19046590"/>
                <a:ext cx="5214681" cy="1805829"/>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CRISP / Service Provider</a:t>
                </a:r>
                <a:endParaRPr kern="0">
                  <a:solidFill>
                    <a:srgbClr val="000000"/>
                  </a:solidFill>
                  <a:latin typeface="NVIDIA Sans" panose="020B0503020203020204" pitchFamily="34" charset="0"/>
                  <a:cs typeface="NVIDIA Sans" panose="020B0503020203020204" pitchFamily="34" charset="0"/>
                  <a:sym typeface="Arial"/>
                </a:endParaRPr>
              </a:p>
            </p:txBody>
          </p:sp>
          <p:pic>
            <p:nvPicPr>
              <p:cNvPr id="30" name="Picture 29" descr="Shape&#10;&#10;Description automatically generated with low confidence">
                <a:extLst>
                  <a:ext uri="{FF2B5EF4-FFF2-40B4-BE49-F238E27FC236}">
                    <a16:creationId xmlns:a16="http://schemas.microsoft.com/office/drawing/2014/main" id="{A00BD184-23D2-F7D9-240F-622C95CA132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55836" y="17533953"/>
                <a:ext cx="1882787" cy="1882787"/>
              </a:xfrm>
              <a:prstGeom prst="rect">
                <a:avLst/>
              </a:prstGeom>
            </p:spPr>
          </p:pic>
        </p:grpSp>
        <p:grpSp>
          <p:nvGrpSpPr>
            <p:cNvPr id="31" name="Group 30">
              <a:extLst>
                <a:ext uri="{FF2B5EF4-FFF2-40B4-BE49-F238E27FC236}">
                  <a16:creationId xmlns:a16="http://schemas.microsoft.com/office/drawing/2014/main" id="{9B0A0D8A-435A-8088-3317-862A13D0E3EF}"/>
                </a:ext>
              </a:extLst>
            </p:cNvPr>
            <p:cNvGrpSpPr/>
            <p:nvPr/>
          </p:nvGrpSpPr>
          <p:grpSpPr>
            <a:xfrm>
              <a:off x="21336779" y="6696763"/>
              <a:ext cx="2812738" cy="2680220"/>
              <a:chOff x="5168935" y="17390730"/>
              <a:chExt cx="4068687" cy="3291286"/>
            </a:xfrm>
          </p:grpSpPr>
          <p:pic>
            <p:nvPicPr>
              <p:cNvPr id="33" name="Picture 32">
                <a:extLst>
                  <a:ext uri="{FF2B5EF4-FFF2-40B4-BE49-F238E27FC236}">
                    <a16:creationId xmlns:a16="http://schemas.microsoft.com/office/drawing/2014/main" id="{7094670A-1A27-8DF8-B58E-4A68331D726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54804" y="17390730"/>
                <a:ext cx="2658030" cy="2658030"/>
              </a:xfrm>
              <a:prstGeom prst="rect">
                <a:avLst/>
              </a:prstGeom>
            </p:spPr>
          </p:pic>
          <p:sp>
            <p:nvSpPr>
              <p:cNvPr id="34" name="Google Shape;473;p51">
                <a:extLst>
                  <a:ext uri="{FF2B5EF4-FFF2-40B4-BE49-F238E27FC236}">
                    <a16:creationId xmlns:a16="http://schemas.microsoft.com/office/drawing/2014/main" id="{C8A9EE03-2509-C370-C10C-D1656E399186}"/>
                  </a:ext>
                </a:extLst>
              </p:cNvPr>
              <p:cNvSpPr txBox="1"/>
              <p:nvPr/>
            </p:nvSpPr>
            <p:spPr>
              <a:xfrm>
                <a:off x="5168935" y="19321854"/>
                <a:ext cx="4068687" cy="1360162"/>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Education</a:t>
                </a:r>
                <a:endParaRPr kern="0">
                  <a:solidFill>
                    <a:srgbClr val="000000"/>
                  </a:solidFill>
                  <a:latin typeface="NVIDIA Sans" panose="020B0503020203020204" pitchFamily="34" charset="0"/>
                  <a:cs typeface="NVIDIA Sans" panose="020B0503020203020204" pitchFamily="34" charset="0"/>
                  <a:sym typeface="Arial"/>
                </a:endParaRPr>
              </a:p>
            </p:txBody>
          </p:sp>
        </p:grpSp>
        <p:grpSp>
          <p:nvGrpSpPr>
            <p:cNvPr id="35" name="Group 34">
              <a:extLst>
                <a:ext uri="{FF2B5EF4-FFF2-40B4-BE49-F238E27FC236}">
                  <a16:creationId xmlns:a16="http://schemas.microsoft.com/office/drawing/2014/main" id="{6177E3CE-E3B7-18A5-F75F-E93A4E235B79}"/>
                </a:ext>
              </a:extLst>
            </p:cNvPr>
            <p:cNvGrpSpPr/>
            <p:nvPr/>
          </p:nvGrpSpPr>
          <p:grpSpPr>
            <a:xfrm>
              <a:off x="27511786" y="6952076"/>
              <a:ext cx="3468628" cy="2481417"/>
              <a:chOff x="31946206" y="13761773"/>
              <a:chExt cx="5891471" cy="4570569"/>
            </a:xfrm>
          </p:grpSpPr>
          <p:pic>
            <p:nvPicPr>
              <p:cNvPr id="36" name="Picture 35" descr="Shape&#10;&#10;Description automatically generated with low confidence">
                <a:extLst>
                  <a:ext uri="{FF2B5EF4-FFF2-40B4-BE49-F238E27FC236}">
                    <a16:creationId xmlns:a16="http://schemas.microsoft.com/office/drawing/2014/main" id="{F20E295D-A878-C25D-3653-F0505F509B0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649484" y="13761773"/>
                <a:ext cx="2636864" cy="2933622"/>
              </a:xfrm>
              <a:prstGeom prst="rect">
                <a:avLst/>
              </a:prstGeom>
            </p:spPr>
          </p:pic>
          <p:sp>
            <p:nvSpPr>
              <p:cNvPr id="37" name="Google Shape;473;p51">
                <a:extLst>
                  <a:ext uri="{FF2B5EF4-FFF2-40B4-BE49-F238E27FC236}">
                    <a16:creationId xmlns:a16="http://schemas.microsoft.com/office/drawing/2014/main" id="{41BD89F7-513B-AB85-642D-E1AB00111C7F}"/>
                  </a:ext>
                </a:extLst>
              </p:cNvPr>
              <p:cNvSpPr txBox="1"/>
              <p:nvPr/>
            </p:nvSpPr>
            <p:spPr>
              <a:xfrm>
                <a:off x="31946206" y="15781964"/>
                <a:ext cx="5891471" cy="2550378"/>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Media &amp; Entertainment</a:t>
                </a:r>
                <a:endParaRPr kern="0">
                  <a:solidFill>
                    <a:srgbClr val="000000"/>
                  </a:solidFill>
                  <a:latin typeface="NVIDIA Sans" panose="020B0503020203020204" pitchFamily="34" charset="0"/>
                  <a:cs typeface="NVIDIA Sans" panose="020B0503020203020204" pitchFamily="34" charset="0"/>
                  <a:sym typeface="Arial"/>
                </a:endParaRPr>
              </a:p>
            </p:txBody>
          </p:sp>
        </p:grpSp>
      </p:grpSp>
      <p:sp>
        <p:nvSpPr>
          <p:cNvPr id="38" name="Google Shape;967;p4">
            <a:extLst>
              <a:ext uri="{FF2B5EF4-FFF2-40B4-BE49-F238E27FC236}">
                <a16:creationId xmlns:a16="http://schemas.microsoft.com/office/drawing/2014/main" id="{F7C42CC7-7AB9-2D5E-068B-03FB6F3C814C}"/>
              </a:ext>
            </a:extLst>
          </p:cNvPr>
          <p:cNvSpPr txBox="1"/>
          <p:nvPr/>
        </p:nvSpPr>
        <p:spPr>
          <a:xfrm>
            <a:off x="1823848" y="18546354"/>
            <a:ext cx="31744972" cy="1384631"/>
          </a:xfrm>
          <a:prstGeom prst="rect">
            <a:avLst/>
          </a:prstGeom>
          <a:noFill/>
          <a:ln>
            <a:noFill/>
          </a:ln>
        </p:spPr>
        <p:txBody>
          <a:bodyPr spcFirstLastPara="1" wrap="square" lIns="822826" tIns="411300" rIns="822826" bIns="411300" anchor="t" anchorCtr="0">
            <a:spAutoFit/>
          </a:bodyPr>
          <a:lstStyle/>
          <a:p>
            <a:pPr algn="ctr" defTabSz="2743200">
              <a:buClr>
                <a:srgbClr val="000000"/>
              </a:buClr>
            </a:pPr>
            <a:r>
              <a:rPr lang="en-US" sz="3600" kern="0">
                <a:solidFill>
                  <a:srgbClr val="000000"/>
                </a:solidFill>
                <a:latin typeface="NVIDIA Sans" panose="020B0503020203020204" pitchFamily="34" charset="0"/>
                <a:ea typeface="Trebuchet MS"/>
                <a:cs typeface="NVIDIA Sans" panose="020B0503020203020204" pitchFamily="34" charset="0"/>
                <a:sym typeface="Trebuchet MS"/>
              </a:rPr>
              <a:t>SOTA – State-Of-The-Art      |     ASR – Automatic Speech Recognition      |     TTS – Text-To-Speech</a:t>
            </a:r>
            <a:endParaRPr sz="3600" kern="0">
              <a:solidFill>
                <a:srgbClr val="000000"/>
              </a:solidFill>
              <a:latin typeface="NVIDIA Sans" panose="020B0503020203020204" pitchFamily="34" charset="0"/>
              <a:cs typeface="NVIDIA Sans" panose="020B0503020203020204" pitchFamily="34" charset="0"/>
              <a:sym typeface="Arial"/>
            </a:endParaRPr>
          </a:p>
        </p:txBody>
      </p:sp>
    </p:spTree>
    <p:extLst>
      <p:ext uri="{BB962C8B-B14F-4D97-AF65-F5344CB8AC3E}">
        <p14:creationId xmlns:p14="http://schemas.microsoft.com/office/powerpoint/2010/main" val="4091667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4"/>
          <p:cNvSpPr txBox="1">
            <a:spLocks noGrp="1"/>
          </p:cNvSpPr>
          <p:nvPr>
            <p:ph type="title"/>
          </p:nvPr>
        </p:nvSpPr>
        <p:spPr/>
        <p:txBody>
          <a:bodyPr/>
          <a:lstStyle/>
          <a:p>
            <a:r>
              <a:rPr lang="en-US" dirty="0"/>
              <a:t>NVIDIA Riva Delivers World-Class ASR</a:t>
            </a:r>
          </a:p>
        </p:txBody>
      </p:sp>
      <p:sp>
        <p:nvSpPr>
          <p:cNvPr id="16" name="Text Placeholder 15">
            <a:extLst>
              <a:ext uri="{FF2B5EF4-FFF2-40B4-BE49-F238E27FC236}">
                <a16:creationId xmlns:a16="http://schemas.microsoft.com/office/drawing/2014/main" id="{A39438A6-58E9-196C-7761-F417979EEA61}"/>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4DE3D87F-BD5F-7B4F-8215-46854552EFBF}"/>
              </a:ext>
            </a:extLst>
          </p:cNvPr>
          <p:cNvSpPr/>
          <p:nvPr/>
        </p:nvSpPr>
        <p:spPr>
          <a:xfrm>
            <a:off x="19177342" y="4081304"/>
            <a:ext cx="15316200" cy="14229340"/>
          </a:xfrm>
          <a:prstGeom prst="rect">
            <a:avLst/>
          </a:prstGeom>
          <a:solidFill>
            <a:schemeClr val="tx1">
              <a:lumMod val="95000"/>
            </a:schemeClr>
          </a:solidFill>
          <a:ln w="9525">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endParaRPr lang="en-US" sz="18000" kern="0">
              <a:solidFill>
                <a:srgbClr val="000000"/>
              </a:solidFill>
              <a:latin typeface="NVIDIA Sans" panose="020B0503020203020204" pitchFamily="34" charset="0"/>
              <a:cs typeface="NVIDIA Sans" panose="020B0503020203020204" pitchFamily="34" charset="0"/>
              <a:sym typeface="Arial"/>
            </a:endParaRPr>
          </a:p>
        </p:txBody>
      </p:sp>
      <p:sp>
        <p:nvSpPr>
          <p:cNvPr id="8" name="TextBox 7">
            <a:extLst>
              <a:ext uri="{FF2B5EF4-FFF2-40B4-BE49-F238E27FC236}">
                <a16:creationId xmlns:a16="http://schemas.microsoft.com/office/drawing/2014/main" id="{9FE89F82-27E9-2C45-A216-B6969F41F9C9}"/>
              </a:ext>
            </a:extLst>
          </p:cNvPr>
          <p:cNvSpPr txBox="1"/>
          <p:nvPr/>
        </p:nvSpPr>
        <p:spPr>
          <a:xfrm>
            <a:off x="18832865" y="10318808"/>
            <a:ext cx="4491430" cy="692497"/>
          </a:xfrm>
          <a:prstGeom prst="rect">
            <a:avLst/>
          </a:prstGeom>
          <a:noFill/>
        </p:spPr>
        <p:txBody>
          <a:bodyPr wrap="square" rtlCol="0">
            <a:spAutoFit/>
          </a:bodyPr>
          <a:lstStyle/>
          <a:p>
            <a:pPr algn="ctr" defTabSz="2743200">
              <a:buClr>
                <a:srgbClr val="000000"/>
              </a:buClr>
            </a:pPr>
            <a:r>
              <a:rPr lang="en-US" sz="3900" kern="0">
                <a:solidFill>
                  <a:srgbClr val="000000"/>
                </a:solidFill>
                <a:latin typeface="NVIDIA Sans" panose="020B0503020203020204" pitchFamily="34" charset="0"/>
                <a:cs typeface="NVIDIA Sans" panose="020B0503020203020204" pitchFamily="34" charset="0"/>
                <a:sym typeface="Arial"/>
              </a:rPr>
              <a:t>Generic Model</a:t>
            </a:r>
          </a:p>
        </p:txBody>
      </p:sp>
      <p:sp>
        <p:nvSpPr>
          <p:cNvPr id="9" name="Rectangle 8">
            <a:extLst>
              <a:ext uri="{FF2B5EF4-FFF2-40B4-BE49-F238E27FC236}">
                <a16:creationId xmlns:a16="http://schemas.microsoft.com/office/drawing/2014/main" id="{BCCA20C3-C7C6-7C4E-BBF4-3A78A1DC840C}"/>
              </a:ext>
            </a:extLst>
          </p:cNvPr>
          <p:cNvSpPr/>
          <p:nvPr/>
        </p:nvSpPr>
        <p:spPr>
          <a:xfrm>
            <a:off x="23412257" y="10029182"/>
            <a:ext cx="7468338" cy="3540340"/>
          </a:xfrm>
          <a:prstGeom prst="rect">
            <a:avLst/>
          </a:prstGeom>
          <a:noFill/>
          <a:ln w="12700" cmpd="sng">
            <a:solidFill>
              <a:schemeClr val="tx1">
                <a:lumMod val="50000"/>
              </a:schemeClr>
            </a:solidFill>
          </a:ln>
          <a:effectLst>
            <a:outerShdw blurRad="18752" sx="101000" sy="101000" algn="ctr" rotWithShape="0">
              <a:prstClr val="black">
                <a:alpha val="63000"/>
              </a:prstClr>
            </a:outerShdw>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743200">
              <a:buClr>
                <a:srgbClr val="000000"/>
              </a:buClr>
            </a:pPr>
            <a:endParaRPr lang="en-US" sz="1402" kern="0">
              <a:solidFill>
                <a:srgbClr val="000000"/>
              </a:solidFill>
              <a:latin typeface="NVIDIA Sans" panose="020B0503020203020204" pitchFamily="34" charset="0"/>
              <a:cs typeface="NVIDIA Sans" panose="020B0503020203020204" pitchFamily="34" charset="0"/>
              <a:sym typeface="Arial"/>
            </a:endParaRPr>
          </a:p>
        </p:txBody>
      </p:sp>
      <p:sp>
        <p:nvSpPr>
          <p:cNvPr id="10" name="TextBox 1">
            <a:extLst>
              <a:ext uri="{FF2B5EF4-FFF2-40B4-BE49-F238E27FC236}">
                <a16:creationId xmlns:a16="http://schemas.microsoft.com/office/drawing/2014/main" id="{F600C5ED-A2F6-704B-99B6-493A21256D66}"/>
              </a:ext>
            </a:extLst>
          </p:cNvPr>
          <p:cNvSpPr txBox="1"/>
          <p:nvPr/>
        </p:nvSpPr>
        <p:spPr>
          <a:xfrm>
            <a:off x="24380417" y="8922507"/>
            <a:ext cx="7034074" cy="59507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2743200">
              <a:buClr>
                <a:srgbClr val="000000"/>
              </a:buClr>
            </a:pPr>
            <a:r>
              <a:rPr lang="en-US" sz="4200" kern="0">
                <a:solidFill>
                  <a:srgbClr val="000000"/>
                </a:solidFill>
                <a:latin typeface="NVIDIA Sans" panose="020B0503020203020204" pitchFamily="34" charset="0"/>
                <a:cs typeface="NVIDIA Sans" panose="020B0503020203020204" pitchFamily="34" charset="0"/>
                <a:sym typeface="Arial"/>
              </a:rPr>
              <a:t>Riva Customizations</a:t>
            </a:r>
          </a:p>
        </p:txBody>
      </p:sp>
      <p:sp>
        <p:nvSpPr>
          <p:cNvPr id="13" name="TextBox 12">
            <a:extLst>
              <a:ext uri="{FF2B5EF4-FFF2-40B4-BE49-F238E27FC236}">
                <a16:creationId xmlns:a16="http://schemas.microsoft.com/office/drawing/2014/main" id="{5AC4B66A-AAE5-A945-8C5C-3698336757AC}"/>
              </a:ext>
            </a:extLst>
          </p:cNvPr>
          <p:cNvSpPr txBox="1"/>
          <p:nvPr/>
        </p:nvSpPr>
        <p:spPr>
          <a:xfrm>
            <a:off x="19267153" y="11601716"/>
            <a:ext cx="5014362" cy="692497"/>
          </a:xfrm>
          <a:prstGeom prst="rect">
            <a:avLst/>
          </a:prstGeom>
          <a:noFill/>
        </p:spPr>
        <p:txBody>
          <a:bodyPr wrap="square" rtlCol="0">
            <a:spAutoFit/>
          </a:bodyPr>
          <a:lstStyle/>
          <a:p>
            <a:pPr defTabSz="2743200">
              <a:buClr>
                <a:srgbClr val="000000"/>
              </a:buClr>
            </a:pPr>
            <a:r>
              <a:rPr lang="en-US" sz="3900" kern="0">
                <a:solidFill>
                  <a:srgbClr val="000000"/>
                </a:solidFill>
                <a:latin typeface="NVIDIA Sans" panose="020B0503020203020204" pitchFamily="34" charset="0"/>
                <a:cs typeface="NVIDIA Sans" panose="020B0503020203020204" pitchFamily="34" charset="0"/>
                <a:sym typeface="Arial"/>
              </a:rPr>
              <a:t>Custom Data</a:t>
            </a:r>
          </a:p>
        </p:txBody>
      </p:sp>
      <p:sp>
        <p:nvSpPr>
          <p:cNvPr id="14" name="TextBox 13">
            <a:extLst>
              <a:ext uri="{FF2B5EF4-FFF2-40B4-BE49-F238E27FC236}">
                <a16:creationId xmlns:a16="http://schemas.microsoft.com/office/drawing/2014/main" id="{188D7A01-A99A-6942-85E6-8B92E7B667B3}"/>
              </a:ext>
            </a:extLst>
          </p:cNvPr>
          <p:cNvSpPr txBox="1"/>
          <p:nvPr/>
        </p:nvSpPr>
        <p:spPr>
          <a:xfrm>
            <a:off x="30845440" y="10457306"/>
            <a:ext cx="3361572" cy="1292662"/>
          </a:xfrm>
          <a:prstGeom prst="rect">
            <a:avLst/>
          </a:prstGeom>
          <a:noFill/>
        </p:spPr>
        <p:txBody>
          <a:bodyPr wrap="square" rtlCol="0">
            <a:spAutoFit/>
          </a:bodyPr>
          <a:lstStyle/>
          <a:p>
            <a:pPr algn="ctr" defTabSz="2743200">
              <a:buClr>
                <a:srgbClr val="000000"/>
              </a:buClr>
            </a:pPr>
            <a:r>
              <a:rPr lang="en-US" sz="3900" kern="0">
                <a:solidFill>
                  <a:srgbClr val="000000"/>
                </a:solidFill>
                <a:latin typeface="NVIDIA Sans" panose="020B0503020203020204" pitchFamily="34" charset="0"/>
                <a:cs typeface="NVIDIA Sans" panose="020B0503020203020204" pitchFamily="34" charset="0"/>
                <a:sym typeface="Arial"/>
              </a:rPr>
              <a:t>Fine-Tuned</a:t>
            </a:r>
          </a:p>
          <a:p>
            <a:pPr algn="ctr" defTabSz="2743200">
              <a:buClr>
                <a:srgbClr val="000000"/>
              </a:buClr>
            </a:pPr>
            <a:r>
              <a:rPr lang="en-US" sz="3900" kern="0">
                <a:solidFill>
                  <a:srgbClr val="000000"/>
                </a:solidFill>
                <a:latin typeface="NVIDIA Sans" panose="020B0503020203020204" pitchFamily="34" charset="0"/>
                <a:cs typeface="NVIDIA Sans" panose="020B0503020203020204" pitchFamily="34" charset="0"/>
                <a:sym typeface="Arial"/>
              </a:rPr>
              <a:t>Model</a:t>
            </a:r>
          </a:p>
        </p:txBody>
      </p:sp>
      <p:cxnSp>
        <p:nvCxnSpPr>
          <p:cNvPr id="15" name="Straight Arrow Connector 14">
            <a:extLst>
              <a:ext uri="{FF2B5EF4-FFF2-40B4-BE49-F238E27FC236}">
                <a16:creationId xmlns:a16="http://schemas.microsoft.com/office/drawing/2014/main" id="{D25D5B27-961E-6242-989A-CE63F80F2CBC}"/>
              </a:ext>
            </a:extLst>
          </p:cNvPr>
          <p:cNvCxnSpPr>
            <a:cxnSpLocks/>
          </p:cNvCxnSpPr>
          <p:nvPr/>
        </p:nvCxnSpPr>
        <p:spPr>
          <a:xfrm>
            <a:off x="19520619" y="12478708"/>
            <a:ext cx="3513946" cy="0"/>
          </a:xfrm>
          <a:prstGeom prst="straightConnector1">
            <a:avLst/>
          </a:prstGeom>
          <a:ln w="12700">
            <a:solidFill>
              <a:schemeClr val="bg1"/>
            </a:solidFill>
            <a:tailEnd type="stealth" w="med" len="med"/>
          </a:ln>
        </p:spPr>
        <p:style>
          <a:lnRef idx="1">
            <a:schemeClr val="dk1"/>
          </a:lnRef>
          <a:fillRef idx="0">
            <a:schemeClr val="dk1"/>
          </a:fillRef>
          <a:effectRef idx="0">
            <a:schemeClr val="dk1"/>
          </a:effectRef>
          <a:fontRef idx="minor">
            <a:schemeClr val="tx1"/>
          </a:fontRef>
        </p:style>
      </p:cxnSp>
      <p:pic>
        <p:nvPicPr>
          <p:cNvPr id="5" name="Picture 4" descr="Icon&#10;&#10;Description automatically generated">
            <a:extLst>
              <a:ext uri="{FF2B5EF4-FFF2-40B4-BE49-F238E27FC236}">
                <a16:creationId xmlns:a16="http://schemas.microsoft.com/office/drawing/2014/main" id="{B540CBEB-4122-D147-8415-83D44094FD77}"/>
              </a:ext>
            </a:extLst>
          </p:cNvPr>
          <p:cNvPicPr>
            <a:picLocks noChangeAspect="1"/>
          </p:cNvPicPr>
          <p:nvPr/>
        </p:nvPicPr>
        <p:blipFill>
          <a:blip r:embed="rId3"/>
          <a:stretch>
            <a:fillRect/>
          </a:stretch>
        </p:blipFill>
        <p:spPr>
          <a:xfrm>
            <a:off x="25922414" y="10628306"/>
            <a:ext cx="2201272" cy="2201272"/>
          </a:xfrm>
          <a:prstGeom prst="rect">
            <a:avLst/>
          </a:prstGeom>
        </p:spPr>
      </p:pic>
      <p:pic>
        <p:nvPicPr>
          <p:cNvPr id="26" name="Picture 25" descr="Icon&#10;&#10;Description automatically generated">
            <a:extLst>
              <a:ext uri="{FF2B5EF4-FFF2-40B4-BE49-F238E27FC236}">
                <a16:creationId xmlns:a16="http://schemas.microsoft.com/office/drawing/2014/main" id="{11EB6FD9-94BA-0E47-BC78-0E0EA999F5A3}"/>
              </a:ext>
            </a:extLst>
          </p:cNvPr>
          <p:cNvPicPr>
            <a:picLocks noChangeAspect="1"/>
          </p:cNvPicPr>
          <p:nvPr/>
        </p:nvPicPr>
        <p:blipFill>
          <a:blip r:embed="rId4"/>
          <a:stretch>
            <a:fillRect/>
          </a:stretch>
        </p:blipFill>
        <p:spPr>
          <a:xfrm>
            <a:off x="23788325" y="10761679"/>
            <a:ext cx="2046126" cy="2046126"/>
          </a:xfrm>
          <a:prstGeom prst="rect">
            <a:avLst/>
          </a:prstGeom>
        </p:spPr>
      </p:pic>
      <p:pic>
        <p:nvPicPr>
          <p:cNvPr id="28" name="Picture 27" descr="A picture containing text, clock&#10;&#10;Description automatically generated">
            <a:extLst>
              <a:ext uri="{FF2B5EF4-FFF2-40B4-BE49-F238E27FC236}">
                <a16:creationId xmlns:a16="http://schemas.microsoft.com/office/drawing/2014/main" id="{B5F85568-1884-0847-B0C6-B273F862D7C9}"/>
              </a:ext>
            </a:extLst>
          </p:cNvPr>
          <p:cNvPicPr>
            <a:picLocks noChangeAspect="1"/>
          </p:cNvPicPr>
          <p:nvPr/>
        </p:nvPicPr>
        <p:blipFill>
          <a:blip r:embed="rId5"/>
          <a:stretch>
            <a:fillRect/>
          </a:stretch>
        </p:blipFill>
        <p:spPr>
          <a:xfrm>
            <a:off x="28123684" y="10602160"/>
            <a:ext cx="2201272" cy="2201272"/>
          </a:xfrm>
          <a:prstGeom prst="rect">
            <a:avLst/>
          </a:prstGeom>
        </p:spPr>
      </p:pic>
      <p:cxnSp>
        <p:nvCxnSpPr>
          <p:cNvPr id="20" name="Straight Arrow Connector 19">
            <a:extLst>
              <a:ext uri="{FF2B5EF4-FFF2-40B4-BE49-F238E27FC236}">
                <a16:creationId xmlns:a16="http://schemas.microsoft.com/office/drawing/2014/main" id="{69F90D5D-05D8-1A4D-A91E-4BB01A5C5BF4}"/>
              </a:ext>
            </a:extLst>
          </p:cNvPr>
          <p:cNvCxnSpPr>
            <a:cxnSpLocks/>
          </p:cNvCxnSpPr>
          <p:nvPr/>
        </p:nvCxnSpPr>
        <p:spPr>
          <a:xfrm>
            <a:off x="31228332" y="11798598"/>
            <a:ext cx="2833068" cy="0"/>
          </a:xfrm>
          <a:prstGeom prst="straightConnector1">
            <a:avLst/>
          </a:prstGeom>
          <a:ln w="12700">
            <a:solidFill>
              <a:schemeClr val="bg1"/>
            </a:solidFill>
            <a:tailEnd type="stealth" w="med" len="med"/>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BFA71045-6F4B-C246-A791-2C480D37E45A}"/>
              </a:ext>
            </a:extLst>
          </p:cNvPr>
          <p:cNvSpPr/>
          <p:nvPr/>
        </p:nvSpPr>
        <p:spPr>
          <a:xfrm rot="5400000">
            <a:off x="2848258" y="3315505"/>
            <a:ext cx="14229340" cy="15760938"/>
          </a:xfrm>
          <a:prstGeom prst="rect">
            <a:avLst/>
          </a:prstGeom>
          <a:solidFill>
            <a:schemeClr val="tx1">
              <a:lumMod val="95000"/>
            </a:schemeClr>
          </a:solidFill>
          <a:ln w="9525">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6">
              <a:lnSpc>
                <a:spcPct val="90000"/>
              </a:lnSpc>
              <a:defRPr/>
            </a:pPr>
            <a:endParaRPr lang="en-US" sz="4000" err="1">
              <a:solidFill>
                <a:srgbClr val="FFFFFF"/>
              </a:solidFill>
              <a:latin typeface="NVIDIA Sans" panose="020B0503020203020204" pitchFamily="34" charset="0"/>
              <a:cs typeface="NVIDIA Sans" panose="020B0503020203020204" pitchFamily="34" charset="0"/>
              <a:sym typeface="Arial"/>
            </a:endParaRPr>
          </a:p>
        </p:txBody>
      </p:sp>
      <p:cxnSp>
        <p:nvCxnSpPr>
          <p:cNvPr id="22" name="Straight Arrow Connector 21">
            <a:extLst>
              <a:ext uri="{FF2B5EF4-FFF2-40B4-BE49-F238E27FC236}">
                <a16:creationId xmlns:a16="http://schemas.microsoft.com/office/drawing/2014/main" id="{57F304B9-DFB5-4393-BD49-D69F6EEB3F49}"/>
              </a:ext>
            </a:extLst>
          </p:cNvPr>
          <p:cNvCxnSpPr>
            <a:cxnSpLocks/>
          </p:cNvCxnSpPr>
          <p:nvPr/>
        </p:nvCxnSpPr>
        <p:spPr>
          <a:xfrm>
            <a:off x="19463978" y="11140050"/>
            <a:ext cx="3562936" cy="0"/>
          </a:xfrm>
          <a:prstGeom prst="straightConnector1">
            <a:avLst/>
          </a:prstGeom>
          <a:ln w="12700">
            <a:solidFill>
              <a:schemeClr val="bg1"/>
            </a:solidFill>
            <a:tailEnd type="stealth" w="med" len="med"/>
          </a:ln>
        </p:spPr>
        <p:style>
          <a:lnRef idx="1">
            <a:schemeClr val="dk1"/>
          </a:lnRef>
          <a:fillRef idx="0">
            <a:schemeClr val="dk1"/>
          </a:fillRef>
          <a:effectRef idx="0">
            <a:schemeClr val="dk1"/>
          </a:effectRef>
          <a:fontRef idx="minor">
            <a:schemeClr val="tx1"/>
          </a:fontRef>
        </p:style>
      </p:cxnSp>
      <p:graphicFrame>
        <p:nvGraphicFramePr>
          <p:cNvPr id="3" name="Chart 2">
            <a:extLst>
              <a:ext uri="{FF2B5EF4-FFF2-40B4-BE49-F238E27FC236}">
                <a16:creationId xmlns:a16="http://schemas.microsoft.com/office/drawing/2014/main" id="{4F852334-54F2-F16A-E901-8429B0C3161A}"/>
              </a:ext>
            </a:extLst>
          </p:cNvPr>
          <p:cNvGraphicFramePr>
            <a:graphicFrameLocks/>
          </p:cNvGraphicFramePr>
          <p:nvPr>
            <p:extLst>
              <p:ext uri="{D42A27DB-BD31-4B8C-83A1-F6EECF244321}">
                <p14:modId xmlns:p14="http://schemas.microsoft.com/office/powerpoint/2010/main" val="2176048561"/>
              </p:ext>
            </p:extLst>
          </p:nvPr>
        </p:nvGraphicFramePr>
        <p:xfrm>
          <a:off x="2394658" y="4496826"/>
          <a:ext cx="14327944" cy="12521124"/>
        </p:xfrm>
        <a:graphic>
          <a:graphicData uri="http://schemas.openxmlformats.org/drawingml/2006/chart">
            <c:chart xmlns:c="http://schemas.openxmlformats.org/drawingml/2006/chart" xmlns:r="http://schemas.openxmlformats.org/officeDocument/2006/relationships" r:id="rId6"/>
          </a:graphicData>
        </a:graphic>
      </p:graphicFrame>
      <p:sp>
        <p:nvSpPr>
          <p:cNvPr id="2" name="Google Shape;967;p4">
            <a:extLst>
              <a:ext uri="{FF2B5EF4-FFF2-40B4-BE49-F238E27FC236}">
                <a16:creationId xmlns:a16="http://schemas.microsoft.com/office/drawing/2014/main" id="{9368D713-FC53-2097-01E9-A12D1E899CFE}"/>
              </a:ext>
            </a:extLst>
          </p:cNvPr>
          <p:cNvSpPr txBox="1"/>
          <p:nvPr/>
        </p:nvSpPr>
        <p:spPr>
          <a:xfrm>
            <a:off x="1775410" y="19221740"/>
            <a:ext cx="31744972" cy="1384631"/>
          </a:xfrm>
          <a:prstGeom prst="rect">
            <a:avLst/>
          </a:prstGeom>
          <a:noFill/>
          <a:ln>
            <a:noFill/>
          </a:ln>
        </p:spPr>
        <p:txBody>
          <a:bodyPr spcFirstLastPara="1" wrap="square" lIns="822826" tIns="411300" rIns="822826" bIns="411300" anchor="t" anchorCtr="0">
            <a:spAutoFit/>
          </a:bodyPr>
          <a:lstStyle/>
          <a:p>
            <a:pPr algn="ctr" defTabSz="2743200">
              <a:buClr>
                <a:srgbClr val="000000"/>
              </a:buClr>
            </a:pPr>
            <a:r>
              <a:rPr lang="en-US" sz="3600" kern="0">
                <a:solidFill>
                  <a:srgbClr val="000000"/>
                </a:solidFill>
                <a:latin typeface="NVIDIA Sans" panose="020B0503020203020204" pitchFamily="34" charset="0"/>
                <a:ea typeface="Trebuchet MS"/>
                <a:cs typeface="NVIDIA Sans" panose="020B0503020203020204" pitchFamily="34" charset="0"/>
                <a:sym typeface="Trebuchet MS"/>
              </a:rPr>
              <a:t>ASR – Automatic Speech Recognition      |     SOTA – State-Of-The-Art</a:t>
            </a:r>
            <a:endParaRPr sz="3600" kern="0">
              <a:solidFill>
                <a:srgbClr val="000000"/>
              </a:solidFill>
              <a:latin typeface="NVIDIA Sans" panose="020B0503020203020204" pitchFamily="34" charset="0"/>
              <a:cs typeface="NVIDIA Sans" panose="020B0503020203020204" pitchFamily="34" charset="0"/>
              <a:sym typeface="Arial"/>
            </a:endParaRPr>
          </a:p>
        </p:txBody>
      </p:sp>
      <p:sp>
        <p:nvSpPr>
          <p:cNvPr id="4" name="TextBox 3">
            <a:extLst>
              <a:ext uri="{FF2B5EF4-FFF2-40B4-BE49-F238E27FC236}">
                <a16:creationId xmlns:a16="http://schemas.microsoft.com/office/drawing/2014/main" id="{14E3BFA0-16A8-F195-A3C3-0330B1557B06}"/>
              </a:ext>
            </a:extLst>
          </p:cNvPr>
          <p:cNvSpPr txBox="1"/>
          <p:nvPr/>
        </p:nvSpPr>
        <p:spPr>
          <a:xfrm>
            <a:off x="19583731" y="4586464"/>
            <a:ext cx="14477670" cy="86587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743200">
              <a:lnSpc>
                <a:spcPct val="110000"/>
              </a:lnSpc>
              <a:buClr>
                <a:srgbClr val="000000"/>
              </a:buClr>
            </a:pPr>
            <a:r>
              <a:rPr lang="en-US" sz="4800" kern="0">
                <a:solidFill>
                  <a:srgbClr val="76B900"/>
                </a:solidFill>
                <a:latin typeface="NVIDIA Sans" panose="020B0503020203020204" pitchFamily="34" charset="0"/>
                <a:cs typeface="NVIDIA Sans" panose="020B0503020203020204" pitchFamily="34" charset="0"/>
                <a:sym typeface="Arial"/>
              </a:rPr>
              <a:t>Additional 2X Accuracy with Customizations</a:t>
            </a:r>
          </a:p>
        </p:txBody>
      </p:sp>
      <p:sp>
        <p:nvSpPr>
          <p:cNvPr id="11" name="TextBox 10">
            <a:extLst>
              <a:ext uri="{FF2B5EF4-FFF2-40B4-BE49-F238E27FC236}">
                <a16:creationId xmlns:a16="http://schemas.microsoft.com/office/drawing/2014/main" id="{B7878B2C-7AB0-8C05-B00F-0286C6ADFCFC}"/>
              </a:ext>
            </a:extLst>
          </p:cNvPr>
          <p:cNvSpPr txBox="1"/>
          <p:nvPr/>
        </p:nvSpPr>
        <p:spPr>
          <a:xfrm>
            <a:off x="2795559" y="4586464"/>
            <a:ext cx="14552014" cy="865878"/>
          </a:xfrm>
          <a:prstGeom prst="rect">
            <a:avLst/>
          </a:prstGeom>
          <a:noFill/>
          <a:ln w="6350" cap="flat" cmpd="sng" algn="ctr">
            <a:noFill/>
            <a:prstDash val="solid"/>
          </a:ln>
          <a:effectLst/>
        </p:spPr>
        <p:txBody>
          <a:bodyPr wrap="square" rtlCol="0" anchor="t">
            <a:spAutoFit/>
          </a:bodyPr>
          <a:lstStyle/>
          <a:p>
            <a:pPr algn="ctr" defTabSz="2743200">
              <a:lnSpc>
                <a:spcPct val="110000"/>
              </a:lnSpc>
              <a:buClr>
                <a:srgbClr val="000000"/>
              </a:buClr>
            </a:pPr>
            <a:r>
              <a:rPr lang="en-US" sz="4800" kern="0">
                <a:solidFill>
                  <a:srgbClr val="76B900"/>
                </a:solidFill>
                <a:latin typeface="NVIDIA Sans" panose="020B0503020203020204" pitchFamily="34" charset="0"/>
                <a:cs typeface="NVIDIA Sans" panose="020B0503020203020204" pitchFamily="34" charset="0"/>
                <a:sym typeface="Arial"/>
              </a:rPr>
              <a:t>4X Accuracy with SOTA Model Architectures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55" name="Google Shape;853;p7">
            <a:extLst>
              <a:ext uri="{FF2B5EF4-FFF2-40B4-BE49-F238E27FC236}">
                <a16:creationId xmlns:a16="http://schemas.microsoft.com/office/drawing/2014/main" id="{8FC9C956-4A23-41E2-B928-F3AF360FD71E}"/>
              </a:ext>
            </a:extLst>
          </p:cNvPr>
          <p:cNvSpPr/>
          <p:nvPr/>
        </p:nvSpPr>
        <p:spPr>
          <a:xfrm>
            <a:off x="10183809" y="6301666"/>
            <a:ext cx="21407434" cy="5489188"/>
          </a:xfrm>
          <a:prstGeom prst="rect">
            <a:avLst/>
          </a:prstGeom>
          <a:solidFill>
            <a:schemeClr val="dk1">
              <a:alpha val="81176"/>
            </a:schemeClr>
          </a:solidFill>
          <a:ln w="31750" cap="flat" cmpd="sng">
            <a:solidFill>
              <a:schemeClr val="tx1">
                <a:lumMod val="95000"/>
              </a:schemeClr>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274276" tIns="274276" rIns="274276" bIns="137100" anchor="t" anchorCtr="0">
            <a:noAutofit/>
          </a:bodyPr>
          <a:lstStyle/>
          <a:p>
            <a:pPr algn="ctr" defTabSz="2742928">
              <a:buSzPts val="1067"/>
              <a:defRPr/>
            </a:pPr>
            <a:endParaRPr sz="3600">
              <a:solidFill>
                <a:schemeClr val="tx2"/>
              </a:solidFill>
              <a:latin typeface="NVIDIA Sans" panose="020B0503020203020204" pitchFamily="34" charset="0"/>
              <a:cs typeface="NVIDIA Sans" panose="020B0503020203020204" pitchFamily="34" charset="0"/>
            </a:endParaRPr>
          </a:p>
        </p:txBody>
      </p:sp>
      <p:sp>
        <p:nvSpPr>
          <p:cNvPr id="1236" name="Google Shape;1236;p19"/>
          <p:cNvSpPr txBox="1">
            <a:spLocks noGrp="1"/>
          </p:cNvSpPr>
          <p:nvPr>
            <p:ph type="title"/>
          </p:nvPr>
        </p:nvSpPr>
        <p:spPr/>
        <p:txBody>
          <a:bodyPr/>
          <a:lstStyle/>
          <a:p>
            <a:r>
              <a:rPr lang="en-US" dirty="0"/>
              <a:t>Customizations Across Riva ASR Pipeline</a:t>
            </a:r>
          </a:p>
        </p:txBody>
      </p:sp>
      <p:sp>
        <p:nvSpPr>
          <p:cNvPr id="10" name="Text Placeholder 9">
            <a:extLst>
              <a:ext uri="{FF2B5EF4-FFF2-40B4-BE49-F238E27FC236}">
                <a16:creationId xmlns:a16="http://schemas.microsoft.com/office/drawing/2014/main" id="{D9A39A91-87E8-8092-8F81-978B62C0D1D3}"/>
              </a:ext>
            </a:extLst>
          </p:cNvPr>
          <p:cNvSpPr>
            <a:spLocks noGrp="1"/>
          </p:cNvSpPr>
          <p:nvPr>
            <p:ph type="body" sz="quarter" idx="10"/>
          </p:nvPr>
        </p:nvSpPr>
        <p:spPr/>
        <p:txBody>
          <a:bodyPr/>
          <a:lstStyle/>
          <a:p>
            <a:r>
              <a:rPr lang="en-US" dirty="0"/>
              <a:t>Accurate | Customizable | Real-Time</a:t>
            </a:r>
          </a:p>
          <a:p>
            <a:endParaRPr lang="en-US" dirty="0"/>
          </a:p>
        </p:txBody>
      </p:sp>
      <p:cxnSp>
        <p:nvCxnSpPr>
          <p:cNvPr id="31" name="Google Shape;857;p7">
            <a:extLst>
              <a:ext uri="{FF2B5EF4-FFF2-40B4-BE49-F238E27FC236}">
                <a16:creationId xmlns:a16="http://schemas.microsoft.com/office/drawing/2014/main" id="{D04163D1-121C-4CEF-9FA0-1890B1D2042E}"/>
              </a:ext>
            </a:extLst>
          </p:cNvPr>
          <p:cNvCxnSpPr>
            <a:cxnSpLocks/>
          </p:cNvCxnSpPr>
          <p:nvPr/>
        </p:nvCxnSpPr>
        <p:spPr>
          <a:xfrm flipV="1">
            <a:off x="17323910" y="9151397"/>
            <a:ext cx="1659448" cy="4594"/>
          </a:xfrm>
          <a:prstGeom prst="straightConnector1">
            <a:avLst/>
          </a:prstGeom>
          <a:ln w="12700">
            <a:solidFill>
              <a:schemeClr val="bg1"/>
            </a:solidFill>
            <a:headEnd type="none" w="sm" len="sm"/>
            <a:tailEnd type="stealth" w="med" len="lg"/>
          </a:ln>
        </p:spPr>
        <p:style>
          <a:lnRef idx="1">
            <a:schemeClr val="dk1"/>
          </a:lnRef>
          <a:fillRef idx="0">
            <a:schemeClr val="dk1"/>
          </a:fillRef>
          <a:effectRef idx="0">
            <a:schemeClr val="dk1"/>
          </a:effectRef>
          <a:fontRef idx="minor">
            <a:schemeClr val="tx1"/>
          </a:fontRef>
        </p:style>
      </p:cxnSp>
      <p:sp>
        <p:nvSpPr>
          <p:cNvPr id="32" name="Google Shape;861;p7">
            <a:extLst>
              <a:ext uri="{FF2B5EF4-FFF2-40B4-BE49-F238E27FC236}">
                <a16:creationId xmlns:a16="http://schemas.microsoft.com/office/drawing/2014/main" id="{F379D018-3B33-4B35-90F3-BEB4497A4650}"/>
              </a:ext>
            </a:extLst>
          </p:cNvPr>
          <p:cNvSpPr txBox="1"/>
          <p:nvPr/>
        </p:nvSpPr>
        <p:spPr>
          <a:xfrm>
            <a:off x="9896355" y="10102941"/>
            <a:ext cx="4386442" cy="738543"/>
          </a:xfrm>
          <a:prstGeom prst="rect">
            <a:avLst/>
          </a:prstGeom>
          <a:noFill/>
          <a:ln>
            <a:noFill/>
          </a:ln>
        </p:spPr>
        <p:txBody>
          <a:bodyPr spcFirstLastPara="1" wrap="square" lIns="274276" tIns="137100" rIns="274276" bIns="137100" anchor="t" anchorCtr="0">
            <a:spAutoFit/>
          </a:bodyPr>
          <a:lstStyle/>
          <a:p>
            <a:pPr algn="ctr" defTabSz="2742928">
              <a:buSzPts val="800"/>
              <a:defRPr/>
            </a:pPr>
            <a:r>
              <a:rPr lang="en-US" sz="3000">
                <a:solidFill>
                  <a:schemeClr val="bg1"/>
                </a:solidFill>
                <a:latin typeface="NVIDIA Sans" panose="020B0503020203020204" pitchFamily="34" charset="0"/>
                <a:cs typeface="NVIDIA Sans" panose="020B0503020203020204" pitchFamily="34" charset="0"/>
              </a:rPr>
              <a:t>Feature Extraction</a:t>
            </a:r>
            <a:endParaRPr sz="3000">
              <a:solidFill>
                <a:schemeClr val="bg1"/>
              </a:solidFill>
              <a:latin typeface="NVIDIA Sans" panose="020B0503020203020204" pitchFamily="34" charset="0"/>
              <a:cs typeface="NVIDIA Sans" panose="020B0503020203020204" pitchFamily="34" charset="0"/>
            </a:endParaRPr>
          </a:p>
        </p:txBody>
      </p:sp>
      <p:sp>
        <p:nvSpPr>
          <p:cNvPr id="33" name="Google Shape;862;p7">
            <a:extLst>
              <a:ext uri="{FF2B5EF4-FFF2-40B4-BE49-F238E27FC236}">
                <a16:creationId xmlns:a16="http://schemas.microsoft.com/office/drawing/2014/main" id="{6B4E81E9-3460-4964-939F-D7092DACFDED}"/>
              </a:ext>
            </a:extLst>
          </p:cNvPr>
          <p:cNvSpPr txBox="1"/>
          <p:nvPr/>
        </p:nvSpPr>
        <p:spPr>
          <a:xfrm>
            <a:off x="14576881" y="10058193"/>
            <a:ext cx="3391938" cy="738543"/>
          </a:xfrm>
          <a:prstGeom prst="rect">
            <a:avLst/>
          </a:prstGeom>
          <a:noFill/>
          <a:ln>
            <a:noFill/>
          </a:ln>
        </p:spPr>
        <p:txBody>
          <a:bodyPr spcFirstLastPara="1" wrap="square" lIns="274276" tIns="137100" rIns="274276" bIns="137100" anchor="t" anchorCtr="0">
            <a:spAutoFit/>
          </a:bodyPr>
          <a:lstStyle/>
          <a:p>
            <a:pPr algn="ctr" defTabSz="2742928">
              <a:buSzPts val="800"/>
              <a:defRPr/>
            </a:pPr>
            <a:r>
              <a:rPr lang="en-US" sz="3000">
                <a:solidFill>
                  <a:schemeClr val="bg1"/>
                </a:solidFill>
                <a:latin typeface="NVIDIA Sans" panose="020B0503020203020204" pitchFamily="34" charset="0"/>
                <a:cs typeface="NVIDIA Sans" panose="020B0503020203020204" pitchFamily="34" charset="0"/>
              </a:rPr>
              <a:t>Acoustic Model</a:t>
            </a:r>
            <a:endParaRPr sz="3000">
              <a:solidFill>
                <a:schemeClr val="bg1"/>
              </a:solidFill>
              <a:latin typeface="NVIDIA Sans" panose="020B0503020203020204" pitchFamily="34" charset="0"/>
              <a:cs typeface="NVIDIA Sans" panose="020B0503020203020204" pitchFamily="34" charset="0"/>
            </a:endParaRPr>
          </a:p>
        </p:txBody>
      </p:sp>
      <p:sp>
        <p:nvSpPr>
          <p:cNvPr id="34" name="Google Shape;863;p7">
            <a:extLst>
              <a:ext uri="{FF2B5EF4-FFF2-40B4-BE49-F238E27FC236}">
                <a16:creationId xmlns:a16="http://schemas.microsoft.com/office/drawing/2014/main" id="{AB4D88E9-37A7-43D2-A434-C22D1B3452B0}"/>
              </a:ext>
            </a:extLst>
          </p:cNvPr>
          <p:cNvSpPr txBox="1"/>
          <p:nvPr/>
        </p:nvSpPr>
        <p:spPr>
          <a:xfrm>
            <a:off x="18556996" y="9867445"/>
            <a:ext cx="3934468" cy="1200207"/>
          </a:xfrm>
          <a:prstGeom prst="rect">
            <a:avLst/>
          </a:prstGeom>
          <a:noFill/>
          <a:ln>
            <a:noFill/>
          </a:ln>
        </p:spPr>
        <p:txBody>
          <a:bodyPr spcFirstLastPara="1" wrap="square" lIns="274276" tIns="137100" rIns="274276" bIns="137100" anchor="t" anchorCtr="0">
            <a:spAutoFit/>
          </a:bodyPr>
          <a:lstStyle/>
          <a:p>
            <a:pPr algn="ctr" defTabSz="2742928">
              <a:buSzPts val="800"/>
              <a:defRPr/>
            </a:pPr>
            <a:r>
              <a:rPr lang="en-US" sz="3000">
                <a:solidFill>
                  <a:schemeClr val="bg1"/>
                </a:solidFill>
                <a:latin typeface="NVIDIA Sans" panose="020B0503020203020204" pitchFamily="34" charset="0"/>
                <a:cs typeface="NVIDIA Sans" panose="020B0503020203020204" pitchFamily="34" charset="0"/>
              </a:rPr>
              <a:t>Decoder &amp; N-Gram Language Model</a:t>
            </a:r>
            <a:endParaRPr sz="3000">
              <a:solidFill>
                <a:schemeClr val="bg1"/>
              </a:solidFill>
              <a:latin typeface="NVIDIA Sans" panose="020B0503020203020204" pitchFamily="34" charset="0"/>
              <a:cs typeface="NVIDIA Sans" panose="020B0503020203020204" pitchFamily="34" charset="0"/>
            </a:endParaRPr>
          </a:p>
        </p:txBody>
      </p:sp>
      <p:sp>
        <p:nvSpPr>
          <p:cNvPr id="35" name="Google Shape;864;p7">
            <a:extLst>
              <a:ext uri="{FF2B5EF4-FFF2-40B4-BE49-F238E27FC236}">
                <a16:creationId xmlns:a16="http://schemas.microsoft.com/office/drawing/2014/main" id="{C9705871-C1EB-4EDD-90AE-44C3F2A02FBF}"/>
              </a:ext>
            </a:extLst>
          </p:cNvPr>
          <p:cNvSpPr txBox="1"/>
          <p:nvPr/>
        </p:nvSpPr>
        <p:spPr>
          <a:xfrm>
            <a:off x="23543269" y="9756653"/>
            <a:ext cx="3180258" cy="1661872"/>
          </a:xfrm>
          <a:prstGeom prst="rect">
            <a:avLst/>
          </a:prstGeom>
          <a:noFill/>
          <a:ln>
            <a:noFill/>
          </a:ln>
        </p:spPr>
        <p:txBody>
          <a:bodyPr spcFirstLastPara="1" wrap="square" lIns="274276" tIns="137100" rIns="274276" bIns="137100" anchor="t" anchorCtr="0">
            <a:spAutoFit/>
          </a:bodyPr>
          <a:lstStyle/>
          <a:p>
            <a:pPr algn="ctr" defTabSz="2742928">
              <a:buSzPts val="800"/>
              <a:defRPr/>
            </a:pPr>
            <a:r>
              <a:rPr lang="en-US" sz="3000">
                <a:solidFill>
                  <a:schemeClr val="bg1"/>
                </a:solidFill>
                <a:latin typeface="NVIDIA Sans" panose="020B0503020203020204" pitchFamily="34" charset="0"/>
                <a:cs typeface="NVIDIA Sans" panose="020B0503020203020204" pitchFamily="34" charset="0"/>
              </a:rPr>
              <a:t>Punctuation &amp; Capitalization Model</a:t>
            </a:r>
            <a:endParaRPr sz="3000">
              <a:solidFill>
                <a:schemeClr val="bg1"/>
              </a:solidFill>
              <a:latin typeface="NVIDIA Sans" panose="020B0503020203020204" pitchFamily="34" charset="0"/>
              <a:cs typeface="NVIDIA Sans" panose="020B0503020203020204" pitchFamily="34" charset="0"/>
            </a:endParaRPr>
          </a:p>
        </p:txBody>
      </p:sp>
      <p:pic>
        <p:nvPicPr>
          <p:cNvPr id="37" name="Google Shape;869;p7">
            <a:extLst>
              <a:ext uri="{FF2B5EF4-FFF2-40B4-BE49-F238E27FC236}">
                <a16:creationId xmlns:a16="http://schemas.microsoft.com/office/drawing/2014/main" id="{4AA9797C-F3D8-4286-9538-882436BF3109}"/>
              </a:ext>
            </a:extLst>
          </p:cNvPr>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Effect>
                      <a14:colorTemperature colorTemp="11200"/>
                    </a14:imgEffect>
                    <a14:imgEffect>
                      <a14:saturation sat="400000"/>
                    </a14:imgEffect>
                    <a14:imgEffect>
                      <a14:brightnessContrast bright="-40000" contrast="-40000"/>
                    </a14:imgEffect>
                  </a14:imgLayer>
                </a14:imgProps>
              </a:ext>
            </a:extLst>
          </a:blip>
          <a:srcRect/>
          <a:stretch/>
        </p:blipFill>
        <p:spPr>
          <a:xfrm>
            <a:off x="11132909" y="8110786"/>
            <a:ext cx="1583670" cy="1523556"/>
          </a:xfrm>
          <a:prstGeom prst="rect">
            <a:avLst/>
          </a:prstGeom>
          <a:noFill/>
          <a:ln>
            <a:noFill/>
          </a:ln>
        </p:spPr>
      </p:pic>
      <p:pic>
        <p:nvPicPr>
          <p:cNvPr id="38" name="Google Shape;870;p7">
            <a:extLst>
              <a:ext uri="{FF2B5EF4-FFF2-40B4-BE49-F238E27FC236}">
                <a16:creationId xmlns:a16="http://schemas.microsoft.com/office/drawing/2014/main" id="{1B6318A4-F399-4C09-B54A-545C75765147}"/>
              </a:ext>
            </a:extLst>
          </p:cNvPr>
          <p:cNvPicPr preferRelativeResize="0"/>
          <p:nvPr/>
        </p:nvPicPr>
        <p:blipFill rotWithShape="1">
          <a:blip r:embed="rId5">
            <a:alphaModFix/>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a:stretch/>
        </p:blipFill>
        <p:spPr>
          <a:xfrm>
            <a:off x="15249348" y="8050240"/>
            <a:ext cx="1690848" cy="1582056"/>
          </a:xfrm>
          <a:prstGeom prst="rect">
            <a:avLst/>
          </a:prstGeom>
          <a:noFill/>
          <a:ln>
            <a:noFill/>
          </a:ln>
        </p:spPr>
      </p:pic>
      <p:pic>
        <p:nvPicPr>
          <p:cNvPr id="39" name="Google Shape;871;p7">
            <a:extLst>
              <a:ext uri="{FF2B5EF4-FFF2-40B4-BE49-F238E27FC236}">
                <a16:creationId xmlns:a16="http://schemas.microsoft.com/office/drawing/2014/main" id="{5AE1DC31-39C8-4C3A-B13A-A4CD0EF5D576}"/>
              </a:ext>
            </a:extLst>
          </p:cNvPr>
          <p:cNvPicPr preferRelativeResize="0"/>
          <p:nvPr/>
        </p:nvPicPr>
        <p:blipFill rotWithShape="1">
          <a:blip r:embed="rId7">
            <a:alphaModFix/>
            <a:extLst>
              <a:ext uri="{BEBA8EAE-BF5A-486C-A8C5-ECC9F3942E4B}">
                <a14:imgProps xmlns:a14="http://schemas.microsoft.com/office/drawing/2010/main">
                  <a14:imgLayer r:embed="rId8">
                    <a14:imgEffect>
                      <a14:saturation sat="400000"/>
                    </a14:imgEffect>
                    <a14:imgEffect>
                      <a14:brightnessContrast bright="-40000" contrast="-40000"/>
                    </a14:imgEffect>
                  </a14:imgLayer>
                </a14:imgProps>
              </a:ext>
            </a:extLst>
          </a:blip>
          <a:srcRect/>
          <a:stretch/>
        </p:blipFill>
        <p:spPr>
          <a:xfrm>
            <a:off x="19309077" y="8312629"/>
            <a:ext cx="2274322" cy="1185666"/>
          </a:xfrm>
          <a:prstGeom prst="rect">
            <a:avLst/>
          </a:prstGeom>
          <a:noFill/>
          <a:ln>
            <a:noFill/>
          </a:ln>
        </p:spPr>
      </p:pic>
      <p:pic>
        <p:nvPicPr>
          <p:cNvPr id="40" name="Google Shape;872;p7">
            <a:extLst>
              <a:ext uri="{FF2B5EF4-FFF2-40B4-BE49-F238E27FC236}">
                <a16:creationId xmlns:a16="http://schemas.microsoft.com/office/drawing/2014/main" id="{F51ED767-2389-469A-9EB4-32D36E08AE39}"/>
              </a:ext>
            </a:extLst>
          </p:cNvPr>
          <p:cNvPicPr preferRelativeResize="0"/>
          <p:nvPr/>
        </p:nvPicPr>
        <p:blipFill rotWithShape="1">
          <a:blip r:embed="rId9">
            <a:alphaModFix/>
            <a:extLst>
              <a:ext uri="{BEBA8EAE-BF5A-486C-A8C5-ECC9F3942E4B}">
                <a14:imgProps xmlns:a14="http://schemas.microsoft.com/office/drawing/2010/main">
                  <a14:imgLayer r:embed="rId10">
                    <a14:imgEffect>
                      <a14:saturation sat="400000"/>
                    </a14:imgEffect>
                    <a14:imgEffect>
                      <a14:brightnessContrast bright="-40000" contrast="-40000"/>
                    </a14:imgEffect>
                  </a14:imgLayer>
                </a14:imgProps>
              </a:ext>
            </a:extLst>
          </a:blip>
          <a:srcRect/>
          <a:stretch/>
        </p:blipFill>
        <p:spPr>
          <a:xfrm>
            <a:off x="24454307" y="8209212"/>
            <a:ext cx="1442814" cy="1570884"/>
          </a:xfrm>
          <a:prstGeom prst="rect">
            <a:avLst/>
          </a:prstGeom>
          <a:noFill/>
          <a:ln>
            <a:noFill/>
          </a:ln>
        </p:spPr>
      </p:pic>
      <p:cxnSp>
        <p:nvCxnSpPr>
          <p:cNvPr id="41" name="Google Shape;881;p7">
            <a:extLst>
              <a:ext uri="{FF2B5EF4-FFF2-40B4-BE49-F238E27FC236}">
                <a16:creationId xmlns:a16="http://schemas.microsoft.com/office/drawing/2014/main" id="{47982C32-C807-46F0-8670-B3C65204436B}"/>
              </a:ext>
            </a:extLst>
          </p:cNvPr>
          <p:cNvCxnSpPr>
            <a:cxnSpLocks/>
          </p:cNvCxnSpPr>
          <p:nvPr/>
        </p:nvCxnSpPr>
        <p:spPr>
          <a:xfrm flipV="1">
            <a:off x="13015696" y="9124277"/>
            <a:ext cx="1659448" cy="4594"/>
          </a:xfrm>
          <a:prstGeom prst="straightConnector1">
            <a:avLst/>
          </a:prstGeom>
          <a:ln w="12700">
            <a:solidFill>
              <a:schemeClr val="bg1"/>
            </a:solidFill>
            <a:headEnd type="none" w="sm" len="sm"/>
            <a:tailEnd type="stealth" w="med" len="lg"/>
          </a:ln>
        </p:spPr>
        <p:style>
          <a:lnRef idx="1">
            <a:schemeClr val="dk1"/>
          </a:lnRef>
          <a:fillRef idx="0">
            <a:schemeClr val="dk1"/>
          </a:fillRef>
          <a:effectRef idx="0">
            <a:schemeClr val="dk1"/>
          </a:effectRef>
          <a:fontRef idx="minor">
            <a:schemeClr val="tx1"/>
          </a:fontRef>
        </p:style>
      </p:cxnSp>
      <p:cxnSp>
        <p:nvCxnSpPr>
          <p:cNvPr id="42" name="Google Shape;888;p7">
            <a:extLst>
              <a:ext uri="{FF2B5EF4-FFF2-40B4-BE49-F238E27FC236}">
                <a16:creationId xmlns:a16="http://schemas.microsoft.com/office/drawing/2014/main" id="{1F0AC630-5810-4CA7-9FE4-C4A08E2017F4}"/>
              </a:ext>
            </a:extLst>
          </p:cNvPr>
          <p:cNvCxnSpPr>
            <a:cxnSpLocks/>
          </p:cNvCxnSpPr>
          <p:nvPr/>
        </p:nvCxnSpPr>
        <p:spPr>
          <a:xfrm flipV="1">
            <a:off x="22134566" y="9143117"/>
            <a:ext cx="1659448" cy="4594"/>
          </a:xfrm>
          <a:prstGeom prst="straightConnector1">
            <a:avLst/>
          </a:prstGeom>
          <a:ln w="12700">
            <a:solidFill>
              <a:schemeClr val="bg1"/>
            </a:solidFill>
            <a:headEnd type="none" w="sm" len="sm"/>
            <a:tailEnd type="stealth" w="med" len="lg"/>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D474F8D0-E9FC-4AD5-9D9B-FA23A622FDB4}"/>
              </a:ext>
            </a:extLst>
          </p:cNvPr>
          <p:cNvCxnSpPr>
            <a:cxnSpLocks/>
          </p:cNvCxnSpPr>
          <p:nvPr/>
        </p:nvCxnSpPr>
        <p:spPr>
          <a:xfrm flipV="1">
            <a:off x="1109929" y="9014546"/>
            <a:ext cx="8744694" cy="67372"/>
          </a:xfrm>
          <a:prstGeom prst="straightConnector1">
            <a:avLst/>
          </a:prstGeom>
          <a:ln w="44450">
            <a:tailEnd type="stealth" w="lg" len="lg"/>
          </a:ln>
        </p:spPr>
        <p:style>
          <a:lnRef idx="1">
            <a:schemeClr val="accent4"/>
          </a:lnRef>
          <a:fillRef idx="0">
            <a:schemeClr val="accent4"/>
          </a:fillRef>
          <a:effectRef idx="0">
            <a:schemeClr val="accent4"/>
          </a:effectRef>
          <a:fontRef idx="minor">
            <a:schemeClr val="tx1"/>
          </a:fontRef>
        </p:style>
      </p:cxnSp>
      <p:sp>
        <p:nvSpPr>
          <p:cNvPr id="48" name="Google Shape;1242;p19">
            <a:extLst>
              <a:ext uri="{FF2B5EF4-FFF2-40B4-BE49-F238E27FC236}">
                <a16:creationId xmlns:a16="http://schemas.microsoft.com/office/drawing/2014/main" id="{DCF7B3DA-3258-42A3-8B23-605F9083D6B5}"/>
              </a:ext>
            </a:extLst>
          </p:cNvPr>
          <p:cNvSpPr txBox="1"/>
          <p:nvPr/>
        </p:nvSpPr>
        <p:spPr>
          <a:xfrm>
            <a:off x="274702" y="9299695"/>
            <a:ext cx="3666324" cy="931506"/>
          </a:xfrm>
          <a:prstGeom prst="rect">
            <a:avLst/>
          </a:prstGeom>
          <a:noFill/>
          <a:ln>
            <a:noFill/>
          </a:ln>
        </p:spPr>
        <p:txBody>
          <a:bodyPr spcFirstLastPara="1" wrap="square" lIns="416550" tIns="208126" rIns="416550" bIns="208126" anchor="ctr" anchorCtr="0">
            <a:noAutofit/>
          </a:bodyPr>
          <a:lstStyle/>
          <a:p>
            <a:pPr algn="ctr" defTabSz="2742928">
              <a:lnSpc>
                <a:spcPct val="90000"/>
              </a:lnSpc>
              <a:buSzPts val="900"/>
              <a:defRPr/>
            </a:pPr>
            <a:r>
              <a:rPr lang="en-US" sz="3600">
                <a:latin typeface="NVIDIA Sans" panose="020B0503020203020204" pitchFamily="34" charset="0"/>
                <a:ea typeface="Trebuchet MS"/>
                <a:cs typeface="NVIDIA Sans" panose="020B0503020203020204" pitchFamily="34" charset="0"/>
                <a:sym typeface="Trebuchet MS"/>
              </a:rPr>
              <a:t>Speech </a:t>
            </a:r>
            <a:endParaRPr sz="3600">
              <a:latin typeface="NVIDIA Sans" panose="020B0503020203020204" pitchFamily="34" charset="0"/>
              <a:cs typeface="NVIDIA Sans" panose="020B0503020203020204" pitchFamily="34" charset="0"/>
            </a:endParaRPr>
          </a:p>
        </p:txBody>
      </p:sp>
      <p:cxnSp>
        <p:nvCxnSpPr>
          <p:cNvPr id="49" name="Straight Arrow Connector 48">
            <a:extLst>
              <a:ext uri="{FF2B5EF4-FFF2-40B4-BE49-F238E27FC236}">
                <a16:creationId xmlns:a16="http://schemas.microsoft.com/office/drawing/2014/main" id="{7E668959-4952-4763-9741-845B60580488}"/>
              </a:ext>
            </a:extLst>
          </p:cNvPr>
          <p:cNvCxnSpPr>
            <a:cxnSpLocks/>
          </p:cNvCxnSpPr>
          <p:nvPr/>
        </p:nvCxnSpPr>
        <p:spPr>
          <a:xfrm flipV="1">
            <a:off x="32033477" y="9388571"/>
            <a:ext cx="3512478" cy="16830"/>
          </a:xfrm>
          <a:prstGeom prst="straightConnector1">
            <a:avLst/>
          </a:prstGeom>
          <a:ln w="44450">
            <a:tailEnd type="stealth" w="lg" len="lg"/>
          </a:ln>
        </p:spPr>
        <p:style>
          <a:lnRef idx="1">
            <a:schemeClr val="accent4"/>
          </a:lnRef>
          <a:fillRef idx="0">
            <a:schemeClr val="accent4"/>
          </a:fillRef>
          <a:effectRef idx="0">
            <a:schemeClr val="accent4"/>
          </a:effectRef>
          <a:fontRef idx="minor">
            <a:schemeClr val="tx1"/>
          </a:fontRef>
        </p:style>
      </p:cxnSp>
      <p:sp>
        <p:nvSpPr>
          <p:cNvPr id="50" name="Google Shape;1242;p19">
            <a:extLst>
              <a:ext uri="{FF2B5EF4-FFF2-40B4-BE49-F238E27FC236}">
                <a16:creationId xmlns:a16="http://schemas.microsoft.com/office/drawing/2014/main" id="{7878C6DA-5DC4-41C1-8A11-E37B8A972890}"/>
              </a:ext>
            </a:extLst>
          </p:cNvPr>
          <p:cNvSpPr txBox="1"/>
          <p:nvPr/>
        </p:nvSpPr>
        <p:spPr>
          <a:xfrm>
            <a:off x="32033476" y="9685876"/>
            <a:ext cx="3666324" cy="777784"/>
          </a:xfrm>
          <a:prstGeom prst="rect">
            <a:avLst/>
          </a:prstGeom>
          <a:noFill/>
          <a:ln>
            <a:noFill/>
          </a:ln>
        </p:spPr>
        <p:txBody>
          <a:bodyPr spcFirstLastPara="1" wrap="square" lIns="416550" tIns="208126" rIns="416550" bIns="208126" anchor="ctr" anchorCtr="0">
            <a:noAutofit/>
          </a:bodyPr>
          <a:lstStyle/>
          <a:p>
            <a:pPr algn="ctr" defTabSz="2742928">
              <a:lnSpc>
                <a:spcPct val="90000"/>
              </a:lnSpc>
              <a:buSzPts val="900"/>
              <a:defRPr/>
            </a:pPr>
            <a:r>
              <a:rPr lang="en-US" sz="3600">
                <a:latin typeface="NVIDIA Sans" panose="020B0503020203020204" pitchFamily="34" charset="0"/>
                <a:cs typeface="NVIDIA Sans" panose="020B0503020203020204" pitchFamily="34" charset="0"/>
                <a:sym typeface="Trebuchet MS"/>
              </a:rPr>
              <a:t>Text</a:t>
            </a:r>
            <a:endParaRPr sz="3600">
              <a:latin typeface="NVIDIA Sans" panose="020B0503020203020204" pitchFamily="34" charset="0"/>
              <a:cs typeface="NVIDIA Sans" panose="020B0503020203020204" pitchFamily="34" charset="0"/>
            </a:endParaRPr>
          </a:p>
        </p:txBody>
      </p:sp>
      <p:sp>
        <p:nvSpPr>
          <p:cNvPr id="11" name="Rectangle 10">
            <a:extLst>
              <a:ext uri="{FF2B5EF4-FFF2-40B4-BE49-F238E27FC236}">
                <a16:creationId xmlns:a16="http://schemas.microsoft.com/office/drawing/2014/main" id="{7F661FB9-917B-4C51-9BAC-D4281CBB237A}"/>
              </a:ext>
            </a:extLst>
          </p:cNvPr>
          <p:cNvSpPr/>
          <p:nvPr/>
        </p:nvSpPr>
        <p:spPr>
          <a:xfrm>
            <a:off x="3596285" y="2751067"/>
            <a:ext cx="7014090" cy="2591538"/>
          </a:xfrm>
          <a:prstGeom prst="rect">
            <a:avLst/>
          </a:prstGeom>
          <a:ln w="44450">
            <a:solidFill>
              <a:srgbClr val="FFC000"/>
            </a:solidFill>
          </a:ln>
        </p:spPr>
        <p:style>
          <a:lnRef idx="2">
            <a:schemeClr val="dk1">
              <a:shade val="50000"/>
            </a:schemeClr>
          </a:lnRef>
          <a:fillRef idx="1">
            <a:schemeClr val="dk1"/>
          </a:fillRef>
          <a:effectRef idx="0">
            <a:schemeClr val="dk1"/>
          </a:effectRef>
          <a:fontRef idx="minor">
            <a:schemeClr val="lt1"/>
          </a:fontRef>
        </p:style>
        <p:txBody>
          <a:bodyPr lIns="274320" tIns="137160" rIns="274320" bIns="137160" rtlCol="0" anchor="ctr"/>
          <a:lstStyle/>
          <a:p>
            <a:pPr algn="ctr"/>
            <a:endParaRPr lang="en-US" sz="2100" b="1">
              <a:solidFill>
                <a:schemeClr val="bg1"/>
              </a:solidFill>
              <a:latin typeface="NVIDIA Sans" panose="020B0503020203020204" pitchFamily="34" charset="0"/>
              <a:cs typeface="NVIDIA Sans" panose="020B0503020203020204" pitchFamily="34" charset="0"/>
            </a:endParaRPr>
          </a:p>
          <a:p>
            <a:r>
              <a:rPr lang="en-US" sz="3000" b="1">
                <a:solidFill>
                  <a:schemeClr val="bg1"/>
                </a:solidFill>
                <a:latin typeface="NVIDIA Sans" panose="020B0503020203020204" pitchFamily="34" charset="0"/>
                <a:cs typeface="NVIDIA Sans" panose="020B0503020203020204" pitchFamily="34" charset="0"/>
              </a:rPr>
              <a:t>Word Boosting</a:t>
            </a:r>
            <a:r>
              <a:rPr lang="en-US" sz="4000">
                <a:solidFill>
                  <a:srgbClr val="FF0000"/>
                </a:solidFill>
                <a:latin typeface="NVIDIA Sans" panose="020B0503020203020204" pitchFamily="34" charset="0"/>
                <a:cs typeface="NVIDIA Sans" panose="020B0503020203020204" pitchFamily="34" charset="0"/>
              </a:rPr>
              <a:t>* </a:t>
            </a:r>
            <a:r>
              <a:rPr lang="en-US" sz="3000">
                <a:solidFill>
                  <a:schemeClr val="bg1"/>
                </a:solidFill>
                <a:latin typeface="NVIDIA Sans" panose="020B0503020203020204" pitchFamily="34" charset="0"/>
                <a:cs typeface="NVIDIA Sans" panose="020B0503020203020204" pitchFamily="34" charset="0"/>
              </a:rPr>
              <a:t>for:</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Product Names</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Jargon</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Context-Specific Knowledge</a:t>
            </a:r>
          </a:p>
          <a:p>
            <a:pPr algn="ctr"/>
            <a:endParaRPr lang="en-US" sz="2100" b="1">
              <a:latin typeface="NVIDIA Sans" panose="020B0503020203020204" pitchFamily="34" charset="0"/>
              <a:cs typeface="NVIDIA Sans" panose="020B0503020203020204" pitchFamily="34" charset="0"/>
            </a:endParaRPr>
          </a:p>
          <a:p>
            <a:pPr algn="ctr"/>
            <a:endParaRPr lang="en-US" sz="2100">
              <a:latin typeface="NVIDIA Sans" panose="020B0503020203020204" pitchFamily="34" charset="0"/>
              <a:cs typeface="NVIDIA Sans" panose="020B0503020203020204" pitchFamily="34" charset="0"/>
            </a:endParaRPr>
          </a:p>
        </p:txBody>
      </p:sp>
      <p:sp>
        <p:nvSpPr>
          <p:cNvPr id="61" name="Rectangle 60">
            <a:extLst>
              <a:ext uri="{FF2B5EF4-FFF2-40B4-BE49-F238E27FC236}">
                <a16:creationId xmlns:a16="http://schemas.microsoft.com/office/drawing/2014/main" id="{0311E7E9-2CE6-43B0-9760-4FB4E20CDA5B}"/>
              </a:ext>
            </a:extLst>
          </p:cNvPr>
          <p:cNvSpPr/>
          <p:nvPr/>
        </p:nvSpPr>
        <p:spPr>
          <a:xfrm>
            <a:off x="25571739" y="14926556"/>
            <a:ext cx="8176558" cy="2377576"/>
          </a:xfrm>
          <a:prstGeom prst="rect">
            <a:avLst/>
          </a:prstGeom>
          <a:ln w="44450">
            <a:solidFill>
              <a:schemeClr val="tx2"/>
            </a:solidFill>
          </a:ln>
        </p:spPr>
        <p:style>
          <a:lnRef idx="2">
            <a:schemeClr val="dk1">
              <a:shade val="50000"/>
            </a:schemeClr>
          </a:lnRef>
          <a:fillRef idx="1">
            <a:schemeClr val="dk1"/>
          </a:fillRef>
          <a:effectRef idx="0">
            <a:schemeClr val="dk1"/>
          </a:effectRef>
          <a:fontRef idx="minor">
            <a:schemeClr val="lt1"/>
          </a:fontRef>
        </p:style>
        <p:txBody>
          <a:bodyPr lIns="274320" tIns="137160" rIns="274320" bIns="137160" rtlCol="0" anchor="ctr"/>
          <a:lstStyle/>
          <a:p>
            <a:endParaRPr lang="en-US" sz="2100" b="1" dirty="0">
              <a:latin typeface="NVIDIA Sans" panose="020B0503020203020204" pitchFamily="34" charset="0"/>
              <a:cs typeface="NVIDIA Sans" panose="020B0503020203020204" pitchFamily="34" charset="0"/>
            </a:endParaRPr>
          </a:p>
          <a:p>
            <a:r>
              <a:rPr lang="en-US" sz="3000" b="1" dirty="0">
                <a:latin typeface="NVIDIA Sans" panose="020B0503020203020204" pitchFamily="34" charset="0"/>
                <a:cs typeface="NVIDIA Sans" panose="020B0503020203020204" pitchFamily="34" charset="0"/>
              </a:rPr>
              <a:t> Rule Modification</a:t>
            </a:r>
            <a:r>
              <a:rPr lang="en-US" sz="4000" dirty="0">
                <a:solidFill>
                  <a:srgbClr val="FF0000"/>
                </a:solidFill>
                <a:latin typeface="NVIDIA Sans" panose="020B0503020203020204" pitchFamily="34" charset="0"/>
                <a:cs typeface="NVIDIA Sans" panose="020B0503020203020204" pitchFamily="34" charset="0"/>
              </a:rPr>
              <a:t>*</a:t>
            </a:r>
            <a:r>
              <a:rPr lang="en-US" sz="3150" dirty="0">
                <a:solidFill>
                  <a:srgbClr val="FF0000"/>
                </a:solidFill>
                <a:latin typeface="NVIDIA Sans" panose="020B0503020203020204" pitchFamily="34" charset="0"/>
                <a:cs typeface="NVIDIA Sans" panose="020B0503020203020204" pitchFamily="34" charset="0"/>
              </a:rPr>
              <a:t> </a:t>
            </a:r>
            <a:r>
              <a:rPr lang="en-US" sz="3150" dirty="0">
                <a:latin typeface="NVIDIA Sans" panose="020B0503020203020204" pitchFamily="34" charset="0"/>
                <a:cs typeface="NVIDIA Sans" panose="020B0503020203020204" pitchFamily="34" charset="0"/>
              </a:rPr>
              <a:t> </a:t>
            </a:r>
          </a:p>
          <a:p>
            <a:pPr algn="ctr"/>
            <a:endParaRPr lang="en-US" sz="600" dirty="0">
              <a:latin typeface="NVIDIA Sans" panose="020B0503020203020204" pitchFamily="34" charset="0"/>
              <a:cs typeface="NVIDIA Sans" panose="020B0503020203020204" pitchFamily="34" charset="0"/>
            </a:endParaRPr>
          </a:p>
          <a:p>
            <a:pPr marL="514300" indent="-514300">
              <a:buFont typeface="Arial" panose="020B0604020202020204" pitchFamily="34" charset="0"/>
              <a:buChar char="•"/>
            </a:pPr>
            <a:r>
              <a:rPr lang="en-US" altLang="en-US" sz="3000" i="1" dirty="0">
                <a:solidFill>
                  <a:srgbClr val="C00000"/>
                </a:solidFill>
                <a:latin typeface="NVIDIA Sans" panose="020B0503020203020204" pitchFamily="34" charset="0"/>
                <a:cs typeface="NVIDIA Sans" panose="020B0503020203020204" pitchFamily="34" charset="0"/>
              </a:rPr>
              <a:t> “at ten o'clock"</a:t>
            </a:r>
            <a:r>
              <a:rPr lang="en-US" altLang="en-US" sz="3000" dirty="0">
                <a:solidFill>
                  <a:srgbClr val="C00000"/>
                </a:solidFill>
                <a:latin typeface="NVIDIA Sans" panose="020B0503020203020204" pitchFamily="34" charset="0"/>
                <a:cs typeface="NVIDIA Sans" panose="020B0503020203020204" pitchFamily="34" charset="0"/>
              </a:rPr>
              <a:t> </a:t>
            </a:r>
            <a:r>
              <a:rPr lang="en-US" altLang="en-US" sz="3000" dirty="0">
                <a:solidFill>
                  <a:srgbClr val="BA2121"/>
                </a:solidFill>
                <a:latin typeface="NVIDIA Sans" panose="020B0503020203020204" pitchFamily="34" charset="0"/>
                <a:cs typeface="NVIDIA Sans" panose="020B0503020203020204" pitchFamily="34" charset="0"/>
              </a:rPr>
              <a:t>=&gt; </a:t>
            </a:r>
            <a:r>
              <a:rPr lang="en-US" altLang="en-US" sz="3000" dirty="0">
                <a:solidFill>
                  <a:schemeClr val="tx2"/>
                </a:solidFill>
                <a:latin typeface="NVIDIA Sans" panose="020B0503020203020204" pitchFamily="34" charset="0"/>
                <a:cs typeface="NVIDIA Sans" panose="020B0503020203020204" pitchFamily="34" charset="0"/>
              </a:rPr>
              <a:t>"at 10:00“ </a:t>
            </a:r>
          </a:p>
          <a:p>
            <a:pPr marL="514300" indent="-514300">
              <a:buFont typeface="Arial" panose="020B0604020202020204" pitchFamily="34" charset="0"/>
              <a:buChar char="•"/>
            </a:pPr>
            <a:r>
              <a:rPr lang="en-US" altLang="en-US" sz="3000" i="1" dirty="0">
                <a:solidFill>
                  <a:srgbClr val="C00000"/>
                </a:solidFill>
                <a:latin typeface="NVIDIA Sans" panose="020B0503020203020204" pitchFamily="34" charset="0"/>
                <a:cs typeface="NVIDIA Sans" panose="020B0503020203020204" pitchFamily="34" charset="0"/>
              </a:rPr>
              <a:t> “confirmation number one tee four oh seven </a:t>
            </a:r>
            <a:r>
              <a:rPr lang="en-US" altLang="en-US" sz="3000" i="1" dirty="0" err="1">
                <a:solidFill>
                  <a:srgbClr val="C00000"/>
                </a:solidFill>
                <a:latin typeface="NVIDIA Sans" panose="020B0503020203020204" pitchFamily="34" charset="0"/>
                <a:cs typeface="NVIDIA Sans" panose="020B0503020203020204" pitchFamily="34" charset="0"/>
              </a:rPr>
              <a:t>en</a:t>
            </a:r>
            <a:r>
              <a:rPr lang="en-US" altLang="en-US" sz="3000" i="1" dirty="0">
                <a:solidFill>
                  <a:srgbClr val="C00000"/>
                </a:solidFill>
                <a:latin typeface="NVIDIA Sans" panose="020B0503020203020204" pitchFamily="34" charset="0"/>
                <a:cs typeface="NVIDIA Sans" panose="020B0503020203020204" pitchFamily="34" charset="0"/>
              </a:rPr>
              <a:t>"</a:t>
            </a:r>
            <a:r>
              <a:rPr lang="en-US" altLang="en-US" sz="3000" dirty="0">
                <a:solidFill>
                  <a:srgbClr val="C00000"/>
                </a:solidFill>
                <a:latin typeface="NVIDIA Sans" panose="020B0503020203020204" pitchFamily="34" charset="0"/>
                <a:cs typeface="NVIDIA Sans" panose="020B0503020203020204" pitchFamily="34" charset="0"/>
              </a:rPr>
              <a:t> </a:t>
            </a:r>
            <a:r>
              <a:rPr lang="en-US" altLang="en-US" sz="3000" dirty="0">
                <a:solidFill>
                  <a:schemeClr val="tx2"/>
                </a:solidFill>
                <a:latin typeface="NVIDIA Sans" panose="020B0503020203020204" pitchFamily="34" charset="0"/>
                <a:cs typeface="NVIDIA Sans" panose="020B0503020203020204" pitchFamily="34" charset="0"/>
              </a:rPr>
              <a:t>=&gt; “Conf #1T407N“ </a:t>
            </a:r>
            <a:endParaRPr lang="en-US" sz="3000" b="1" dirty="0">
              <a:solidFill>
                <a:schemeClr val="tx2"/>
              </a:solidFill>
              <a:latin typeface="NVIDIA Sans" panose="020B0503020203020204" pitchFamily="34" charset="0"/>
              <a:cs typeface="NVIDIA Sans" panose="020B0503020203020204" pitchFamily="34" charset="0"/>
            </a:endParaRPr>
          </a:p>
          <a:p>
            <a:endParaRPr lang="en-US" sz="2100" dirty="0">
              <a:latin typeface="NVIDIA Sans" panose="020B0503020203020204" pitchFamily="34" charset="0"/>
              <a:cs typeface="NVIDIA Sans" panose="020B0503020203020204" pitchFamily="34" charset="0"/>
            </a:endParaRPr>
          </a:p>
        </p:txBody>
      </p:sp>
      <p:cxnSp>
        <p:nvCxnSpPr>
          <p:cNvPr id="54" name="Straight Arrow Connector 53">
            <a:extLst>
              <a:ext uri="{FF2B5EF4-FFF2-40B4-BE49-F238E27FC236}">
                <a16:creationId xmlns:a16="http://schemas.microsoft.com/office/drawing/2014/main" id="{7E857254-246D-A441-B641-523FEACE6203}"/>
              </a:ext>
            </a:extLst>
          </p:cNvPr>
          <p:cNvCxnSpPr>
            <a:cxnSpLocks/>
          </p:cNvCxnSpPr>
          <p:nvPr/>
        </p:nvCxnSpPr>
        <p:spPr>
          <a:xfrm>
            <a:off x="7103328" y="5831901"/>
            <a:ext cx="0" cy="3040666"/>
          </a:xfrm>
          <a:prstGeom prst="straightConnector1">
            <a:avLst/>
          </a:prstGeom>
          <a:ln w="44450">
            <a:solidFill>
              <a:srgbClr val="FFC000"/>
            </a:solidFill>
            <a:headEnd w="lg" len="lg"/>
            <a:tailEnd type="stealth" w="lg" len="lg"/>
          </a:ln>
        </p:spPr>
        <p:style>
          <a:lnRef idx="1">
            <a:schemeClr val="accent1"/>
          </a:lnRef>
          <a:fillRef idx="0">
            <a:schemeClr val="accent1"/>
          </a:fillRef>
          <a:effectRef idx="0">
            <a:schemeClr val="accent1"/>
          </a:effectRef>
          <a:fontRef idx="minor">
            <a:schemeClr val="tx1"/>
          </a:fontRef>
        </p:style>
      </p:cxnSp>
      <p:pic>
        <p:nvPicPr>
          <p:cNvPr id="59" name="Google Shape;1014;p5" descr="A close up of a logo&#10;&#10;Description automatically generated">
            <a:extLst>
              <a:ext uri="{FF2B5EF4-FFF2-40B4-BE49-F238E27FC236}">
                <a16:creationId xmlns:a16="http://schemas.microsoft.com/office/drawing/2014/main" id="{49BDB896-2472-A546-896E-081BA5FD8014}"/>
              </a:ext>
            </a:extLst>
          </p:cNvPr>
          <p:cNvPicPr preferRelativeResize="0"/>
          <p:nvPr/>
        </p:nvPicPr>
        <p:blipFill rotWithShape="1">
          <a:blip r:embed="rId11">
            <a:alphaModFix/>
          </a:blip>
          <a:srcRect/>
          <a:stretch/>
        </p:blipFill>
        <p:spPr>
          <a:xfrm>
            <a:off x="32896467" y="7634099"/>
            <a:ext cx="1844818" cy="1771302"/>
          </a:xfrm>
          <a:prstGeom prst="rect">
            <a:avLst/>
          </a:prstGeom>
          <a:noFill/>
          <a:ln>
            <a:noFill/>
          </a:ln>
        </p:spPr>
      </p:pic>
      <p:sp>
        <p:nvSpPr>
          <p:cNvPr id="47" name="TextBox 46">
            <a:extLst>
              <a:ext uri="{FF2B5EF4-FFF2-40B4-BE49-F238E27FC236}">
                <a16:creationId xmlns:a16="http://schemas.microsoft.com/office/drawing/2014/main" id="{0A7EEC42-99E5-6743-B76A-8AD9232EB4A7}"/>
              </a:ext>
            </a:extLst>
          </p:cNvPr>
          <p:cNvSpPr txBox="1"/>
          <p:nvPr/>
        </p:nvSpPr>
        <p:spPr>
          <a:xfrm>
            <a:off x="12976102" y="12782286"/>
            <a:ext cx="6257292" cy="2277547"/>
          </a:xfrm>
          <a:prstGeom prst="rect">
            <a:avLst/>
          </a:prstGeom>
          <a:noFill/>
          <a:ln w="44450">
            <a:solidFill>
              <a:schemeClr val="tx2"/>
            </a:solidFill>
          </a:ln>
        </p:spPr>
        <p:txBody>
          <a:bodyPr wrap="square" lIns="274320" tIns="137160" rIns="274320" bIns="137160" rtlCol="0" anchor="t">
            <a:spAutoFit/>
          </a:bodyPr>
          <a:lstStyle/>
          <a:p>
            <a:r>
              <a:rPr lang="en-US" sz="3000" b="1">
                <a:solidFill>
                  <a:schemeClr val="bg1"/>
                </a:solidFill>
                <a:latin typeface="NVIDIA Sans" panose="020B0503020203020204" pitchFamily="34" charset="0"/>
                <a:cs typeface="NVIDIA Sans" panose="020B0503020203020204" pitchFamily="34" charset="0"/>
              </a:rPr>
              <a:t>Fine-Tuning</a:t>
            </a:r>
            <a:r>
              <a:rPr lang="en-US" sz="4000">
                <a:solidFill>
                  <a:srgbClr val="FF0000"/>
                </a:solidFill>
                <a:latin typeface="NVIDIA Sans" panose="020B0503020203020204" pitchFamily="34" charset="0"/>
                <a:cs typeface="NVIDIA Sans" panose="020B0503020203020204" pitchFamily="34" charset="0"/>
              </a:rPr>
              <a:t>*</a:t>
            </a:r>
            <a:r>
              <a:rPr lang="en-US" sz="3000">
                <a:solidFill>
                  <a:schemeClr val="bg1"/>
                </a:solidFill>
                <a:latin typeface="NVIDIA Sans" panose="020B0503020203020204" pitchFamily="34" charset="0"/>
                <a:cs typeface="NVIDIA Sans" panose="020B0503020203020204" pitchFamily="34" charset="0"/>
              </a:rPr>
              <a:t> </a:t>
            </a:r>
            <a:r>
              <a:rPr lang="en-US" sz="3000" b="1">
                <a:solidFill>
                  <a:schemeClr val="bg1"/>
                </a:solidFill>
                <a:latin typeface="NVIDIA Sans" panose="020B0503020203020204" pitchFamily="34" charset="0"/>
                <a:cs typeface="NVIDIA Sans" panose="020B0503020203020204" pitchFamily="34" charset="0"/>
              </a:rPr>
              <a:t>or Retraining </a:t>
            </a:r>
            <a:r>
              <a:rPr lang="en-US" sz="3000">
                <a:solidFill>
                  <a:schemeClr val="bg1"/>
                </a:solidFill>
                <a:latin typeface="NVIDIA Sans" panose="020B0503020203020204" pitchFamily="34" charset="0"/>
                <a:cs typeface="NVIDIA Sans" panose="020B0503020203020204" pitchFamily="34" charset="0"/>
              </a:rPr>
              <a:t>for:</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Different Accents</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Noisy Environments</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Specific Pronunciation</a:t>
            </a:r>
          </a:p>
        </p:txBody>
      </p:sp>
      <p:sp>
        <p:nvSpPr>
          <p:cNvPr id="52" name="TextBox 51">
            <a:extLst>
              <a:ext uri="{FF2B5EF4-FFF2-40B4-BE49-F238E27FC236}">
                <a16:creationId xmlns:a16="http://schemas.microsoft.com/office/drawing/2014/main" id="{060AF31E-247E-2445-B822-671465D87CD0}"/>
              </a:ext>
            </a:extLst>
          </p:cNvPr>
          <p:cNvSpPr txBox="1"/>
          <p:nvPr/>
        </p:nvSpPr>
        <p:spPr>
          <a:xfrm>
            <a:off x="15249351" y="15686763"/>
            <a:ext cx="9837862" cy="1661993"/>
          </a:xfrm>
          <a:prstGeom prst="rect">
            <a:avLst/>
          </a:prstGeom>
          <a:noFill/>
          <a:ln w="44450">
            <a:solidFill>
              <a:schemeClr val="accent2">
                <a:lumMod val="60000"/>
                <a:lumOff val="40000"/>
              </a:schemeClr>
            </a:solidFill>
          </a:ln>
        </p:spPr>
        <p:txBody>
          <a:bodyPr wrap="square" lIns="274320" tIns="137160" rIns="274320" bIns="137160" rtlCol="0" anchor="t">
            <a:spAutoFit/>
          </a:bodyPr>
          <a:lstStyle/>
          <a:p>
            <a:r>
              <a:rPr lang="en-US" sz="3000" b="1">
                <a:solidFill>
                  <a:schemeClr val="bg1"/>
                </a:solidFill>
                <a:latin typeface="NVIDIA Sans" panose="020B0503020203020204" pitchFamily="34" charset="0"/>
                <a:cs typeface="NVIDIA Sans" panose="020B0503020203020204" pitchFamily="34" charset="0"/>
              </a:rPr>
              <a:t>Adding Custom Pronunciation &amp; Vocabulary </a:t>
            </a:r>
            <a:r>
              <a:rPr lang="en-US" sz="3000">
                <a:solidFill>
                  <a:schemeClr val="bg1"/>
                </a:solidFill>
                <a:latin typeface="NVIDIA Sans" panose="020B0503020203020204" pitchFamily="34" charset="0"/>
                <a:cs typeface="NVIDIA Sans" panose="020B0503020203020204" pitchFamily="34" charset="0"/>
              </a:rPr>
              <a:t>for:</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Domain-Specific Language</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Lingo</a:t>
            </a:r>
          </a:p>
        </p:txBody>
      </p:sp>
      <p:cxnSp>
        <p:nvCxnSpPr>
          <p:cNvPr id="67" name="Straight Arrow Connector 66">
            <a:extLst>
              <a:ext uri="{FF2B5EF4-FFF2-40B4-BE49-F238E27FC236}">
                <a16:creationId xmlns:a16="http://schemas.microsoft.com/office/drawing/2014/main" id="{AF699B30-636E-C240-A00B-37B9A0921FC9}"/>
              </a:ext>
            </a:extLst>
          </p:cNvPr>
          <p:cNvCxnSpPr>
            <a:cxnSpLocks/>
          </p:cNvCxnSpPr>
          <p:nvPr/>
        </p:nvCxnSpPr>
        <p:spPr>
          <a:xfrm flipV="1">
            <a:off x="16082406" y="11253384"/>
            <a:ext cx="8964" cy="1438548"/>
          </a:xfrm>
          <a:prstGeom prst="straightConnector1">
            <a:avLst/>
          </a:prstGeom>
          <a:ln w="444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74E9569-94B1-D24D-8FEF-87F49C4C8108}"/>
              </a:ext>
            </a:extLst>
          </p:cNvPr>
          <p:cNvCxnSpPr>
            <a:cxnSpLocks/>
          </p:cNvCxnSpPr>
          <p:nvPr/>
        </p:nvCxnSpPr>
        <p:spPr>
          <a:xfrm flipH="1" flipV="1">
            <a:off x="29599889" y="11332548"/>
            <a:ext cx="31186" cy="3378000"/>
          </a:xfrm>
          <a:prstGeom prst="straightConnector1">
            <a:avLst/>
          </a:prstGeom>
          <a:ln w="444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FD65812-AE8E-9E48-9C0E-D5FB8AA0E6C3}"/>
              </a:ext>
            </a:extLst>
          </p:cNvPr>
          <p:cNvCxnSpPr>
            <a:cxnSpLocks/>
          </p:cNvCxnSpPr>
          <p:nvPr/>
        </p:nvCxnSpPr>
        <p:spPr>
          <a:xfrm flipV="1">
            <a:off x="25675384" y="11332548"/>
            <a:ext cx="0" cy="1622580"/>
          </a:xfrm>
          <a:prstGeom prst="straightConnector1">
            <a:avLst/>
          </a:prstGeom>
          <a:ln w="444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7D73B1A-646D-DB43-A81F-65CB690F2191}"/>
              </a:ext>
            </a:extLst>
          </p:cNvPr>
          <p:cNvCxnSpPr>
            <a:cxnSpLocks/>
          </p:cNvCxnSpPr>
          <p:nvPr/>
        </p:nvCxnSpPr>
        <p:spPr>
          <a:xfrm flipV="1">
            <a:off x="20025714" y="11332549"/>
            <a:ext cx="0" cy="4196466"/>
          </a:xfrm>
          <a:prstGeom prst="straightConnector1">
            <a:avLst/>
          </a:prstGeom>
          <a:ln w="44450">
            <a:solidFill>
              <a:schemeClr val="accent2">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FDCBA2D-53A7-F145-B04C-65765D2D46E1}"/>
              </a:ext>
            </a:extLst>
          </p:cNvPr>
          <p:cNvSpPr txBox="1"/>
          <p:nvPr/>
        </p:nvSpPr>
        <p:spPr>
          <a:xfrm>
            <a:off x="25023493" y="13047301"/>
            <a:ext cx="4200042" cy="1354217"/>
          </a:xfrm>
          <a:prstGeom prst="rect">
            <a:avLst/>
          </a:prstGeom>
          <a:noFill/>
          <a:ln w="44450">
            <a:solidFill>
              <a:schemeClr val="tx2"/>
            </a:solidFill>
          </a:ln>
        </p:spPr>
        <p:txBody>
          <a:bodyPr wrap="square" lIns="274320" tIns="137160" rIns="274320" bIns="137160" rtlCol="0" anchor="t">
            <a:spAutoFit/>
          </a:bodyPr>
          <a:lstStyle/>
          <a:p>
            <a:pPr algn="ctr"/>
            <a:r>
              <a:rPr lang="en-US" sz="3000" b="1">
                <a:solidFill>
                  <a:schemeClr val="bg1"/>
                </a:solidFill>
                <a:latin typeface="NVIDIA Sans" panose="020B0503020203020204" pitchFamily="34" charset="0"/>
                <a:cs typeface="NVIDIA Sans" panose="020B0503020203020204" pitchFamily="34" charset="0"/>
              </a:rPr>
              <a:t>Fine-Tuning or Custom Model</a:t>
            </a:r>
            <a:r>
              <a:rPr lang="en-US" sz="4000" b="1">
                <a:solidFill>
                  <a:srgbClr val="FF0000"/>
                </a:solidFill>
                <a:latin typeface="NVIDIA Sans" panose="020B0503020203020204" pitchFamily="34" charset="0"/>
                <a:cs typeface="NVIDIA Sans" panose="020B0503020203020204" pitchFamily="34" charset="0"/>
              </a:rPr>
              <a:t>*</a:t>
            </a:r>
            <a:endParaRPr lang="en-US" sz="4000" b="1">
              <a:solidFill>
                <a:schemeClr val="bg1"/>
              </a:solidFill>
              <a:latin typeface="NVIDIA Sans" panose="020B0503020203020204" pitchFamily="34" charset="0"/>
              <a:cs typeface="NVIDIA Sans" panose="020B0503020203020204" pitchFamily="34" charset="0"/>
            </a:endParaRPr>
          </a:p>
        </p:txBody>
      </p:sp>
      <p:grpSp>
        <p:nvGrpSpPr>
          <p:cNvPr id="36" name="Group 35">
            <a:extLst>
              <a:ext uri="{FF2B5EF4-FFF2-40B4-BE49-F238E27FC236}">
                <a16:creationId xmlns:a16="http://schemas.microsoft.com/office/drawing/2014/main" id="{C7A928D9-028E-242F-0545-A400B4890A1A}"/>
              </a:ext>
            </a:extLst>
          </p:cNvPr>
          <p:cNvGrpSpPr/>
          <p:nvPr/>
        </p:nvGrpSpPr>
        <p:grpSpPr>
          <a:xfrm>
            <a:off x="522729" y="18908629"/>
            <a:ext cx="1106782" cy="443970"/>
            <a:chOff x="760744" y="6176611"/>
            <a:chExt cx="368927" cy="147990"/>
          </a:xfrm>
        </p:grpSpPr>
        <p:cxnSp>
          <p:nvCxnSpPr>
            <p:cNvPr id="46" name="Straight Arrow Connector 45">
              <a:extLst>
                <a:ext uri="{FF2B5EF4-FFF2-40B4-BE49-F238E27FC236}">
                  <a16:creationId xmlns:a16="http://schemas.microsoft.com/office/drawing/2014/main" id="{39D4D167-D272-945B-072B-9D4260DB7B57}"/>
                </a:ext>
              </a:extLst>
            </p:cNvPr>
            <p:cNvCxnSpPr/>
            <p:nvPr/>
          </p:nvCxnSpPr>
          <p:spPr>
            <a:xfrm>
              <a:off x="770387" y="6176611"/>
              <a:ext cx="359284"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1A47F4B-D057-D7C9-DB9E-144C043FB3E3}"/>
                </a:ext>
              </a:extLst>
            </p:cNvPr>
            <p:cNvCxnSpPr/>
            <p:nvPr/>
          </p:nvCxnSpPr>
          <p:spPr>
            <a:xfrm>
              <a:off x="760744" y="6324601"/>
              <a:ext cx="359284" cy="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Google Shape;1242;p19">
            <a:extLst>
              <a:ext uri="{FF2B5EF4-FFF2-40B4-BE49-F238E27FC236}">
                <a16:creationId xmlns:a16="http://schemas.microsoft.com/office/drawing/2014/main" id="{6AC77247-CC58-A3B3-D463-16A638457F87}"/>
              </a:ext>
            </a:extLst>
          </p:cNvPr>
          <p:cNvSpPr txBox="1"/>
          <p:nvPr/>
        </p:nvSpPr>
        <p:spPr>
          <a:xfrm>
            <a:off x="3" y="18224411"/>
            <a:ext cx="15316342" cy="1828506"/>
          </a:xfrm>
          <a:prstGeom prst="rect">
            <a:avLst/>
          </a:prstGeom>
          <a:noFill/>
          <a:ln>
            <a:noFill/>
          </a:ln>
        </p:spPr>
        <p:txBody>
          <a:bodyPr spcFirstLastPara="1" wrap="square" lIns="416550" tIns="208126" rIns="416550" bIns="208126" anchor="ctr" anchorCtr="0">
            <a:noAutofit/>
          </a:bodyPr>
          <a:lstStyle/>
          <a:p>
            <a:pPr>
              <a:buSzPts val="900"/>
              <a:defRPr/>
            </a:pPr>
            <a:r>
              <a:rPr lang="en-US" sz="3150" dirty="0">
                <a:latin typeface="NVIDIA Sans" panose="020B0503020203020204" pitchFamily="34" charset="0"/>
                <a:cs typeface="NVIDIA Sans" panose="020B0503020203020204" pitchFamily="34" charset="0"/>
                <a:sym typeface="Trebuchet MS"/>
              </a:rPr>
              <a:t>Customization during: </a:t>
            </a:r>
            <a:endParaRPr lang="en-US" sz="3150" dirty="0">
              <a:latin typeface="NVIDIA Sans" panose="020B0503020203020204" pitchFamily="34" charset="0"/>
              <a:cs typeface="NVIDIA Sans" panose="020B0503020203020204" pitchFamily="34" charset="0"/>
            </a:endParaRPr>
          </a:p>
          <a:p>
            <a:pPr lvl="2">
              <a:buSzPts val="900"/>
              <a:defRPr/>
            </a:pPr>
            <a:r>
              <a:rPr lang="en-US" sz="3150" dirty="0">
                <a:solidFill>
                  <a:schemeClr val="tx2"/>
                </a:solidFill>
                <a:latin typeface="NVIDIA Sans" panose="020B0503020203020204" pitchFamily="34" charset="0"/>
                <a:cs typeface="NVIDIA Sans" panose="020B0503020203020204" pitchFamily="34" charset="0"/>
              </a:rPr>
              <a:t>              Training  (server-side) – Need to rebuild/restart server</a:t>
            </a:r>
          </a:p>
          <a:p>
            <a:pPr lvl="2">
              <a:buSzPts val="900"/>
              <a:defRPr/>
            </a:pPr>
            <a:r>
              <a:rPr lang="en-US" sz="3150" dirty="0">
                <a:solidFill>
                  <a:schemeClr val="accent2">
                    <a:lumMod val="60000"/>
                    <a:lumOff val="40000"/>
                  </a:schemeClr>
                </a:solidFill>
                <a:latin typeface="NVIDIA Sans" panose="020B0503020203020204" pitchFamily="34" charset="0"/>
                <a:cs typeface="NVIDIA Sans" panose="020B0503020203020204" pitchFamily="34" charset="0"/>
              </a:rPr>
              <a:t>              Deployment </a:t>
            </a:r>
            <a:r>
              <a:rPr lang="en-US" sz="3150" dirty="0">
                <a:latin typeface="NVIDIA Sans" panose="020B0503020203020204" pitchFamily="34" charset="0"/>
                <a:cs typeface="NVIDIA Sans" panose="020B0503020203020204" pitchFamily="34" charset="0"/>
              </a:rPr>
              <a:t>             </a:t>
            </a:r>
          </a:p>
          <a:p>
            <a:pPr lvl="2">
              <a:buSzPts val="900"/>
              <a:defRPr/>
            </a:pPr>
            <a:r>
              <a:rPr lang="en-US" sz="3150" dirty="0">
                <a:solidFill>
                  <a:srgbClr val="FFC000"/>
                </a:solidFill>
                <a:latin typeface="NVIDIA Sans" panose="020B0503020203020204" pitchFamily="34" charset="0"/>
                <a:cs typeface="NVIDIA Sans" panose="020B0503020203020204" pitchFamily="34" charset="0"/>
              </a:rPr>
              <a:t>              Inference (client-side) – No need to rebuild/start Riva server</a:t>
            </a:r>
          </a:p>
        </p:txBody>
      </p:sp>
      <p:sp>
        <p:nvSpPr>
          <p:cNvPr id="58" name="Rectangle 57">
            <a:extLst>
              <a:ext uri="{FF2B5EF4-FFF2-40B4-BE49-F238E27FC236}">
                <a16:creationId xmlns:a16="http://schemas.microsoft.com/office/drawing/2014/main" id="{0F9E92E7-CFB7-411F-A41A-DFD7D97BA6BF}"/>
              </a:ext>
            </a:extLst>
          </p:cNvPr>
          <p:cNvSpPr/>
          <p:nvPr/>
        </p:nvSpPr>
        <p:spPr>
          <a:xfrm>
            <a:off x="2133100" y="13503066"/>
            <a:ext cx="10388652" cy="3119376"/>
          </a:xfrm>
          <a:prstGeom prst="rect">
            <a:avLst/>
          </a:prstGeom>
          <a:ln w="44450">
            <a:solidFill>
              <a:srgbClr val="FFC000"/>
            </a:solidFill>
          </a:ln>
        </p:spPr>
        <p:style>
          <a:lnRef idx="2">
            <a:schemeClr val="dk1">
              <a:shade val="50000"/>
            </a:schemeClr>
          </a:lnRef>
          <a:fillRef idx="1">
            <a:schemeClr val="dk1"/>
          </a:fillRef>
          <a:effectRef idx="0">
            <a:schemeClr val="dk1"/>
          </a:effectRef>
          <a:fontRef idx="minor">
            <a:schemeClr val="lt1"/>
          </a:fontRef>
        </p:style>
        <p:txBody>
          <a:bodyPr lIns="274320" tIns="137160" rIns="274320" bIns="137160" rtlCol="0" anchor="ctr"/>
          <a:lstStyle/>
          <a:p>
            <a:pPr algn="ctr"/>
            <a:endParaRPr lang="en-US" sz="2100" b="1">
              <a:solidFill>
                <a:schemeClr val="bg1"/>
              </a:solidFill>
              <a:latin typeface="NVIDIA Sans" panose="020B0503020203020204" pitchFamily="34" charset="0"/>
              <a:cs typeface="NVIDIA Sans" panose="020B0503020203020204" pitchFamily="34" charset="0"/>
            </a:endParaRPr>
          </a:p>
          <a:p>
            <a:r>
              <a:rPr lang="en-US" sz="3000" b="1">
                <a:solidFill>
                  <a:schemeClr val="bg1"/>
                </a:solidFill>
                <a:latin typeface="NVIDIA Sans" panose="020B0503020203020204" pitchFamily="34" charset="0"/>
                <a:cs typeface="NVIDIA Sans" panose="020B0503020203020204" pitchFamily="34" charset="0"/>
              </a:rPr>
              <a:t>Speech Hints</a:t>
            </a:r>
            <a:r>
              <a:rPr lang="en-US" sz="4000">
                <a:solidFill>
                  <a:srgbClr val="FF0000"/>
                </a:solidFill>
                <a:latin typeface="NVIDIA Sans" panose="020B0503020203020204" pitchFamily="34" charset="0"/>
                <a:cs typeface="NVIDIA Sans" panose="020B0503020203020204" pitchFamily="34" charset="0"/>
              </a:rPr>
              <a:t>*</a:t>
            </a:r>
            <a:r>
              <a:rPr lang="en-US" sz="3000">
                <a:solidFill>
                  <a:schemeClr val="bg1"/>
                </a:solidFill>
                <a:latin typeface="NVIDIA Sans" panose="020B0503020203020204" pitchFamily="34" charset="0"/>
                <a:cs typeface="NVIDIA Sans" panose="020B0503020203020204" pitchFamily="34" charset="0"/>
              </a:rPr>
              <a:t>for:</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Priming Model to Expect Specific Information Based on Conversation Flow </a:t>
            </a:r>
          </a:p>
          <a:p>
            <a:r>
              <a:rPr lang="en-US" sz="3000">
                <a:solidFill>
                  <a:schemeClr val="bg1"/>
                </a:solidFill>
                <a:latin typeface="NVIDIA Sans" panose="020B0503020203020204" pitchFamily="34" charset="0"/>
                <a:cs typeface="NVIDIA Sans" panose="020B0503020203020204" pitchFamily="34" charset="0"/>
              </a:rPr>
              <a:t>   (Credit Card Info, Order Number, Home Address, etc.)</a:t>
            </a:r>
          </a:p>
          <a:p>
            <a:pPr algn="ctr"/>
            <a:endParaRPr lang="en-US" sz="2100" b="1">
              <a:latin typeface="NVIDIA Sans" panose="020B0503020203020204" pitchFamily="34" charset="0"/>
              <a:cs typeface="NVIDIA Sans" panose="020B0503020203020204" pitchFamily="34" charset="0"/>
            </a:endParaRPr>
          </a:p>
          <a:p>
            <a:pPr algn="ctr"/>
            <a:endParaRPr lang="en-US" sz="2100">
              <a:latin typeface="NVIDIA Sans" panose="020B0503020203020204" pitchFamily="34" charset="0"/>
              <a:cs typeface="NVIDIA Sans" panose="020B0503020203020204" pitchFamily="34" charset="0"/>
            </a:endParaRPr>
          </a:p>
        </p:txBody>
      </p:sp>
      <p:cxnSp>
        <p:nvCxnSpPr>
          <p:cNvPr id="63" name="Straight Arrow Connector 62">
            <a:extLst>
              <a:ext uri="{FF2B5EF4-FFF2-40B4-BE49-F238E27FC236}">
                <a16:creationId xmlns:a16="http://schemas.microsoft.com/office/drawing/2014/main" id="{0C2F3ABB-A1C7-46BD-8C4F-7F61DD870594}"/>
              </a:ext>
            </a:extLst>
          </p:cNvPr>
          <p:cNvCxnSpPr>
            <a:cxnSpLocks/>
          </p:cNvCxnSpPr>
          <p:nvPr/>
        </p:nvCxnSpPr>
        <p:spPr>
          <a:xfrm flipV="1">
            <a:off x="9180306" y="9405401"/>
            <a:ext cx="0" cy="3616150"/>
          </a:xfrm>
          <a:prstGeom prst="straightConnector1">
            <a:avLst/>
          </a:prstGeom>
          <a:ln w="44450">
            <a:solidFill>
              <a:srgbClr val="FFC000"/>
            </a:solidFill>
            <a:headEnd w="lg" len="lg"/>
            <a:tailEnd type="stealth" w="lg" len="lg"/>
          </a:ln>
        </p:spPr>
        <p:style>
          <a:lnRef idx="1">
            <a:schemeClr val="accent1"/>
          </a:lnRef>
          <a:fillRef idx="0">
            <a:schemeClr val="accent1"/>
          </a:fillRef>
          <a:effectRef idx="0">
            <a:schemeClr val="accent1"/>
          </a:effectRef>
          <a:fontRef idx="minor">
            <a:schemeClr val="tx1"/>
          </a:fontRef>
        </p:style>
      </p:cxnSp>
      <p:pic>
        <p:nvPicPr>
          <p:cNvPr id="13" name="Google Shape;872;p7">
            <a:extLst>
              <a:ext uri="{FF2B5EF4-FFF2-40B4-BE49-F238E27FC236}">
                <a16:creationId xmlns:a16="http://schemas.microsoft.com/office/drawing/2014/main" id="{2C01C769-C5CF-847C-6DFC-93EA255443D0}"/>
              </a:ext>
            </a:extLst>
          </p:cNvPr>
          <p:cNvPicPr preferRelativeResize="0"/>
          <p:nvPr/>
        </p:nvPicPr>
        <p:blipFill rotWithShape="1">
          <a:blip r:embed="rId9">
            <a:alphaModFix/>
            <a:extLst>
              <a:ext uri="{BEBA8EAE-BF5A-486C-A8C5-ECC9F3942E4B}">
                <a14:imgProps xmlns:a14="http://schemas.microsoft.com/office/drawing/2010/main">
                  <a14:imgLayer r:embed="rId10">
                    <a14:imgEffect>
                      <a14:saturation sat="400000"/>
                    </a14:imgEffect>
                    <a14:imgEffect>
                      <a14:brightnessContrast bright="-40000" contrast="-40000"/>
                    </a14:imgEffect>
                  </a14:imgLayer>
                </a14:imgProps>
              </a:ext>
            </a:extLst>
          </a:blip>
          <a:srcRect/>
          <a:stretch/>
        </p:blipFill>
        <p:spPr>
          <a:xfrm>
            <a:off x="28838357" y="8169492"/>
            <a:ext cx="1442814" cy="1570884"/>
          </a:xfrm>
          <a:prstGeom prst="rect">
            <a:avLst/>
          </a:prstGeom>
          <a:noFill/>
          <a:ln>
            <a:noFill/>
          </a:ln>
        </p:spPr>
      </p:pic>
      <p:cxnSp>
        <p:nvCxnSpPr>
          <p:cNvPr id="14" name="Google Shape;888;p7">
            <a:extLst>
              <a:ext uri="{FF2B5EF4-FFF2-40B4-BE49-F238E27FC236}">
                <a16:creationId xmlns:a16="http://schemas.microsoft.com/office/drawing/2014/main" id="{0F4F048E-A6F3-CC31-58B4-1F8989FCE7A3}"/>
              </a:ext>
            </a:extLst>
          </p:cNvPr>
          <p:cNvCxnSpPr>
            <a:cxnSpLocks/>
          </p:cNvCxnSpPr>
          <p:nvPr/>
        </p:nvCxnSpPr>
        <p:spPr>
          <a:xfrm flipV="1">
            <a:off x="26498092" y="9146805"/>
            <a:ext cx="1659448" cy="4594"/>
          </a:xfrm>
          <a:prstGeom prst="straightConnector1">
            <a:avLst/>
          </a:prstGeom>
          <a:ln w="12700">
            <a:solidFill>
              <a:schemeClr val="bg1"/>
            </a:solidFill>
            <a:headEnd type="none" w="sm" len="sm"/>
            <a:tailEnd type="stealth" w="med" len="lg"/>
          </a:ln>
        </p:spPr>
        <p:style>
          <a:lnRef idx="1">
            <a:schemeClr val="dk1"/>
          </a:lnRef>
          <a:fillRef idx="0">
            <a:schemeClr val="dk1"/>
          </a:fillRef>
          <a:effectRef idx="0">
            <a:schemeClr val="dk1"/>
          </a:effectRef>
          <a:fontRef idx="minor">
            <a:schemeClr val="tx1"/>
          </a:fontRef>
        </p:style>
      </p:cxnSp>
      <p:sp>
        <p:nvSpPr>
          <p:cNvPr id="15" name="Google Shape;864;p7">
            <a:extLst>
              <a:ext uri="{FF2B5EF4-FFF2-40B4-BE49-F238E27FC236}">
                <a16:creationId xmlns:a16="http://schemas.microsoft.com/office/drawing/2014/main" id="{49C1045F-CB19-DD6A-83F0-7B55A1CBE83B}"/>
              </a:ext>
            </a:extLst>
          </p:cNvPr>
          <p:cNvSpPr txBox="1"/>
          <p:nvPr/>
        </p:nvSpPr>
        <p:spPr>
          <a:xfrm>
            <a:off x="27727025" y="9734437"/>
            <a:ext cx="3811678" cy="1661872"/>
          </a:xfrm>
          <a:prstGeom prst="rect">
            <a:avLst/>
          </a:prstGeom>
          <a:noFill/>
          <a:ln>
            <a:noFill/>
          </a:ln>
        </p:spPr>
        <p:txBody>
          <a:bodyPr spcFirstLastPara="1" wrap="square" lIns="274276" tIns="137100" rIns="274276" bIns="137100" anchor="t" anchorCtr="0">
            <a:spAutoFit/>
          </a:bodyPr>
          <a:lstStyle/>
          <a:p>
            <a:pPr algn="ctr">
              <a:buClr>
                <a:srgbClr val="000000"/>
              </a:buClr>
              <a:buSzPts val="800"/>
            </a:pPr>
            <a:r>
              <a:rPr lang="en-US" sz="3000" dirty="0">
                <a:solidFill>
                  <a:schemeClr val="bg1"/>
                </a:solidFill>
                <a:latin typeface="NVIDIA Sans" panose="020B0503020203020204" pitchFamily="34" charset="0"/>
                <a:cs typeface="NVIDIA Sans" panose="020B0503020203020204" pitchFamily="34" charset="0"/>
              </a:rPr>
              <a:t>Inverse Text Normalization Model</a:t>
            </a:r>
            <a:endParaRPr sz="3000" dirty="0">
              <a:solidFill>
                <a:schemeClr val="bg1"/>
              </a:solidFill>
              <a:latin typeface="NVIDIA Sans" panose="020B0503020203020204" pitchFamily="34" charset="0"/>
              <a:cs typeface="NVIDIA Sans" panose="020B0503020203020204" pitchFamily="34" charset="0"/>
            </a:endParaRPr>
          </a:p>
        </p:txBody>
      </p:sp>
      <p:sp>
        <p:nvSpPr>
          <p:cNvPr id="5" name="Google Shape;866;p7">
            <a:extLst>
              <a:ext uri="{FF2B5EF4-FFF2-40B4-BE49-F238E27FC236}">
                <a16:creationId xmlns:a16="http://schemas.microsoft.com/office/drawing/2014/main" id="{9D233598-9482-4D47-DB41-B215F58F1F1F}"/>
              </a:ext>
            </a:extLst>
          </p:cNvPr>
          <p:cNvSpPr txBox="1"/>
          <p:nvPr/>
        </p:nvSpPr>
        <p:spPr>
          <a:xfrm>
            <a:off x="9969507" y="6254498"/>
            <a:ext cx="21828994" cy="892431"/>
          </a:xfrm>
          <a:prstGeom prst="rect">
            <a:avLst/>
          </a:prstGeom>
          <a:solidFill>
            <a:schemeClr val="tx2"/>
          </a:solidFill>
          <a:ln>
            <a:noFill/>
          </a:ln>
        </p:spPr>
        <p:txBody>
          <a:bodyPr spcFirstLastPara="1" wrap="square" lIns="274276" tIns="137100" rIns="274276" bIns="137100" anchor="t" anchorCtr="0">
            <a:spAutoFit/>
          </a:bodyPr>
          <a:lstStyle/>
          <a:p>
            <a:pPr algn="ctr">
              <a:buClr>
                <a:srgbClr val="000000"/>
              </a:buClr>
              <a:buSzPts val="1333"/>
            </a:pPr>
            <a:r>
              <a:rPr lang="en-US" sz="4000">
                <a:latin typeface="NVIDIA Sans" panose="020B0503020203020204" pitchFamily="34" charset="0"/>
                <a:cs typeface="NVIDIA Sans" panose="020B0503020203020204" pitchFamily="34" charset="0"/>
              </a:rPr>
              <a:t>RIVA ASR PIPELINE</a:t>
            </a:r>
            <a:endParaRPr sz="4000">
              <a:latin typeface="NVIDIA Sans" panose="020B0503020203020204" pitchFamily="34" charset="0"/>
              <a:cs typeface="NVIDIA Sans" panose="020B0503020203020204" pitchFamily="34" charset="0"/>
            </a:endParaRPr>
          </a:p>
        </p:txBody>
      </p:sp>
      <p:grpSp>
        <p:nvGrpSpPr>
          <p:cNvPr id="8" name="Group 7">
            <a:extLst>
              <a:ext uri="{FF2B5EF4-FFF2-40B4-BE49-F238E27FC236}">
                <a16:creationId xmlns:a16="http://schemas.microsoft.com/office/drawing/2014/main" id="{C7F34C29-5BBC-61BD-3253-EE10CCE14673}"/>
              </a:ext>
            </a:extLst>
          </p:cNvPr>
          <p:cNvGrpSpPr/>
          <p:nvPr/>
        </p:nvGrpSpPr>
        <p:grpSpPr>
          <a:xfrm flipH="1">
            <a:off x="1206142" y="7634098"/>
            <a:ext cx="1803444" cy="1563972"/>
            <a:chOff x="2700518" y="7526424"/>
            <a:chExt cx="2631664" cy="2363123"/>
          </a:xfrm>
        </p:grpSpPr>
        <p:pic>
          <p:nvPicPr>
            <p:cNvPr id="53" name="Google Shape;1015;p5">
              <a:extLst>
                <a:ext uri="{FF2B5EF4-FFF2-40B4-BE49-F238E27FC236}">
                  <a16:creationId xmlns:a16="http://schemas.microsoft.com/office/drawing/2014/main" id="{90F4BEAB-44AF-4540-805C-4F8CE6CF5B56}"/>
                </a:ext>
              </a:extLst>
            </p:cNvPr>
            <p:cNvPicPr preferRelativeResize="0"/>
            <p:nvPr/>
          </p:nvPicPr>
          <p:blipFill rotWithShape="1">
            <a:blip r:embed="rId12">
              <a:alphaModFix/>
            </a:blip>
            <a:srcRect/>
            <a:stretch/>
          </p:blipFill>
          <p:spPr>
            <a:xfrm>
              <a:off x="3280498" y="8119872"/>
              <a:ext cx="1409153" cy="837891"/>
            </a:xfrm>
            <a:prstGeom prst="rect">
              <a:avLst/>
            </a:prstGeom>
            <a:noFill/>
            <a:ln>
              <a:noFill/>
            </a:ln>
          </p:spPr>
        </p:pic>
        <p:pic>
          <p:nvPicPr>
            <p:cNvPr id="7" name="Google Shape;891;p7" descr="Chat bubble outline">
              <a:extLst>
                <a:ext uri="{FF2B5EF4-FFF2-40B4-BE49-F238E27FC236}">
                  <a16:creationId xmlns:a16="http://schemas.microsoft.com/office/drawing/2014/main" id="{3468749C-01D7-4887-D899-162B891215D9}"/>
                </a:ext>
              </a:extLst>
            </p:cNvPr>
            <p:cNvPicPr preferRelativeResize="0"/>
            <p:nvPr/>
          </p:nvPicPr>
          <p:blipFill rotWithShape="1">
            <a:blip r:embed="rId13">
              <a:alphaModFix/>
            </a:blip>
            <a:srcRect/>
            <a:stretch/>
          </p:blipFill>
          <p:spPr>
            <a:xfrm>
              <a:off x="2700518" y="7526424"/>
              <a:ext cx="2631664" cy="2363123"/>
            </a:xfrm>
            <a:prstGeom prst="rect">
              <a:avLst/>
            </a:prstGeom>
            <a:noFill/>
            <a:ln>
              <a:noFill/>
            </a:ln>
          </p:spPr>
        </p:pic>
      </p:grpSp>
      <p:cxnSp>
        <p:nvCxnSpPr>
          <p:cNvPr id="9" name="Straight Arrow Connector 8">
            <a:extLst>
              <a:ext uri="{FF2B5EF4-FFF2-40B4-BE49-F238E27FC236}">
                <a16:creationId xmlns:a16="http://schemas.microsoft.com/office/drawing/2014/main" id="{486BFFE0-8110-77D8-5BFF-D823F1178FBD}"/>
              </a:ext>
            </a:extLst>
          </p:cNvPr>
          <p:cNvCxnSpPr/>
          <p:nvPr/>
        </p:nvCxnSpPr>
        <p:spPr>
          <a:xfrm>
            <a:off x="551656" y="19787896"/>
            <a:ext cx="1077852"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00DF268-5674-11A6-955B-59112AEAF69B}"/>
              </a:ext>
            </a:extLst>
          </p:cNvPr>
          <p:cNvSpPr txBox="1"/>
          <p:nvPr/>
        </p:nvSpPr>
        <p:spPr>
          <a:xfrm>
            <a:off x="2787525" y="10907447"/>
            <a:ext cx="5277082" cy="1661993"/>
          </a:xfrm>
          <a:prstGeom prst="rect">
            <a:avLst/>
          </a:prstGeom>
          <a:noFill/>
          <a:ln w="44450">
            <a:solidFill>
              <a:schemeClr val="tx2"/>
            </a:solidFill>
          </a:ln>
        </p:spPr>
        <p:txBody>
          <a:bodyPr wrap="square" lIns="274320" tIns="137160" rIns="274320" bIns="137160" rtlCol="0" anchor="t">
            <a:spAutoFit/>
          </a:bodyPr>
          <a:lstStyle/>
          <a:p>
            <a:r>
              <a:rPr lang="en-US" sz="3000" b="1" dirty="0">
                <a:solidFill>
                  <a:schemeClr val="bg1"/>
                </a:solidFill>
                <a:latin typeface="NVIDIA Sans" panose="020B0503020203020204" pitchFamily="34" charset="0"/>
                <a:cs typeface="NVIDIA Sans" panose="020B0503020203020204" pitchFamily="34" charset="0"/>
              </a:rPr>
              <a:t>Text Normalization</a:t>
            </a:r>
            <a:endParaRPr lang="en-US" sz="3000" dirty="0">
              <a:solidFill>
                <a:schemeClr val="bg1"/>
              </a:solidFill>
              <a:latin typeface="NVIDIA Sans" panose="020B0503020203020204" pitchFamily="34" charset="0"/>
              <a:cs typeface="NVIDIA Sans" panose="020B0503020203020204" pitchFamily="34" charset="0"/>
            </a:endParaRPr>
          </a:p>
          <a:p>
            <a:pPr marL="514300" indent="-514300">
              <a:buFont typeface="Arial" panose="020B0604020202020204" pitchFamily="34" charset="0"/>
              <a:buChar char="•"/>
            </a:pPr>
            <a:r>
              <a:rPr lang="en-US" altLang="en-US" sz="3000" i="1" dirty="0">
                <a:solidFill>
                  <a:srgbClr val="C00000"/>
                </a:solidFill>
                <a:latin typeface="NVIDIA Sans" panose="020B0503020203020204" pitchFamily="34" charset="0"/>
                <a:cs typeface="NVIDIA Sans" panose="020B0503020203020204" pitchFamily="34" charset="0"/>
              </a:rPr>
              <a:t> “at 10:00"</a:t>
            </a:r>
            <a:r>
              <a:rPr lang="en-US" altLang="en-US" sz="3000" dirty="0">
                <a:solidFill>
                  <a:srgbClr val="C00000"/>
                </a:solidFill>
                <a:latin typeface="NVIDIA Sans" panose="020B0503020203020204" pitchFamily="34" charset="0"/>
                <a:cs typeface="NVIDIA Sans" panose="020B0503020203020204" pitchFamily="34" charset="0"/>
              </a:rPr>
              <a:t> </a:t>
            </a:r>
            <a:r>
              <a:rPr lang="en-US" altLang="en-US" sz="3000" dirty="0">
                <a:solidFill>
                  <a:schemeClr val="tx2"/>
                </a:solidFill>
                <a:latin typeface="NVIDIA Sans" panose="020B0503020203020204" pitchFamily="34" charset="0"/>
                <a:cs typeface="NVIDIA Sans" panose="020B0503020203020204" pitchFamily="34" charset="0"/>
              </a:rPr>
              <a:t>=&gt; "at ten o’clock “ </a:t>
            </a:r>
          </a:p>
        </p:txBody>
      </p:sp>
      <p:cxnSp>
        <p:nvCxnSpPr>
          <p:cNvPr id="21" name="Straight Arrow Connector 20">
            <a:extLst>
              <a:ext uri="{FF2B5EF4-FFF2-40B4-BE49-F238E27FC236}">
                <a16:creationId xmlns:a16="http://schemas.microsoft.com/office/drawing/2014/main" id="{226459D5-4132-12F1-E239-C57362435887}"/>
              </a:ext>
            </a:extLst>
          </p:cNvPr>
          <p:cNvCxnSpPr>
            <a:cxnSpLocks/>
          </p:cNvCxnSpPr>
          <p:nvPr/>
        </p:nvCxnSpPr>
        <p:spPr>
          <a:xfrm flipV="1">
            <a:off x="5259564" y="9330778"/>
            <a:ext cx="8964" cy="1438548"/>
          </a:xfrm>
          <a:prstGeom prst="straightConnector1">
            <a:avLst/>
          </a:prstGeom>
          <a:ln w="444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0C13CCE-CE50-C36E-3629-4448C0514711}"/>
              </a:ext>
            </a:extLst>
          </p:cNvPr>
          <p:cNvCxnSpPr>
            <a:cxnSpLocks/>
          </p:cNvCxnSpPr>
          <p:nvPr/>
        </p:nvCxnSpPr>
        <p:spPr>
          <a:xfrm flipV="1">
            <a:off x="21594402" y="11352563"/>
            <a:ext cx="0" cy="1088542"/>
          </a:xfrm>
          <a:prstGeom prst="straightConnector1">
            <a:avLst/>
          </a:prstGeom>
          <a:ln w="444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8E6B2B3-C501-455A-AC4D-3B91D3326BCB}"/>
              </a:ext>
            </a:extLst>
          </p:cNvPr>
          <p:cNvSpPr txBox="1"/>
          <p:nvPr/>
        </p:nvSpPr>
        <p:spPr>
          <a:xfrm>
            <a:off x="20257519" y="12533249"/>
            <a:ext cx="4200042" cy="892552"/>
          </a:xfrm>
          <a:prstGeom prst="rect">
            <a:avLst/>
          </a:prstGeom>
          <a:noFill/>
          <a:ln w="44450">
            <a:solidFill>
              <a:schemeClr val="tx2"/>
            </a:solidFill>
          </a:ln>
        </p:spPr>
        <p:txBody>
          <a:bodyPr wrap="square" lIns="274320" tIns="137160" rIns="274320" bIns="137160" rtlCol="0" anchor="t">
            <a:spAutoFit/>
          </a:bodyPr>
          <a:lstStyle/>
          <a:p>
            <a:pPr algn="ctr"/>
            <a:r>
              <a:rPr lang="en-US" sz="3000" b="1">
                <a:solidFill>
                  <a:schemeClr val="bg1"/>
                </a:solidFill>
                <a:latin typeface="NVIDIA Sans" panose="020B0503020203020204" pitchFamily="34" charset="0"/>
                <a:cs typeface="NVIDIA Sans" panose="020B0503020203020204" pitchFamily="34" charset="0"/>
              </a:rPr>
              <a:t>Retraining LM</a:t>
            </a:r>
            <a:r>
              <a:rPr lang="en-US" sz="4000" b="1">
                <a:solidFill>
                  <a:srgbClr val="FF0000"/>
                </a:solidFill>
                <a:latin typeface="NVIDIA Sans" panose="020B0503020203020204" pitchFamily="34" charset="0"/>
                <a:cs typeface="NVIDIA Sans" panose="020B0503020203020204" pitchFamily="34" charset="0"/>
              </a:rPr>
              <a:t>*</a:t>
            </a:r>
            <a:endParaRPr lang="en-US" sz="4000" b="1">
              <a:solidFill>
                <a:schemeClr val="bg1"/>
              </a:solidFill>
              <a:latin typeface="NVIDIA Sans" panose="020B0503020203020204" pitchFamily="34" charset="0"/>
              <a:cs typeface="NVIDIA Sans" panose="020B0503020203020204" pitchFamily="34" charset="0"/>
            </a:endParaRPr>
          </a:p>
        </p:txBody>
      </p:sp>
      <p:sp>
        <p:nvSpPr>
          <p:cNvPr id="57" name="Google Shape;529;p53">
            <a:extLst>
              <a:ext uri="{FF2B5EF4-FFF2-40B4-BE49-F238E27FC236}">
                <a16:creationId xmlns:a16="http://schemas.microsoft.com/office/drawing/2014/main" id="{DA227DBB-D9A3-BE24-0377-024AFA76540D}"/>
              </a:ext>
            </a:extLst>
          </p:cNvPr>
          <p:cNvSpPr/>
          <p:nvPr/>
        </p:nvSpPr>
        <p:spPr>
          <a:xfrm>
            <a:off x="24092749" y="18908629"/>
            <a:ext cx="9655548" cy="1224876"/>
          </a:xfrm>
          <a:prstGeom prst="rect">
            <a:avLst/>
          </a:prstGeom>
          <a:noFill/>
          <a:ln>
            <a:noFill/>
          </a:ln>
        </p:spPr>
        <p:txBody>
          <a:bodyPr spcFirstLastPara="1" wrap="square" lIns="91434" tIns="45700" rIns="91434" bIns="45700" anchor="ctr" anchorCtr="0">
            <a:noAutofit/>
          </a:bodyPr>
          <a:lstStyle/>
          <a:p>
            <a:pPr>
              <a:lnSpc>
                <a:spcPct val="90000"/>
              </a:lnSpc>
            </a:pPr>
            <a:r>
              <a:rPr lang="en-US" sz="4000" dirty="0">
                <a:solidFill>
                  <a:srgbClr val="FF0000"/>
                </a:solidFill>
                <a:latin typeface="NVIDIA Sans" panose="020B0503020203020204" pitchFamily="34" charset="0"/>
                <a:cs typeface="NVIDIA Sans" panose="020B0503020203020204" pitchFamily="34" charset="0"/>
              </a:rPr>
              <a:t>* </a:t>
            </a:r>
            <a:r>
              <a:rPr lang="en-US" sz="3000" dirty="0">
                <a:solidFill>
                  <a:srgbClr val="FF0000"/>
                </a:solidFill>
                <a:latin typeface="NVIDIA Sans" panose="020B0503020203020204" pitchFamily="34" charset="0"/>
                <a:cs typeface="NVIDIA Sans" panose="020B0503020203020204" pitchFamily="34" charset="0"/>
              </a:rPr>
              <a:t>Generic ASR Services offer black box with rigid &amp;</a:t>
            </a:r>
          </a:p>
          <a:p>
            <a:pPr>
              <a:lnSpc>
                <a:spcPct val="90000"/>
              </a:lnSpc>
            </a:pPr>
            <a:r>
              <a:rPr lang="en-US" sz="3000" dirty="0">
                <a:solidFill>
                  <a:srgbClr val="FF0000"/>
                </a:solidFill>
                <a:latin typeface="NVIDIA Sans" panose="020B0503020203020204" pitchFamily="34" charset="0"/>
                <a:cs typeface="NVIDIA Sans" panose="020B0503020203020204" pitchFamily="34" charset="0"/>
              </a:rPr>
              <a:t>     selectively limited customization</a:t>
            </a:r>
          </a:p>
          <a:p>
            <a:pPr>
              <a:lnSpc>
                <a:spcPct val="90000"/>
              </a:lnSpc>
            </a:pPr>
            <a:endParaRPr lang="en" sz="3000" dirty="0">
              <a:solidFill>
                <a:srgbClr val="FF0000"/>
              </a:solidFill>
              <a:latin typeface="NVIDIA Sans" panose="020B0503020203020204" pitchFamily="34" charset="0"/>
              <a:cs typeface="NVIDIA Sans" panose="020B0503020203020204" pitchFamily="34" charset="0"/>
              <a:sym typeface="Trebuchet MS"/>
            </a:endParaRPr>
          </a:p>
        </p:txBody>
      </p:sp>
    </p:spTree>
    <p:extLst>
      <p:ext uri="{BB962C8B-B14F-4D97-AF65-F5344CB8AC3E}">
        <p14:creationId xmlns:p14="http://schemas.microsoft.com/office/powerpoint/2010/main" val="2466541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1" name="Google Shape;1181;p7"/>
          <p:cNvSpPr txBox="1">
            <a:spLocks noGrp="1"/>
          </p:cNvSpPr>
          <p:nvPr>
            <p:ph type="title"/>
          </p:nvPr>
        </p:nvSpPr>
        <p:spPr>
          <a:prstGeom prst="rect">
            <a:avLst/>
          </a:prstGeom>
          <a:noFill/>
          <a:ln>
            <a:noFill/>
          </a:ln>
        </p:spPr>
        <p:txBody>
          <a:bodyPr spcFirstLastPara="1" vert="horz" wrap="square" lIns="274276" tIns="137100" rIns="274276" bIns="137100" rtlCol="0" anchor="b" anchorCtr="0">
            <a:normAutofit/>
          </a:bodyPr>
          <a:lstStyle/>
          <a:p>
            <a:pPr>
              <a:buSzPts val="2200"/>
            </a:pPr>
            <a:r>
              <a:rPr lang="en-US" dirty="0"/>
              <a:t>Deploy to Production</a:t>
            </a:r>
            <a:endParaRPr dirty="0"/>
          </a:p>
        </p:txBody>
      </p:sp>
      <p:sp>
        <p:nvSpPr>
          <p:cNvPr id="1182" name="Google Shape;1182;p7"/>
          <p:cNvSpPr txBox="1">
            <a:spLocks noGrp="1"/>
          </p:cNvSpPr>
          <p:nvPr>
            <p:ph type="body" sz="quarter" idx="10"/>
          </p:nvPr>
        </p:nvSpPr>
        <p:spPr>
          <a:prstGeom prst="rect">
            <a:avLst/>
          </a:prstGeom>
          <a:noFill/>
          <a:ln>
            <a:noFill/>
          </a:ln>
        </p:spPr>
        <p:txBody>
          <a:bodyPr spcFirstLastPara="1" wrap="square" lIns="274276" tIns="137100" rIns="274276" bIns="137100" anchor="t" anchorCtr="0">
            <a:noAutofit/>
          </a:bodyPr>
          <a:lstStyle/>
          <a:p>
            <a:pPr marL="0" indent="0">
              <a:buClr>
                <a:schemeClr val="dk2"/>
              </a:buClr>
              <a:buSzPts val="1400"/>
            </a:pPr>
            <a:r>
              <a:rPr lang="en-US" dirty="0">
                <a:solidFill>
                  <a:schemeClr val="dk2"/>
                </a:solidFill>
              </a:rPr>
              <a:t>Generate high-performance inference</a:t>
            </a:r>
            <a:endParaRPr dirty="0"/>
          </a:p>
        </p:txBody>
      </p:sp>
      <p:sp>
        <p:nvSpPr>
          <p:cNvPr id="2" name="Content Placeholder 1">
            <a:extLst>
              <a:ext uri="{FF2B5EF4-FFF2-40B4-BE49-F238E27FC236}">
                <a16:creationId xmlns:a16="http://schemas.microsoft.com/office/drawing/2014/main" id="{518EAA0A-F19E-A80C-6DA4-3C716E14F9B8}"/>
              </a:ext>
            </a:extLst>
          </p:cNvPr>
          <p:cNvSpPr>
            <a:spLocks noGrp="1"/>
          </p:cNvSpPr>
          <p:nvPr>
            <p:ph idx="4294967295"/>
          </p:nvPr>
        </p:nvSpPr>
        <p:spPr>
          <a:xfrm>
            <a:off x="1073426" y="7682642"/>
            <a:ext cx="12934123" cy="11345863"/>
          </a:xfrm>
          <a:prstGeom prst="rect">
            <a:avLst/>
          </a:prstGeom>
        </p:spPr>
        <p:txBody>
          <a:bodyPr/>
          <a:lstStyle/>
          <a:p>
            <a:endParaRPr lang="en-US" sz="4400" dirty="0">
              <a:solidFill>
                <a:schemeClr val="bg1"/>
              </a:solidFill>
            </a:endParaRPr>
          </a:p>
          <a:p>
            <a:endParaRPr lang="en-US" sz="4400" dirty="0">
              <a:solidFill>
                <a:schemeClr val="bg1"/>
              </a:solidFill>
            </a:endParaRPr>
          </a:p>
          <a:p>
            <a:r>
              <a:rPr lang="en-US" sz="4400" dirty="0">
                <a:solidFill>
                  <a:schemeClr val="bg1"/>
                </a:solidFill>
              </a:rPr>
              <a:t>Quickly export NeMo models to Riva</a:t>
            </a:r>
          </a:p>
          <a:p>
            <a:r>
              <a:rPr lang="en-US" sz="4400" dirty="0">
                <a:solidFill>
                  <a:schemeClr val="bg1"/>
                </a:solidFill>
              </a:rPr>
              <a:t>Support for speech and language models across multiple languages </a:t>
            </a:r>
          </a:p>
          <a:p>
            <a:r>
              <a:rPr lang="en-US" sz="4400" dirty="0">
                <a:solidFill>
                  <a:schemeClr val="bg1"/>
                </a:solidFill>
              </a:rPr>
              <a:t>Step-by-step deployment instructions in documentation</a:t>
            </a:r>
          </a:p>
          <a:p>
            <a:endParaRPr lang="en-US" dirty="0"/>
          </a:p>
        </p:txBody>
      </p:sp>
      <p:grpSp>
        <p:nvGrpSpPr>
          <p:cNvPr id="3" name="Group 2">
            <a:extLst>
              <a:ext uri="{FF2B5EF4-FFF2-40B4-BE49-F238E27FC236}">
                <a16:creationId xmlns:a16="http://schemas.microsoft.com/office/drawing/2014/main" id="{3C14BE61-A42D-8811-286F-F94957A5CBE4}"/>
              </a:ext>
            </a:extLst>
          </p:cNvPr>
          <p:cNvGrpSpPr/>
          <p:nvPr/>
        </p:nvGrpSpPr>
        <p:grpSpPr>
          <a:xfrm>
            <a:off x="14007550" y="7682642"/>
            <a:ext cx="21978144" cy="9982506"/>
            <a:chOff x="20366745" y="7682642"/>
            <a:chExt cx="15618948" cy="6763000"/>
          </a:xfrm>
        </p:grpSpPr>
        <p:cxnSp>
          <p:nvCxnSpPr>
            <p:cNvPr id="1183" name="Google Shape;1183;p7"/>
            <p:cNvCxnSpPr/>
            <p:nvPr/>
          </p:nvCxnSpPr>
          <p:spPr>
            <a:xfrm>
              <a:off x="26625626" y="10340070"/>
              <a:ext cx="2323948" cy="0"/>
            </a:xfrm>
            <a:prstGeom prst="straightConnector1">
              <a:avLst/>
            </a:prstGeom>
            <a:noFill/>
            <a:ln w="44450" cap="flat" cmpd="sng">
              <a:solidFill>
                <a:schemeClr val="bg1"/>
              </a:solidFill>
              <a:prstDash val="solid"/>
              <a:round/>
              <a:headEnd type="none" w="sm" len="sm"/>
              <a:tailEnd type="triangle" w="lg" len="lg"/>
            </a:ln>
          </p:spPr>
        </p:cxnSp>
        <p:grpSp>
          <p:nvGrpSpPr>
            <p:cNvPr id="5" name="Group 4">
              <a:extLst>
                <a:ext uri="{FF2B5EF4-FFF2-40B4-BE49-F238E27FC236}">
                  <a16:creationId xmlns:a16="http://schemas.microsoft.com/office/drawing/2014/main" id="{40A08FA5-1431-7AC2-B1F9-13EBE7EB6DED}"/>
                </a:ext>
              </a:extLst>
            </p:cNvPr>
            <p:cNvGrpSpPr/>
            <p:nvPr/>
          </p:nvGrpSpPr>
          <p:grpSpPr>
            <a:xfrm>
              <a:off x="20366745" y="7682642"/>
              <a:ext cx="6054973" cy="5257656"/>
              <a:chOff x="20083776" y="7711177"/>
              <a:chExt cx="6054973" cy="5257656"/>
            </a:xfrm>
          </p:grpSpPr>
          <p:sp>
            <p:nvSpPr>
              <p:cNvPr id="1185" name="Google Shape;1185;p7"/>
              <p:cNvSpPr/>
              <p:nvPr/>
            </p:nvSpPr>
            <p:spPr>
              <a:xfrm>
                <a:off x="20083776" y="8821207"/>
                <a:ext cx="6054972" cy="4147626"/>
              </a:xfrm>
              <a:prstGeom prst="rect">
                <a:avLst/>
              </a:prstGeom>
              <a:solidFill>
                <a:srgbClr val="F2F2F2"/>
              </a:solidFill>
              <a:ln>
                <a:noFill/>
              </a:ln>
              <a:effectLst>
                <a:outerShdw blurRad="63500" sx="102000" sy="102000" algn="ctr" rotWithShape="0">
                  <a:srgbClr val="000000">
                    <a:alpha val="40000"/>
                  </a:srgbClr>
                </a:outerShdw>
              </a:effectLst>
            </p:spPr>
            <p:txBody>
              <a:bodyPr spcFirstLastPara="1" wrap="square" lIns="45676" tIns="91426" rIns="45676" bIns="91426" anchor="ctr" anchorCtr="0">
                <a:noAutofit/>
              </a:bodyPr>
              <a:lstStyle/>
              <a:p>
                <a:pPr marL="571444" indent="-368178" defTabSz="2743200">
                  <a:buClr>
                    <a:srgbClr val="000000"/>
                  </a:buClr>
                  <a:buSzPts val="1067"/>
                </a:pPr>
                <a:endParaRPr sz="3202" kern="0">
                  <a:solidFill>
                    <a:srgbClr val="000000"/>
                  </a:solidFill>
                  <a:latin typeface="Trebuchet MS"/>
                  <a:ea typeface="Trebuchet MS"/>
                  <a:cs typeface="Trebuchet MS"/>
                  <a:sym typeface="Trebuchet MS"/>
                </a:endParaRPr>
              </a:p>
            </p:txBody>
          </p:sp>
          <p:pic>
            <p:nvPicPr>
              <p:cNvPr id="1186" name="Google Shape;1186;p7"/>
              <p:cNvPicPr preferRelativeResize="0"/>
              <p:nvPr/>
            </p:nvPicPr>
            <p:blipFill rotWithShape="1">
              <a:blip r:embed="rId3">
                <a:alphaModFix/>
              </a:blip>
              <a:srcRect/>
              <a:stretch/>
            </p:blipFill>
            <p:spPr>
              <a:xfrm>
                <a:off x="21715445" y="9376222"/>
                <a:ext cx="2783682" cy="3014340"/>
              </a:xfrm>
              <a:prstGeom prst="rect">
                <a:avLst/>
              </a:prstGeom>
              <a:noFill/>
              <a:ln>
                <a:noFill/>
              </a:ln>
            </p:spPr>
          </p:pic>
          <p:sp>
            <p:nvSpPr>
              <p:cNvPr id="1187" name="Google Shape;1187;p7"/>
              <p:cNvSpPr/>
              <p:nvPr/>
            </p:nvSpPr>
            <p:spPr>
              <a:xfrm>
                <a:off x="20084023" y="7711177"/>
                <a:ext cx="6054726" cy="1110030"/>
              </a:xfrm>
              <a:prstGeom prst="rect">
                <a:avLst/>
              </a:prstGeom>
              <a:solidFill>
                <a:schemeClr val="dk2"/>
              </a:solidFill>
              <a:ln>
                <a:noFill/>
              </a:ln>
              <a:effectLst>
                <a:outerShdw blurRad="63500" sx="102000" sy="102000" algn="ctr" rotWithShape="0">
                  <a:srgbClr val="000000">
                    <a:alpha val="40000"/>
                  </a:srgbClr>
                </a:outerShdw>
              </a:effectLst>
            </p:spPr>
            <p:txBody>
              <a:bodyPr spcFirstLastPara="1" wrap="square" lIns="45676" tIns="91426" rIns="45676" bIns="91426" anchor="ctr" anchorCtr="0">
                <a:noAutofit/>
              </a:bodyPr>
              <a:lstStyle/>
              <a:p>
                <a:pPr algn="ctr" defTabSz="2743200">
                  <a:buClr>
                    <a:srgbClr val="000000"/>
                  </a:buClr>
                </a:pPr>
                <a:r>
                  <a:rPr lang="en-US" sz="3990" kern="0" dirty="0">
                    <a:solidFill>
                      <a:srgbClr val="FFFFFF"/>
                    </a:solidFill>
                    <a:latin typeface="Trebuchet MS"/>
                    <a:ea typeface="Trebuchet MS"/>
                    <a:cs typeface="Trebuchet MS"/>
                    <a:sym typeface="Trebuchet MS"/>
                  </a:rPr>
                  <a:t>NeMo Model</a:t>
                </a:r>
                <a:endParaRPr sz="3990" kern="0" dirty="0">
                  <a:solidFill>
                    <a:srgbClr val="FFFFFF"/>
                  </a:solidFill>
                  <a:latin typeface="Trebuchet MS"/>
                  <a:ea typeface="Trebuchet MS"/>
                  <a:cs typeface="Trebuchet MS"/>
                  <a:sym typeface="Trebuchet MS"/>
                </a:endParaRPr>
              </a:p>
            </p:txBody>
          </p:sp>
        </p:grpSp>
        <p:grpSp>
          <p:nvGrpSpPr>
            <p:cNvPr id="6" name="Group 5">
              <a:extLst>
                <a:ext uri="{FF2B5EF4-FFF2-40B4-BE49-F238E27FC236}">
                  <a16:creationId xmlns:a16="http://schemas.microsoft.com/office/drawing/2014/main" id="{54352B1C-FFC0-F030-84B6-443F3D592BC8}"/>
                </a:ext>
              </a:extLst>
            </p:cNvPr>
            <p:cNvGrpSpPr/>
            <p:nvPr/>
          </p:nvGrpSpPr>
          <p:grpSpPr>
            <a:xfrm>
              <a:off x="29153483" y="7747014"/>
              <a:ext cx="6832210" cy="5186112"/>
              <a:chOff x="29436449" y="7734421"/>
              <a:chExt cx="6832210" cy="5186112"/>
            </a:xfrm>
          </p:grpSpPr>
          <p:sp>
            <p:nvSpPr>
              <p:cNvPr id="1184" name="Google Shape;1184;p7"/>
              <p:cNvSpPr/>
              <p:nvPr/>
            </p:nvSpPr>
            <p:spPr>
              <a:xfrm>
                <a:off x="29436449" y="7734421"/>
                <a:ext cx="6832210" cy="1086786"/>
              </a:xfrm>
              <a:prstGeom prst="rect">
                <a:avLst/>
              </a:prstGeom>
              <a:solidFill>
                <a:schemeClr val="dk2"/>
              </a:solidFill>
              <a:ln>
                <a:noFill/>
              </a:ln>
              <a:effectLst>
                <a:outerShdw blurRad="63500" sx="102000" sy="102000" algn="ctr" rotWithShape="0">
                  <a:srgbClr val="000000">
                    <a:alpha val="40000"/>
                  </a:srgbClr>
                </a:outerShdw>
              </a:effectLst>
            </p:spPr>
            <p:txBody>
              <a:bodyPr spcFirstLastPara="1" wrap="square" lIns="45676" tIns="91426" rIns="45676" bIns="91426" anchor="ctr" anchorCtr="0">
                <a:noAutofit/>
              </a:bodyPr>
              <a:lstStyle/>
              <a:p>
                <a:pPr algn="ctr" defTabSz="2743200">
                  <a:buClr>
                    <a:srgbClr val="000000"/>
                  </a:buClr>
                </a:pPr>
                <a:r>
                  <a:rPr lang="en-US" sz="3990" kern="0">
                    <a:solidFill>
                      <a:srgbClr val="FFFFFF"/>
                    </a:solidFill>
                    <a:latin typeface="Trebuchet MS"/>
                    <a:ea typeface="Trebuchet MS"/>
                    <a:cs typeface="Trebuchet MS"/>
                    <a:sym typeface="Trebuchet MS"/>
                  </a:rPr>
                  <a:t>Riva</a:t>
                </a:r>
                <a:endParaRPr sz="3990" kern="0">
                  <a:solidFill>
                    <a:srgbClr val="FFFFFF"/>
                  </a:solidFill>
                  <a:latin typeface="Trebuchet MS"/>
                  <a:ea typeface="Trebuchet MS"/>
                  <a:cs typeface="Trebuchet MS"/>
                  <a:sym typeface="Trebuchet MS"/>
                </a:endParaRPr>
              </a:p>
            </p:txBody>
          </p:sp>
          <p:pic>
            <p:nvPicPr>
              <p:cNvPr id="1188" name="Google Shape;1188;p7"/>
              <p:cNvPicPr preferRelativeResize="0"/>
              <p:nvPr/>
            </p:nvPicPr>
            <p:blipFill rotWithShape="1">
              <a:blip r:embed="rId4">
                <a:alphaModFix/>
              </a:blip>
              <a:srcRect/>
              <a:stretch/>
            </p:blipFill>
            <p:spPr>
              <a:xfrm>
                <a:off x="29436449" y="8821207"/>
                <a:ext cx="6832210" cy="4099326"/>
              </a:xfrm>
              <a:prstGeom prst="rect">
                <a:avLst/>
              </a:prstGeom>
              <a:noFill/>
              <a:ln>
                <a:noFill/>
              </a:ln>
              <a:effectLst>
                <a:outerShdw blurRad="63500" sx="102000" sy="102000" algn="ctr" rotWithShape="0">
                  <a:srgbClr val="000000">
                    <a:alpha val="40000"/>
                  </a:srgbClr>
                </a:outerShdw>
              </a:effectLst>
            </p:spPr>
          </p:pic>
        </p:grpSp>
        <p:sp>
          <p:nvSpPr>
            <p:cNvPr id="1189" name="Google Shape;1189;p7"/>
            <p:cNvSpPr txBox="1"/>
            <p:nvPr/>
          </p:nvSpPr>
          <p:spPr>
            <a:xfrm>
              <a:off x="26421718" y="8832898"/>
              <a:ext cx="2618788" cy="813122"/>
            </a:xfrm>
            <a:prstGeom prst="rect">
              <a:avLst/>
            </a:prstGeom>
            <a:noFill/>
            <a:ln>
              <a:noFill/>
            </a:ln>
          </p:spPr>
          <p:txBody>
            <a:bodyPr spcFirstLastPara="1" wrap="square" lIns="274276" tIns="137100" rIns="274276" bIns="137100" anchor="t" anchorCtr="0">
              <a:spAutoFit/>
            </a:bodyPr>
            <a:lstStyle/>
            <a:p>
              <a:pPr algn="ctr" defTabSz="2743200">
                <a:buClr>
                  <a:srgbClr val="000000"/>
                </a:buClr>
              </a:pPr>
              <a:r>
                <a:rPr lang="en-US" sz="3000" kern="0" dirty="0">
                  <a:solidFill>
                    <a:srgbClr val="000000"/>
                  </a:solidFill>
                  <a:latin typeface="Trebuchet MS"/>
                  <a:ea typeface="Trebuchet MS"/>
                  <a:cs typeface="Trebuchet MS"/>
                  <a:sym typeface="Trebuchet MS"/>
                </a:rPr>
                <a:t>NeMo2Riva Export Tool</a:t>
              </a:r>
              <a:endParaRPr sz="4200" kern="0" dirty="0">
                <a:solidFill>
                  <a:srgbClr val="000000"/>
                </a:solidFill>
                <a:latin typeface="Arial"/>
                <a:cs typeface="Arial"/>
                <a:sym typeface="Arial"/>
              </a:endParaRPr>
            </a:p>
          </p:txBody>
        </p:sp>
        <p:sp>
          <p:nvSpPr>
            <p:cNvPr id="1191" name="Google Shape;1191;p7"/>
            <p:cNvSpPr txBox="1"/>
            <p:nvPr/>
          </p:nvSpPr>
          <p:spPr>
            <a:xfrm>
              <a:off x="21818759" y="13708417"/>
              <a:ext cx="13118634" cy="737225"/>
            </a:xfrm>
            <a:prstGeom prst="rect">
              <a:avLst/>
            </a:prstGeom>
            <a:noFill/>
            <a:ln>
              <a:noFill/>
            </a:ln>
          </p:spPr>
          <p:txBody>
            <a:bodyPr spcFirstLastPara="1" wrap="square" lIns="182850" tIns="91426" rIns="182850" bIns="91426" anchor="ctr" anchorCtr="0">
              <a:spAutoFit/>
            </a:bodyPr>
            <a:lstStyle/>
            <a:p>
              <a:pPr algn="ctr" defTabSz="2743200">
                <a:lnSpc>
                  <a:spcPct val="90000"/>
                </a:lnSpc>
                <a:buClr>
                  <a:srgbClr val="000000"/>
                </a:buClr>
              </a:pPr>
              <a:r>
                <a:rPr lang="en-US" sz="3990" kern="0">
                  <a:solidFill>
                    <a:srgbClr val="000000"/>
                  </a:solidFill>
                  <a:latin typeface="Trebuchet MS"/>
                  <a:ea typeface="Trebuchet MS"/>
                  <a:cs typeface="Trebuchet MS"/>
                  <a:sym typeface="Trebuchet MS"/>
                </a:rPr>
                <a:t>Exporting NeMo Models to Riva</a:t>
              </a:r>
              <a:endParaRPr sz="3990" kern="0">
                <a:solidFill>
                  <a:srgbClr val="000000"/>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86582" y="2978110"/>
            <a:ext cx="17448018" cy="1551193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r>
              <a:rPr lang="en-GB" sz="6000" dirty="0">
                <a:solidFill>
                  <a:schemeClr val="bg1"/>
                </a:solidFill>
              </a:rPr>
              <a:t> </a:t>
            </a:r>
            <a:endParaRPr lang="en-US" sz="6000" dirty="0"/>
          </a:p>
          <a:p>
            <a:r>
              <a:rPr lang="en-US" sz="7200" dirty="0">
                <a:solidFill>
                  <a:schemeClr val="tx2"/>
                </a:solidFill>
              </a:rPr>
              <a:t>Lecture</a:t>
            </a:r>
          </a:p>
          <a:p>
            <a:pPr marL="2665730" lvl="1" indent="-1143000">
              <a:buFont typeface="Arial" panose="020B0604020202020204" pitchFamily="34" charset="0"/>
              <a:buChar char="•"/>
            </a:pPr>
            <a:r>
              <a:rPr lang="en-US" sz="7200" dirty="0">
                <a:solidFill>
                  <a:schemeClr val="bg1"/>
                </a:solidFill>
              </a:rPr>
              <a:t>What is Conversational AI? Complexity of Deploying Conversational AI Applications</a:t>
            </a:r>
          </a:p>
          <a:p>
            <a:pPr marL="2665730" lvl="1" indent="-1143000">
              <a:buFont typeface="Arial" panose="020B0604020202020204" pitchFamily="34" charset="0"/>
              <a:buChar char="•"/>
            </a:pPr>
            <a:r>
              <a:rPr lang="en-US" sz="7200" dirty="0">
                <a:solidFill>
                  <a:schemeClr val="bg1"/>
                </a:solidFill>
              </a:rPr>
              <a:t>Deep Learning Fundamentals</a:t>
            </a:r>
          </a:p>
          <a:p>
            <a:pPr marL="2665730" lvl="1" indent="-1143000">
              <a:buFont typeface="Arial" panose="020B0604020202020204" pitchFamily="34" charset="0"/>
              <a:buChar char="•"/>
            </a:pPr>
            <a:r>
              <a:rPr lang="en-US" sz="7200" dirty="0">
                <a:solidFill>
                  <a:schemeClr val="bg1"/>
                </a:solidFill>
              </a:rPr>
              <a:t>Speech and Text Processing </a:t>
            </a:r>
          </a:p>
          <a:p>
            <a:pPr marL="2665730" lvl="1" indent="-1143000">
              <a:buFont typeface="Arial" panose="020B0604020202020204" pitchFamily="34" charset="0"/>
              <a:buChar char="•"/>
            </a:pPr>
            <a:r>
              <a:rPr lang="en-US" sz="7200" dirty="0">
                <a:solidFill>
                  <a:schemeClr val="bg1"/>
                </a:solidFill>
              </a:rPr>
              <a:t>Automatic Speech Recognition</a:t>
            </a:r>
          </a:p>
          <a:p>
            <a:pPr marL="2665730" lvl="1" indent="-1143000">
              <a:buFont typeface="Arial" panose="020B0604020202020204" pitchFamily="34" charset="0"/>
              <a:buChar char="•"/>
            </a:pPr>
            <a:r>
              <a:rPr lang="en-US" sz="7200" dirty="0">
                <a:solidFill>
                  <a:schemeClr val="bg1"/>
                </a:solidFill>
              </a:rPr>
              <a:t>ASR Tools: Riva, NGC, and NeMo</a:t>
            </a:r>
          </a:p>
          <a:p>
            <a:pPr marL="2665730" lvl="1" indent="-1143000">
              <a:buFont typeface="Arial" panose="020B0604020202020204" pitchFamily="34" charset="0"/>
              <a:buChar char="•"/>
            </a:pPr>
            <a:r>
              <a:rPr lang="en-US" sz="7200" dirty="0">
                <a:solidFill>
                  <a:schemeClr val="tx2"/>
                </a:solidFill>
              </a:rPr>
              <a:t>Lab Overview</a:t>
            </a:r>
          </a:p>
          <a:p>
            <a:pPr marL="1522730" lvl="1"/>
            <a:endParaRPr lang="en-US" sz="7200" dirty="0"/>
          </a:p>
          <a:p>
            <a:r>
              <a:rPr lang="en-US" sz="7200" dirty="0">
                <a:solidFill>
                  <a:schemeClr val="tx2"/>
                </a:solidFill>
              </a:rPr>
              <a:t>Lab</a:t>
            </a:r>
          </a:p>
          <a:p>
            <a:pPr marL="2665730" indent="-1143000">
              <a:buFont typeface="Arial" panose="020B0604020202020204" pitchFamily="34" charset="0"/>
              <a:buChar char="•"/>
            </a:pPr>
            <a:r>
              <a:rPr lang="en-US" sz="7200" dirty="0">
                <a:solidFill>
                  <a:schemeClr val="bg1"/>
                </a:solidFill>
              </a:rPr>
              <a:t>Investigate ASR Pipeline with NeMo and Riva</a:t>
            </a:r>
            <a:endParaRPr lang="en-US" sz="7200" dirty="0">
              <a:solidFill>
                <a:srgbClr val="FFFFFF"/>
              </a:solidFill>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1</a:t>
            </a:r>
          </a:p>
        </p:txBody>
      </p:sp>
      <p:sp>
        <p:nvSpPr>
          <p:cNvPr id="7" name="TextBox 6">
            <a:extLst>
              <a:ext uri="{FF2B5EF4-FFF2-40B4-BE49-F238E27FC236}">
                <a16:creationId xmlns:a16="http://schemas.microsoft.com/office/drawing/2014/main" id="{390C47F7-C8AC-B83A-7BAB-4C2DAC5F473B}"/>
              </a:ext>
            </a:extLst>
          </p:cNvPr>
          <p:cNvSpPr txBox="1"/>
          <p:nvPr/>
        </p:nvSpPr>
        <p:spPr>
          <a:xfrm>
            <a:off x="18288000" y="7202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ASR (Part 1)</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
        <p:nvSpPr>
          <p:cNvPr id="9" name="Rectangle: Rounded Corners 8">
            <a:extLst>
              <a:ext uri="{FF2B5EF4-FFF2-40B4-BE49-F238E27FC236}">
                <a16:creationId xmlns:a16="http://schemas.microsoft.com/office/drawing/2014/main" id="{8E4F0C2B-6F43-2965-63A8-175EE089A55D}"/>
              </a:ext>
            </a:extLst>
          </p:cNvPr>
          <p:cNvSpPr/>
          <p:nvPr/>
        </p:nvSpPr>
        <p:spPr>
          <a:xfrm>
            <a:off x="19276949" y="12673642"/>
            <a:ext cx="15813513" cy="1306285"/>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386223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A756-D664-4B98-A9FD-4E7302F95B02}"/>
              </a:ext>
            </a:extLst>
          </p:cNvPr>
          <p:cNvSpPr>
            <a:spLocks noGrp="1"/>
          </p:cNvSpPr>
          <p:nvPr>
            <p:ph type="title"/>
          </p:nvPr>
        </p:nvSpPr>
        <p:spPr/>
        <p:txBody>
          <a:bodyPr anchor="b">
            <a:normAutofit/>
          </a:bodyPr>
          <a:lstStyle/>
          <a:p>
            <a:r>
              <a:rPr lang="en-GB" dirty="0"/>
              <a:t>Lab Overview</a:t>
            </a:r>
          </a:p>
        </p:txBody>
      </p:sp>
      <p:sp>
        <p:nvSpPr>
          <p:cNvPr id="5" name="Text Placeholder 4">
            <a:extLst>
              <a:ext uri="{FF2B5EF4-FFF2-40B4-BE49-F238E27FC236}">
                <a16:creationId xmlns:a16="http://schemas.microsoft.com/office/drawing/2014/main" id="{7A6AB712-FB56-4BBA-A72B-6340E1EC6A1F}"/>
              </a:ext>
            </a:extLst>
          </p:cNvPr>
          <p:cNvSpPr>
            <a:spLocks noGrp="1"/>
          </p:cNvSpPr>
          <p:nvPr>
            <p:ph type="body" sz="quarter" idx="10"/>
          </p:nvPr>
        </p:nvSpPr>
        <p:spPr/>
        <p:txBody>
          <a:bodyPr>
            <a:normAutofit/>
          </a:bodyPr>
          <a:lstStyle/>
          <a:p>
            <a:pPr>
              <a:spcAft>
                <a:spcPts val="600"/>
              </a:spcAft>
            </a:pPr>
            <a:r>
              <a:rPr lang="en-GB"/>
              <a:t>ASR Pipeline</a:t>
            </a:r>
            <a:endParaRPr lang="en-US"/>
          </a:p>
        </p:txBody>
      </p:sp>
      <p:sp>
        <p:nvSpPr>
          <p:cNvPr id="3" name="Content Placeholder 2">
            <a:extLst>
              <a:ext uri="{FF2B5EF4-FFF2-40B4-BE49-F238E27FC236}">
                <a16:creationId xmlns:a16="http://schemas.microsoft.com/office/drawing/2014/main" id="{5AFBD4F1-D2B7-42C1-B9E6-9DCDD2BDB5F9}"/>
              </a:ext>
            </a:extLst>
          </p:cNvPr>
          <p:cNvSpPr>
            <a:spLocks noGrp="1"/>
          </p:cNvSpPr>
          <p:nvPr>
            <p:ph idx="1"/>
          </p:nvPr>
        </p:nvSpPr>
        <p:spPr/>
        <p:txBody>
          <a:bodyPr>
            <a:normAutofit/>
          </a:bodyPr>
          <a:lstStyle/>
          <a:p>
            <a:pPr marL="1143000" indent="-1143000">
              <a:buAutoNum type="arabicPeriod"/>
            </a:pPr>
            <a:r>
              <a:rPr lang="en-GB" dirty="0"/>
              <a:t>NGC Credential (Required for Riva deployment)</a:t>
            </a:r>
          </a:p>
          <a:p>
            <a:pPr marL="1143000" indent="-1143000">
              <a:buAutoNum type="arabicPeriod"/>
            </a:pPr>
            <a:r>
              <a:rPr lang="en-GB" dirty="0"/>
              <a:t>Investigate AI models for Automatic Speech Recognition</a:t>
            </a:r>
          </a:p>
          <a:p>
            <a:pPr marL="2590838" lvl="1" indent="-685800">
              <a:buFont typeface="Arial" panose="020B0604020202020204" pitchFamily="34" charset="0"/>
              <a:buChar char="•"/>
            </a:pPr>
            <a:r>
              <a:rPr lang="en-GB" sz="4400" b="0" i="0" dirty="0">
                <a:effectLst/>
              </a:rPr>
              <a:t>Gain an understanding about the ASR pipeline and the various acoustic models</a:t>
            </a:r>
          </a:p>
          <a:p>
            <a:pPr marL="2590838" lvl="1" indent="-685800">
              <a:buFont typeface="Arial" panose="020B0604020202020204" pitchFamily="34" charset="0"/>
              <a:buChar char="•"/>
            </a:pPr>
            <a:r>
              <a:rPr lang="en-GB" sz="4400" b="0" i="0" dirty="0">
                <a:effectLst/>
              </a:rPr>
              <a:t>Use transcript decoders to select the best transcriptions</a:t>
            </a:r>
          </a:p>
          <a:p>
            <a:pPr marL="2590838" lvl="1" indent="-685800">
              <a:buFont typeface="Arial" panose="020B0604020202020204" pitchFamily="34" charset="0"/>
              <a:buChar char="•"/>
            </a:pPr>
            <a:r>
              <a:rPr lang="en-GB" sz="4400" b="0" i="0" dirty="0">
                <a:effectLst/>
              </a:rPr>
              <a:t>Use ITN, capitalization, and punctuation to improve written transcriptions</a:t>
            </a:r>
          </a:p>
          <a:p>
            <a:pPr marL="2590838" lvl="1" indent="-685800">
              <a:buFont typeface="Arial" panose="020B0604020202020204" pitchFamily="34" charset="0"/>
              <a:buChar char="•"/>
            </a:pPr>
            <a:r>
              <a:rPr lang="en-GB" sz="4400" b="0" i="0" dirty="0">
                <a:effectLst/>
              </a:rPr>
              <a:t>Use a language identification model to identify what language was spoken</a:t>
            </a:r>
            <a:endParaRPr lang="en-GB" sz="4400" dirty="0"/>
          </a:p>
          <a:p>
            <a:pPr marL="1143000" indent="-1143000">
              <a:buAutoNum type="arabicPeriod"/>
            </a:pPr>
            <a:r>
              <a:rPr lang="en-GB" dirty="0"/>
              <a:t>ASR deployment with Riva in several languages</a:t>
            </a:r>
          </a:p>
          <a:p>
            <a:pPr marL="2590838" lvl="1" indent="-685800">
              <a:buFont typeface="Arial" panose="020B0604020202020204" pitchFamily="34" charset="0"/>
              <a:buChar char="•"/>
            </a:pPr>
            <a:r>
              <a:rPr lang="en-GB" sz="4400" dirty="0"/>
              <a:t>Launch Riva ASR service for English and Spanish</a:t>
            </a:r>
          </a:p>
          <a:p>
            <a:pPr marL="2590838" lvl="1" indent="-685800">
              <a:buFont typeface="Arial" panose="020B0604020202020204" pitchFamily="34" charset="0"/>
              <a:buChar char="•"/>
            </a:pPr>
            <a:r>
              <a:rPr lang="en-GB" sz="4400" dirty="0"/>
              <a:t>Request the ASR service using a Python client API</a:t>
            </a:r>
          </a:p>
          <a:p>
            <a:pPr marL="1143000" indent="-1143000">
              <a:buAutoNum type="arabicPeriod"/>
            </a:pPr>
            <a:endParaRPr lang="en-GB" dirty="0"/>
          </a:p>
        </p:txBody>
      </p:sp>
      <p:sp>
        <p:nvSpPr>
          <p:cNvPr id="8" name="Content Placeholder 7">
            <a:extLst>
              <a:ext uri="{FF2B5EF4-FFF2-40B4-BE49-F238E27FC236}">
                <a16:creationId xmlns:a16="http://schemas.microsoft.com/office/drawing/2014/main" id="{C72DF91B-B134-C1E1-549C-5AD78C79CF77}"/>
              </a:ext>
            </a:extLst>
          </p:cNvPr>
          <p:cNvSpPr>
            <a:spLocks noGrp="1"/>
          </p:cNvSpPr>
          <p:nvPr>
            <p:ph idx="12"/>
          </p:nvPr>
        </p:nvSpPr>
        <p:spPr/>
        <p:txBody>
          <a:bodyPr/>
          <a:lstStyle/>
          <a:p>
            <a:endParaRPr lang="en-US"/>
          </a:p>
        </p:txBody>
      </p:sp>
      <p:pic>
        <p:nvPicPr>
          <p:cNvPr id="7" name="Picture 6" descr="A picture containing text, indoor, floor, table&#10;&#10;Description automatically generated">
            <a:extLst>
              <a:ext uri="{FF2B5EF4-FFF2-40B4-BE49-F238E27FC236}">
                <a16:creationId xmlns:a16="http://schemas.microsoft.com/office/drawing/2014/main" id="{DA187D35-C589-A355-29DF-AB74F2E1ED6F}"/>
              </a:ext>
            </a:extLst>
          </p:cNvPr>
          <p:cNvPicPr>
            <a:picLocks noChangeAspect="1"/>
          </p:cNvPicPr>
          <p:nvPr/>
        </p:nvPicPr>
        <p:blipFill rotWithShape="1">
          <a:blip r:embed="rId3">
            <a:extLst>
              <a:ext uri="{28A0092B-C50C-407E-A947-70E740481C1C}">
                <a14:useLocalDpi xmlns:a14="http://schemas.microsoft.com/office/drawing/2010/main" val="0"/>
              </a:ext>
            </a:extLst>
          </a:blip>
          <a:srcRect t="10276"/>
          <a:stretch/>
        </p:blipFill>
        <p:spPr>
          <a:xfrm>
            <a:off x="18845785" y="4846320"/>
            <a:ext cx="15215615" cy="13651992"/>
          </a:xfrm>
          <a:prstGeom prst="rect">
            <a:avLst/>
          </a:prstGeom>
          <a:noFill/>
          <a:ln w="3175">
            <a:solidFill>
              <a:schemeClr val="bg1"/>
            </a:solidFill>
          </a:ln>
        </p:spPr>
      </p:pic>
    </p:spTree>
    <p:extLst>
      <p:ext uri="{BB962C8B-B14F-4D97-AF65-F5344CB8AC3E}">
        <p14:creationId xmlns:p14="http://schemas.microsoft.com/office/powerpoint/2010/main" val="2429286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 name="Title 5">
            <a:extLst>
              <a:ext uri="{FF2B5EF4-FFF2-40B4-BE49-F238E27FC236}">
                <a16:creationId xmlns:a16="http://schemas.microsoft.com/office/drawing/2014/main" id="{00E03E22-544F-4CEB-8C3B-E97041B3FD8A}"/>
              </a:ext>
            </a:extLst>
          </p:cNvPr>
          <p:cNvSpPr>
            <a:spLocks noGrp="1"/>
          </p:cNvSpPr>
          <p:nvPr>
            <p:ph type="title"/>
          </p:nvPr>
        </p:nvSpPr>
        <p:spPr/>
        <p:txBody>
          <a:bodyPr/>
          <a:lstStyle/>
          <a:p>
            <a:r>
              <a:rPr lang="en-US" dirty="0"/>
              <a:t>Nvidia RIVA</a:t>
            </a:r>
            <a:endParaRPr lang="en-GB" dirty="0"/>
          </a:p>
        </p:txBody>
      </p:sp>
      <p:sp>
        <p:nvSpPr>
          <p:cNvPr id="8" name="Text Placeholder 7">
            <a:extLst>
              <a:ext uri="{FF2B5EF4-FFF2-40B4-BE49-F238E27FC236}">
                <a16:creationId xmlns:a16="http://schemas.microsoft.com/office/drawing/2014/main" id="{A38300E5-8559-46FE-90D3-6F7342AA9CCE}"/>
              </a:ext>
            </a:extLst>
          </p:cNvPr>
          <p:cNvSpPr>
            <a:spLocks noGrp="1"/>
          </p:cNvSpPr>
          <p:nvPr>
            <p:ph type="body" sz="quarter" idx="10"/>
          </p:nvPr>
        </p:nvSpPr>
        <p:spPr/>
        <p:txBody>
          <a:bodyPr/>
          <a:lstStyle/>
          <a:p>
            <a:r>
              <a:rPr lang="en-US" dirty="0"/>
              <a:t>Where to start?</a:t>
            </a:r>
          </a:p>
        </p:txBody>
      </p:sp>
      <p:sp>
        <p:nvSpPr>
          <p:cNvPr id="16" name="Google Shape;761;p25">
            <a:extLst>
              <a:ext uri="{FF2B5EF4-FFF2-40B4-BE49-F238E27FC236}">
                <a16:creationId xmlns:a16="http://schemas.microsoft.com/office/drawing/2014/main" id="{BF92FD4D-A79A-4808-ADF2-084FADD48DF7}"/>
              </a:ext>
            </a:extLst>
          </p:cNvPr>
          <p:cNvSpPr txBox="1"/>
          <p:nvPr/>
        </p:nvSpPr>
        <p:spPr>
          <a:xfrm>
            <a:off x="367751" y="19688476"/>
            <a:ext cx="35840502" cy="738543"/>
          </a:xfrm>
          <a:prstGeom prst="rect">
            <a:avLst/>
          </a:prstGeom>
          <a:noFill/>
          <a:ln>
            <a:noFill/>
          </a:ln>
        </p:spPr>
        <p:txBody>
          <a:bodyPr spcFirstLastPara="1" wrap="square" lIns="274276" tIns="137100" rIns="274276" bIns="137100" anchor="t" anchorCtr="0">
            <a:spAutoFit/>
          </a:bodyPr>
          <a:lstStyle/>
          <a:p>
            <a:pPr algn="ctr" defTabSz="2743200">
              <a:buClr>
                <a:srgbClr val="000000"/>
              </a:buClr>
              <a:defRPr/>
            </a:pPr>
            <a:r>
              <a:rPr lang="en-US" sz="3000" u="sng" kern="0">
                <a:solidFill>
                  <a:srgbClr val="76B900"/>
                </a:solidFill>
                <a:latin typeface="Arial"/>
                <a:ea typeface="Arial"/>
                <a:cs typeface="Arial"/>
                <a:sym typeface="Arial"/>
                <a:hlinkClick r:id="rId3">
                  <a:extLst>
                    <a:ext uri="{A12FA001-AC4F-418D-AE19-62706E023703}">
                      <ahyp:hlinkClr xmlns:ahyp="http://schemas.microsoft.com/office/drawing/2018/hyperlinkcolor" val="tx"/>
                    </a:ext>
                  </a:extLst>
                </a:hlinkClick>
              </a:rPr>
              <a:t>Download Riva from NGC</a:t>
            </a:r>
            <a:endParaRPr sz="3000" kern="0">
              <a:solidFill>
                <a:srgbClr val="76B900"/>
              </a:solidFill>
              <a:latin typeface="Arial"/>
              <a:ea typeface="Arial"/>
              <a:cs typeface="Arial"/>
              <a:sym typeface="Arial"/>
            </a:endParaRPr>
          </a:p>
        </p:txBody>
      </p:sp>
      <p:sp>
        <p:nvSpPr>
          <p:cNvPr id="2" name="TextBox 1">
            <a:extLst>
              <a:ext uri="{FF2B5EF4-FFF2-40B4-BE49-F238E27FC236}">
                <a16:creationId xmlns:a16="http://schemas.microsoft.com/office/drawing/2014/main" id="{8A25CB7F-0029-7683-83EC-3A1944E38988}"/>
              </a:ext>
            </a:extLst>
          </p:cNvPr>
          <p:cNvSpPr txBox="1"/>
          <p:nvPr/>
        </p:nvSpPr>
        <p:spPr>
          <a:xfrm>
            <a:off x="28101334" y="9646726"/>
            <a:ext cx="3475948" cy="600164"/>
          </a:xfrm>
          <a:prstGeom prst="rect">
            <a:avLst/>
          </a:prstGeom>
          <a:solidFill>
            <a:schemeClr val="accent4">
              <a:lumMod val="20000"/>
              <a:lumOff val="80000"/>
            </a:scheme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GB" sz="3300" b="1" dirty="0">
                <a:solidFill>
                  <a:schemeClr val="bg1"/>
                </a:solidFill>
                <a:latin typeface="Cascadia"/>
              </a:rPr>
              <a:t>Configure Riva</a:t>
            </a:r>
            <a:endParaRPr lang="en-GB" sz="3600" b="1" dirty="0">
              <a:solidFill>
                <a:schemeClr val="accent6"/>
              </a:solidFill>
              <a:latin typeface="Cascadia"/>
            </a:endParaRPr>
          </a:p>
        </p:txBody>
      </p:sp>
      <p:sp>
        <p:nvSpPr>
          <p:cNvPr id="7" name="TextBox 6">
            <a:extLst>
              <a:ext uri="{FF2B5EF4-FFF2-40B4-BE49-F238E27FC236}">
                <a16:creationId xmlns:a16="http://schemas.microsoft.com/office/drawing/2014/main" id="{09964513-5A16-2ED1-A42C-208995D667E6}"/>
              </a:ext>
            </a:extLst>
          </p:cNvPr>
          <p:cNvSpPr txBox="1"/>
          <p:nvPr/>
        </p:nvSpPr>
        <p:spPr>
          <a:xfrm>
            <a:off x="29415784" y="11181708"/>
            <a:ext cx="3475948" cy="600164"/>
          </a:xfrm>
          <a:prstGeom prst="rect">
            <a:avLst/>
          </a:prstGeom>
          <a:solidFill>
            <a:schemeClr val="accent4">
              <a:lumMod val="20000"/>
              <a:lumOff val="80000"/>
            </a:scheme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GB" sz="3300" b="1" dirty="0">
                <a:solidFill>
                  <a:schemeClr val="bg1"/>
                </a:solidFill>
                <a:latin typeface="Cascadia"/>
              </a:rPr>
              <a:t>Initialize  Riva</a:t>
            </a:r>
            <a:endParaRPr lang="en-GB" sz="3600" b="1" dirty="0">
              <a:solidFill>
                <a:schemeClr val="accent6"/>
              </a:solidFill>
              <a:latin typeface="Cascadia"/>
            </a:endParaRPr>
          </a:p>
        </p:txBody>
      </p:sp>
      <p:sp>
        <p:nvSpPr>
          <p:cNvPr id="11" name="TextBox 10">
            <a:extLst>
              <a:ext uri="{FF2B5EF4-FFF2-40B4-BE49-F238E27FC236}">
                <a16:creationId xmlns:a16="http://schemas.microsoft.com/office/drawing/2014/main" id="{11E3AF9C-5936-8447-C639-BC13C4DF8605}"/>
              </a:ext>
            </a:extLst>
          </p:cNvPr>
          <p:cNvSpPr txBox="1"/>
          <p:nvPr/>
        </p:nvSpPr>
        <p:spPr>
          <a:xfrm>
            <a:off x="30684514" y="12786700"/>
            <a:ext cx="3475948" cy="600164"/>
          </a:xfrm>
          <a:prstGeom prst="rect">
            <a:avLst/>
          </a:prstGeom>
          <a:solidFill>
            <a:schemeClr val="accent4">
              <a:lumMod val="20000"/>
              <a:lumOff val="80000"/>
            </a:scheme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GB" sz="3300" b="1" dirty="0">
                <a:solidFill>
                  <a:schemeClr val="bg1"/>
                </a:solidFill>
                <a:latin typeface="Cascadia"/>
              </a:rPr>
              <a:t>Start  Riva</a:t>
            </a:r>
            <a:endParaRPr lang="en-GB" sz="3600" b="1" dirty="0">
              <a:solidFill>
                <a:schemeClr val="accent6"/>
              </a:solidFill>
              <a:latin typeface="Cascadia"/>
            </a:endParaRPr>
          </a:p>
        </p:txBody>
      </p:sp>
      <p:sp>
        <p:nvSpPr>
          <p:cNvPr id="13" name="Oval 12">
            <a:extLst>
              <a:ext uri="{FF2B5EF4-FFF2-40B4-BE49-F238E27FC236}">
                <a16:creationId xmlns:a16="http://schemas.microsoft.com/office/drawing/2014/main" id="{90890735-7259-6711-E45D-522A4EA4D90B}"/>
              </a:ext>
            </a:extLst>
          </p:cNvPr>
          <p:cNvSpPr/>
          <p:nvPr/>
        </p:nvSpPr>
        <p:spPr>
          <a:xfrm>
            <a:off x="27085290" y="9635071"/>
            <a:ext cx="822960" cy="784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1</a:t>
            </a:r>
          </a:p>
        </p:txBody>
      </p:sp>
      <p:sp>
        <p:nvSpPr>
          <p:cNvPr id="17" name="Oval 16">
            <a:extLst>
              <a:ext uri="{FF2B5EF4-FFF2-40B4-BE49-F238E27FC236}">
                <a16:creationId xmlns:a16="http://schemas.microsoft.com/office/drawing/2014/main" id="{DED43580-A713-74D4-1359-AAC5F27FE94F}"/>
              </a:ext>
            </a:extLst>
          </p:cNvPr>
          <p:cNvSpPr/>
          <p:nvPr/>
        </p:nvSpPr>
        <p:spPr>
          <a:xfrm>
            <a:off x="28399740" y="11171657"/>
            <a:ext cx="822960" cy="784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2</a:t>
            </a:r>
          </a:p>
        </p:txBody>
      </p:sp>
      <p:sp>
        <p:nvSpPr>
          <p:cNvPr id="18" name="Oval 17">
            <a:extLst>
              <a:ext uri="{FF2B5EF4-FFF2-40B4-BE49-F238E27FC236}">
                <a16:creationId xmlns:a16="http://schemas.microsoft.com/office/drawing/2014/main" id="{767DC325-B1AE-15A3-1B4C-EEBE57C42E97}"/>
              </a:ext>
            </a:extLst>
          </p:cNvPr>
          <p:cNvSpPr/>
          <p:nvPr/>
        </p:nvSpPr>
        <p:spPr>
          <a:xfrm>
            <a:off x="29587846" y="12786701"/>
            <a:ext cx="822960" cy="784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3</a:t>
            </a:r>
          </a:p>
        </p:txBody>
      </p:sp>
      <p:pic>
        <p:nvPicPr>
          <p:cNvPr id="20" name="Picture 19">
            <a:extLst>
              <a:ext uri="{FF2B5EF4-FFF2-40B4-BE49-F238E27FC236}">
                <a16:creationId xmlns:a16="http://schemas.microsoft.com/office/drawing/2014/main" id="{009890A1-EE97-58D9-A380-12DB1320CA57}"/>
              </a:ext>
            </a:extLst>
          </p:cNvPr>
          <p:cNvPicPr>
            <a:picLocks noChangeAspect="1"/>
          </p:cNvPicPr>
          <p:nvPr/>
        </p:nvPicPr>
        <p:blipFill>
          <a:blip r:embed="rId4"/>
          <a:stretch>
            <a:fillRect/>
          </a:stretch>
        </p:blipFill>
        <p:spPr>
          <a:xfrm>
            <a:off x="944882" y="5042404"/>
            <a:ext cx="24270304" cy="11721600"/>
          </a:xfrm>
          <a:prstGeom prst="rect">
            <a:avLst/>
          </a:prstGeom>
        </p:spPr>
      </p:pic>
    </p:spTree>
    <p:extLst>
      <p:ext uri="{BB962C8B-B14F-4D97-AF65-F5344CB8AC3E}">
        <p14:creationId xmlns:p14="http://schemas.microsoft.com/office/powerpoint/2010/main" val="1980646650"/>
      </p:ext>
    </p:extLst>
  </p:cSld>
  <p:clrMapOvr>
    <a:masterClrMapping/>
  </p:clrMapOvr>
  <mc:AlternateContent xmlns:mc="http://schemas.openxmlformats.org/markup-compatibility/2006" xmlns:p14="http://schemas.microsoft.com/office/powerpoint/2010/main">
    <mc:Choice Requires="p14">
      <p:transition spd="med" p14:dur="700" advTm="50142">
        <p:fade/>
      </p:transition>
    </mc:Choice>
    <mc:Fallback xmlns="">
      <p:transition spd="med" advTm="50142">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 name="Title 5">
            <a:extLst>
              <a:ext uri="{FF2B5EF4-FFF2-40B4-BE49-F238E27FC236}">
                <a16:creationId xmlns:a16="http://schemas.microsoft.com/office/drawing/2014/main" id="{00E03E22-544F-4CEB-8C3B-E97041B3FD8A}"/>
              </a:ext>
            </a:extLst>
          </p:cNvPr>
          <p:cNvSpPr>
            <a:spLocks noGrp="1"/>
          </p:cNvSpPr>
          <p:nvPr>
            <p:ph type="title"/>
          </p:nvPr>
        </p:nvSpPr>
        <p:spPr/>
        <p:txBody>
          <a:bodyPr/>
          <a:lstStyle/>
          <a:p>
            <a:r>
              <a:rPr lang="en-US" dirty="0"/>
              <a:t>Nvidia RIVA</a:t>
            </a:r>
            <a:endParaRPr lang="en-GB" dirty="0"/>
          </a:p>
        </p:txBody>
      </p:sp>
      <p:sp>
        <p:nvSpPr>
          <p:cNvPr id="8" name="Text Placeholder 7">
            <a:extLst>
              <a:ext uri="{FF2B5EF4-FFF2-40B4-BE49-F238E27FC236}">
                <a16:creationId xmlns:a16="http://schemas.microsoft.com/office/drawing/2014/main" id="{A38300E5-8559-46FE-90D3-6F7342AA9CCE}"/>
              </a:ext>
            </a:extLst>
          </p:cNvPr>
          <p:cNvSpPr>
            <a:spLocks noGrp="1"/>
          </p:cNvSpPr>
          <p:nvPr>
            <p:ph type="body" sz="quarter" idx="10"/>
          </p:nvPr>
        </p:nvSpPr>
        <p:spPr/>
        <p:txBody>
          <a:bodyPr/>
          <a:lstStyle/>
          <a:p>
            <a:r>
              <a:rPr lang="en-GB" dirty="0"/>
              <a:t>Launch Riva ASR services</a:t>
            </a:r>
          </a:p>
          <a:p>
            <a:endParaRPr lang="en-GB" dirty="0"/>
          </a:p>
        </p:txBody>
      </p:sp>
      <p:sp>
        <p:nvSpPr>
          <p:cNvPr id="16" name="Google Shape;761;p25">
            <a:extLst>
              <a:ext uri="{FF2B5EF4-FFF2-40B4-BE49-F238E27FC236}">
                <a16:creationId xmlns:a16="http://schemas.microsoft.com/office/drawing/2014/main" id="{BF92FD4D-A79A-4808-ADF2-084FADD48DF7}"/>
              </a:ext>
            </a:extLst>
          </p:cNvPr>
          <p:cNvSpPr txBox="1"/>
          <p:nvPr/>
        </p:nvSpPr>
        <p:spPr>
          <a:xfrm>
            <a:off x="367751" y="19688476"/>
            <a:ext cx="35840502" cy="738543"/>
          </a:xfrm>
          <a:prstGeom prst="rect">
            <a:avLst/>
          </a:prstGeom>
          <a:noFill/>
          <a:ln>
            <a:noFill/>
          </a:ln>
        </p:spPr>
        <p:txBody>
          <a:bodyPr spcFirstLastPara="1" wrap="square" lIns="274276" tIns="137100" rIns="274276" bIns="137100" anchor="t" anchorCtr="0">
            <a:spAutoFit/>
          </a:bodyPr>
          <a:lstStyle/>
          <a:p>
            <a:pPr algn="ctr" defTabSz="2743200">
              <a:buClr>
                <a:srgbClr val="000000"/>
              </a:buClr>
              <a:defRPr/>
            </a:pPr>
            <a:r>
              <a:rPr lang="en-US" sz="3000" u="sng" kern="0">
                <a:solidFill>
                  <a:srgbClr val="76B900"/>
                </a:solidFill>
                <a:latin typeface="Arial"/>
                <a:ea typeface="Arial"/>
                <a:cs typeface="Arial"/>
                <a:sym typeface="Arial"/>
                <a:hlinkClick r:id="rId3">
                  <a:extLst>
                    <a:ext uri="{A12FA001-AC4F-418D-AE19-62706E023703}">
                      <ahyp:hlinkClr xmlns:ahyp="http://schemas.microsoft.com/office/drawing/2018/hyperlinkcolor" val="tx"/>
                    </a:ext>
                  </a:extLst>
                </a:hlinkClick>
              </a:rPr>
              <a:t>Download Riva from NGC</a:t>
            </a:r>
            <a:endParaRPr sz="3000" kern="0">
              <a:solidFill>
                <a:srgbClr val="76B900"/>
              </a:solidFill>
              <a:latin typeface="Arial"/>
              <a:ea typeface="Arial"/>
              <a:cs typeface="Arial"/>
              <a:sym typeface="Arial"/>
            </a:endParaRPr>
          </a:p>
        </p:txBody>
      </p:sp>
      <p:sp>
        <p:nvSpPr>
          <p:cNvPr id="3" name="Rectangle 2">
            <a:extLst>
              <a:ext uri="{FF2B5EF4-FFF2-40B4-BE49-F238E27FC236}">
                <a16:creationId xmlns:a16="http://schemas.microsoft.com/office/drawing/2014/main" id="{520C5492-EC1D-5ED8-9C74-3B731DAA40F5}"/>
              </a:ext>
            </a:extLst>
          </p:cNvPr>
          <p:cNvSpPr/>
          <p:nvPr/>
        </p:nvSpPr>
        <p:spPr>
          <a:xfrm>
            <a:off x="13964674" y="8840653"/>
            <a:ext cx="7051284" cy="890268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defRPr/>
            </a:pPr>
            <a:endParaRPr lang="en-GB" sz="4200" kern="0">
              <a:solidFill>
                <a:srgbClr val="FFFFFF"/>
              </a:solidFill>
              <a:latin typeface="Trebuchet MS"/>
              <a:sym typeface="Arial"/>
            </a:endParaRPr>
          </a:p>
        </p:txBody>
      </p:sp>
      <p:cxnSp>
        <p:nvCxnSpPr>
          <p:cNvPr id="4" name="Straight Arrow Connector 3">
            <a:extLst>
              <a:ext uri="{FF2B5EF4-FFF2-40B4-BE49-F238E27FC236}">
                <a16:creationId xmlns:a16="http://schemas.microsoft.com/office/drawing/2014/main" id="{D7355CF5-F00D-C74E-62A2-6584D8D3C630}"/>
              </a:ext>
            </a:extLst>
          </p:cNvPr>
          <p:cNvCxnSpPr>
            <a:cxnSpLocks/>
          </p:cNvCxnSpPr>
          <p:nvPr/>
        </p:nvCxnSpPr>
        <p:spPr>
          <a:xfrm flipV="1">
            <a:off x="23057614" y="13075286"/>
            <a:ext cx="0" cy="35096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E4AAFDA-24F9-5BEF-6012-950B19587593}"/>
              </a:ext>
            </a:extLst>
          </p:cNvPr>
          <p:cNvPicPr>
            <a:picLocks noChangeAspect="1"/>
          </p:cNvPicPr>
          <p:nvPr/>
        </p:nvPicPr>
        <p:blipFill>
          <a:blip r:embed="rId4"/>
          <a:stretch>
            <a:fillRect/>
          </a:stretch>
        </p:blipFill>
        <p:spPr>
          <a:xfrm>
            <a:off x="14322543" y="9000851"/>
            <a:ext cx="6218626" cy="851754"/>
          </a:xfrm>
          <a:prstGeom prst="rect">
            <a:avLst/>
          </a:prstGeom>
        </p:spPr>
      </p:pic>
      <p:pic>
        <p:nvPicPr>
          <p:cNvPr id="9" name="Graphic 8" descr="Database outline">
            <a:extLst>
              <a:ext uri="{FF2B5EF4-FFF2-40B4-BE49-F238E27FC236}">
                <a16:creationId xmlns:a16="http://schemas.microsoft.com/office/drawing/2014/main" id="{A31ADCC2-7919-45AD-68EF-326587369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01577" y="10495539"/>
            <a:ext cx="2319526" cy="2319526"/>
          </a:xfrm>
          <a:prstGeom prst="rect">
            <a:avLst/>
          </a:prstGeom>
        </p:spPr>
      </p:pic>
      <p:sp>
        <p:nvSpPr>
          <p:cNvPr id="10" name="TextBox 9">
            <a:extLst>
              <a:ext uri="{FF2B5EF4-FFF2-40B4-BE49-F238E27FC236}">
                <a16:creationId xmlns:a16="http://schemas.microsoft.com/office/drawing/2014/main" id="{1600EF4A-A654-0439-B965-17CFB8AEB36B}"/>
              </a:ext>
            </a:extLst>
          </p:cNvPr>
          <p:cNvSpPr txBox="1"/>
          <p:nvPr/>
        </p:nvSpPr>
        <p:spPr>
          <a:xfrm>
            <a:off x="1062389" y="8740878"/>
            <a:ext cx="11967814" cy="8817799"/>
          </a:xfrm>
          <a:prstGeom prst="rect">
            <a:avLst/>
          </a:prstGeom>
          <a:solidFill>
            <a:schemeClr val="tx1">
              <a:lumMod val="95000"/>
            </a:scheme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743200">
              <a:buClr>
                <a:srgbClr val="000000"/>
              </a:buClr>
              <a:defRPr/>
            </a:pPr>
            <a:r>
              <a:rPr lang="en-GB" sz="2700" kern="0" dirty="0">
                <a:solidFill>
                  <a:srgbClr val="000000"/>
                </a:solidFill>
                <a:latin typeface="Cascadia"/>
                <a:sym typeface="Arial"/>
              </a:rPr>
              <a:t>…</a:t>
            </a:r>
          </a:p>
          <a:p>
            <a:pPr defTabSz="2743200">
              <a:buClr>
                <a:srgbClr val="000000"/>
              </a:buClr>
              <a:defRPr/>
            </a:pPr>
            <a:r>
              <a:rPr lang="en-GB" sz="2700" kern="0" dirty="0">
                <a:solidFill>
                  <a:srgbClr val="000000"/>
                </a:solidFill>
                <a:latin typeface="Cascadia"/>
                <a:sym typeface="Arial"/>
              </a:rPr>
              <a:t># </a:t>
            </a:r>
            <a:r>
              <a:rPr lang="en-GB" sz="2700" kern="0" dirty="0">
                <a:solidFill>
                  <a:srgbClr val="050505"/>
                </a:solidFill>
                <a:latin typeface="Consolas" panose="020B0609020204030204" pitchFamily="49" charset="0"/>
                <a:cs typeface="Arial"/>
                <a:sym typeface="Arial"/>
              </a:rPr>
              <a:t>Enable or Disable Riva Services</a:t>
            </a:r>
          </a:p>
          <a:p>
            <a:pPr defTabSz="2743200">
              <a:buClr>
                <a:srgbClr val="000000"/>
              </a:buClr>
              <a:defRPr/>
            </a:pPr>
            <a:r>
              <a:rPr lang="en-GB" sz="2700" b="1" kern="0" dirty="0" err="1">
                <a:solidFill>
                  <a:srgbClr val="0071C5"/>
                </a:solidFill>
                <a:latin typeface="Consolas" panose="020B0609020204030204" pitchFamily="49" charset="0"/>
                <a:cs typeface="Arial"/>
                <a:sym typeface="Arial"/>
              </a:rPr>
              <a:t>service_enabled_asr</a:t>
            </a:r>
            <a:r>
              <a:rPr lang="en-GB" sz="2700" b="1" kern="0" dirty="0">
                <a:solidFill>
                  <a:srgbClr val="0071C5"/>
                </a:solidFill>
                <a:latin typeface="Consolas" panose="020B0609020204030204" pitchFamily="49" charset="0"/>
                <a:cs typeface="Arial"/>
                <a:sym typeface="Arial"/>
              </a:rPr>
              <a:t>=true</a:t>
            </a:r>
          </a:p>
          <a:p>
            <a:pPr defTabSz="2743200">
              <a:buClr>
                <a:srgbClr val="000000"/>
              </a:buClr>
              <a:defRPr/>
            </a:pPr>
            <a:r>
              <a:rPr lang="en-GB" sz="2700" kern="0" dirty="0" err="1">
                <a:solidFill>
                  <a:srgbClr val="050505"/>
                </a:solidFill>
                <a:latin typeface="Consolas" panose="020B0609020204030204" pitchFamily="49" charset="0"/>
                <a:cs typeface="Arial"/>
                <a:sym typeface="Arial"/>
              </a:rPr>
              <a:t>service_enabled_nlp</a:t>
            </a:r>
            <a:r>
              <a:rPr lang="en-GB" sz="2700" kern="0" dirty="0">
                <a:solidFill>
                  <a:srgbClr val="050505"/>
                </a:solidFill>
                <a:latin typeface="Consolas" panose="020B0609020204030204" pitchFamily="49" charset="0"/>
                <a:cs typeface="Arial"/>
                <a:sym typeface="Arial"/>
              </a:rPr>
              <a:t>=false</a:t>
            </a:r>
          </a:p>
          <a:p>
            <a:pPr defTabSz="2743200">
              <a:buClr>
                <a:srgbClr val="000000"/>
              </a:buClr>
              <a:defRPr/>
            </a:pPr>
            <a:r>
              <a:rPr lang="en-GB" sz="2700" kern="0" dirty="0" err="1">
                <a:solidFill>
                  <a:srgbClr val="050505"/>
                </a:solidFill>
                <a:latin typeface="Consolas" panose="020B0609020204030204" pitchFamily="49" charset="0"/>
                <a:cs typeface="Arial"/>
                <a:sym typeface="Arial"/>
              </a:rPr>
              <a:t>service_enabled_tts</a:t>
            </a:r>
            <a:r>
              <a:rPr lang="en-GB" sz="2700" kern="0" dirty="0">
                <a:solidFill>
                  <a:srgbClr val="050505"/>
                </a:solidFill>
                <a:latin typeface="Consolas" panose="020B0609020204030204" pitchFamily="49" charset="0"/>
                <a:cs typeface="Arial"/>
                <a:sym typeface="Arial"/>
              </a:rPr>
              <a:t>=false</a:t>
            </a:r>
          </a:p>
          <a:p>
            <a:pPr defTabSz="2743200">
              <a:buClr>
                <a:srgbClr val="000000"/>
              </a:buClr>
              <a:defRPr/>
            </a:pPr>
            <a:r>
              <a:rPr lang="en-GB" sz="2700" kern="0" dirty="0">
                <a:solidFill>
                  <a:srgbClr val="050505"/>
                </a:solidFill>
                <a:latin typeface="Consolas" panose="020B0609020204030204" pitchFamily="49" charset="0"/>
                <a:cs typeface="Arial"/>
                <a:sym typeface="Arial"/>
              </a:rPr>
              <a:t>...</a:t>
            </a:r>
          </a:p>
          <a:p>
            <a:pPr defTabSz="2743200">
              <a:buClr>
                <a:srgbClr val="000000"/>
              </a:buClr>
              <a:defRPr/>
            </a:pPr>
            <a:r>
              <a:rPr lang="en-GB" sz="2700" kern="0" dirty="0">
                <a:solidFill>
                  <a:srgbClr val="050505"/>
                </a:solidFill>
                <a:latin typeface="Consolas" panose="020B0609020204030204" pitchFamily="49" charset="0"/>
                <a:cs typeface="Arial"/>
                <a:sym typeface="Arial"/>
              </a:rPr>
              <a:t># Language code to fetch models of a specify language</a:t>
            </a:r>
          </a:p>
          <a:p>
            <a:pPr defTabSz="2743200">
              <a:buClr>
                <a:srgbClr val="000000"/>
              </a:buClr>
              <a:defRPr/>
            </a:pPr>
            <a:r>
              <a:rPr lang="en-GB" sz="2700" kern="0" dirty="0">
                <a:solidFill>
                  <a:srgbClr val="050505"/>
                </a:solidFill>
                <a:latin typeface="Consolas" panose="020B0609020204030204" pitchFamily="49" charset="0"/>
                <a:cs typeface="Arial"/>
                <a:sym typeface="Arial"/>
              </a:rPr>
              <a:t># Currently only ASR supports languages other than English</a:t>
            </a:r>
          </a:p>
          <a:p>
            <a:pPr defTabSz="2743200">
              <a:buClr>
                <a:srgbClr val="000000"/>
              </a:buClr>
              <a:defRPr/>
            </a:pPr>
            <a:r>
              <a:rPr lang="en-GB" sz="2700" kern="0" dirty="0">
                <a:solidFill>
                  <a:srgbClr val="050505"/>
                </a:solidFill>
                <a:latin typeface="Consolas" panose="020B0609020204030204" pitchFamily="49" charset="0"/>
                <a:cs typeface="Arial"/>
                <a:sym typeface="Arial"/>
              </a:rPr>
              <a:t># Supported language codes: </a:t>
            </a:r>
            <a:r>
              <a:rPr lang="en-GB" sz="2700" kern="0" dirty="0" err="1">
                <a:solidFill>
                  <a:srgbClr val="050505"/>
                </a:solidFill>
                <a:latin typeface="Consolas" panose="020B0609020204030204" pitchFamily="49" charset="0"/>
                <a:cs typeface="Arial"/>
                <a:sym typeface="Arial"/>
              </a:rPr>
              <a:t>en</a:t>
            </a:r>
            <a:r>
              <a:rPr lang="en-GB" sz="2700" kern="0" dirty="0">
                <a:solidFill>
                  <a:srgbClr val="050505"/>
                </a:solidFill>
                <a:latin typeface="Consolas" panose="020B0609020204030204" pitchFamily="49" charset="0"/>
                <a:cs typeface="Arial"/>
                <a:sym typeface="Arial"/>
              </a:rPr>
              <a:t>-US, </a:t>
            </a:r>
            <a:r>
              <a:rPr lang="en-GB" sz="2700" kern="0" dirty="0" err="1">
                <a:solidFill>
                  <a:srgbClr val="050505"/>
                </a:solidFill>
                <a:latin typeface="Consolas" panose="020B0609020204030204" pitchFamily="49" charset="0"/>
                <a:cs typeface="Arial"/>
                <a:sym typeface="Arial"/>
              </a:rPr>
              <a:t>en</a:t>
            </a:r>
            <a:r>
              <a:rPr lang="en-GB" sz="2700" kern="0" dirty="0">
                <a:solidFill>
                  <a:srgbClr val="050505"/>
                </a:solidFill>
                <a:latin typeface="Consolas" panose="020B0609020204030204" pitchFamily="49" charset="0"/>
                <a:cs typeface="Arial"/>
                <a:sym typeface="Arial"/>
              </a:rPr>
              <a:t>-GB, de-DE, es-US, </a:t>
            </a:r>
            <a:r>
              <a:rPr lang="en-GB" sz="2700" kern="0" dirty="0" err="1">
                <a:solidFill>
                  <a:srgbClr val="050505"/>
                </a:solidFill>
                <a:latin typeface="Consolas" panose="020B0609020204030204" pitchFamily="49" charset="0"/>
                <a:cs typeface="Arial"/>
                <a:sym typeface="Arial"/>
              </a:rPr>
              <a:t>ru</a:t>
            </a:r>
            <a:r>
              <a:rPr lang="en-GB" sz="2700" kern="0" dirty="0">
                <a:solidFill>
                  <a:srgbClr val="050505"/>
                </a:solidFill>
                <a:latin typeface="Consolas" panose="020B0609020204030204" pitchFamily="49" charset="0"/>
                <a:cs typeface="Arial"/>
                <a:sym typeface="Arial"/>
              </a:rPr>
              <a:t>-RU, </a:t>
            </a:r>
            <a:r>
              <a:rPr lang="en-GB" sz="2700" kern="0" dirty="0" err="1">
                <a:solidFill>
                  <a:srgbClr val="050505"/>
                </a:solidFill>
                <a:latin typeface="Consolas" panose="020B0609020204030204" pitchFamily="49" charset="0"/>
                <a:cs typeface="Arial"/>
                <a:sym typeface="Arial"/>
              </a:rPr>
              <a:t>zh</a:t>
            </a:r>
            <a:r>
              <a:rPr lang="en-GB" sz="2700" kern="0" dirty="0">
                <a:solidFill>
                  <a:srgbClr val="050505"/>
                </a:solidFill>
                <a:latin typeface="Consolas" panose="020B0609020204030204" pitchFamily="49" charset="0"/>
                <a:cs typeface="Arial"/>
                <a:sym typeface="Arial"/>
              </a:rPr>
              <a:t>-CN, hi-IN, </a:t>
            </a:r>
            <a:r>
              <a:rPr lang="en-GB" sz="2700" kern="0" dirty="0" err="1">
                <a:solidFill>
                  <a:srgbClr val="050505"/>
                </a:solidFill>
                <a:latin typeface="Consolas" panose="020B0609020204030204" pitchFamily="49" charset="0"/>
                <a:cs typeface="Arial"/>
                <a:sym typeface="Arial"/>
              </a:rPr>
              <a:t>fr</a:t>
            </a:r>
            <a:r>
              <a:rPr lang="en-GB" sz="2700" kern="0" dirty="0">
                <a:solidFill>
                  <a:srgbClr val="050505"/>
                </a:solidFill>
                <a:latin typeface="Consolas" panose="020B0609020204030204" pitchFamily="49" charset="0"/>
                <a:cs typeface="Arial"/>
                <a:sym typeface="Arial"/>
              </a:rPr>
              <a:t>-FR, ko-KR, </a:t>
            </a:r>
            <a:r>
              <a:rPr lang="en-GB" sz="2700" kern="0" dirty="0" err="1">
                <a:solidFill>
                  <a:srgbClr val="050505"/>
                </a:solidFill>
                <a:latin typeface="Consolas" panose="020B0609020204030204" pitchFamily="49" charset="0"/>
                <a:cs typeface="Arial"/>
                <a:sym typeface="Arial"/>
              </a:rPr>
              <a:t>pt</a:t>
            </a:r>
            <a:r>
              <a:rPr lang="en-GB" sz="2700" kern="0" dirty="0">
                <a:solidFill>
                  <a:srgbClr val="050505"/>
                </a:solidFill>
                <a:latin typeface="Consolas" panose="020B0609020204030204" pitchFamily="49" charset="0"/>
                <a:cs typeface="Arial"/>
                <a:sym typeface="Arial"/>
              </a:rPr>
              <a:t>-BR</a:t>
            </a:r>
          </a:p>
          <a:p>
            <a:pPr defTabSz="2743200">
              <a:buClr>
                <a:srgbClr val="000000"/>
              </a:buClr>
              <a:defRPr/>
            </a:pPr>
            <a:r>
              <a:rPr lang="en-GB" sz="2700" b="1" kern="0" dirty="0" err="1">
                <a:solidFill>
                  <a:srgbClr val="0071C5"/>
                </a:solidFill>
                <a:latin typeface="Consolas" panose="020B0609020204030204" pitchFamily="49" charset="0"/>
                <a:cs typeface="Arial"/>
                <a:sym typeface="Arial"/>
              </a:rPr>
              <a:t>language_code</a:t>
            </a:r>
            <a:r>
              <a:rPr lang="en-GB" sz="2700" b="1" kern="0" dirty="0">
                <a:solidFill>
                  <a:srgbClr val="0071C5"/>
                </a:solidFill>
                <a:latin typeface="Consolas" panose="020B0609020204030204" pitchFamily="49" charset="0"/>
                <a:cs typeface="Arial"/>
                <a:sym typeface="Arial"/>
              </a:rPr>
              <a:t>=("</a:t>
            </a:r>
            <a:r>
              <a:rPr lang="en-GB" sz="2700" b="1" kern="0" dirty="0" err="1">
                <a:solidFill>
                  <a:srgbClr val="0071C5"/>
                </a:solidFill>
                <a:latin typeface="Consolas" panose="020B0609020204030204" pitchFamily="49" charset="0"/>
                <a:cs typeface="Arial"/>
                <a:sym typeface="Arial"/>
              </a:rPr>
              <a:t>en</a:t>
            </a:r>
            <a:r>
              <a:rPr lang="en-GB" sz="2700" b="1" kern="0" dirty="0">
                <a:solidFill>
                  <a:srgbClr val="0071C5"/>
                </a:solidFill>
                <a:latin typeface="Consolas" panose="020B0609020204030204" pitchFamily="49" charset="0"/>
                <a:cs typeface="Arial"/>
                <a:sym typeface="Arial"/>
              </a:rPr>
              <a:t>-US")</a:t>
            </a:r>
          </a:p>
          <a:p>
            <a:pPr defTabSz="2743200">
              <a:buClr>
                <a:srgbClr val="000000"/>
              </a:buClr>
              <a:defRPr/>
            </a:pPr>
            <a:r>
              <a:rPr lang="en-GB" sz="2700" kern="0" dirty="0">
                <a:solidFill>
                  <a:srgbClr val="050505"/>
                </a:solidFill>
                <a:latin typeface="Consolas" panose="020B0609020204030204" pitchFamily="49" charset="0"/>
                <a:cs typeface="Arial"/>
                <a:sym typeface="Arial"/>
              </a:rPr>
              <a:t>...</a:t>
            </a:r>
          </a:p>
          <a:p>
            <a:pPr defTabSz="2743200">
              <a:buClr>
                <a:srgbClr val="000000"/>
              </a:buClr>
              <a:defRPr/>
            </a:pPr>
            <a:r>
              <a:rPr lang="en-GB" sz="2700" kern="0" dirty="0">
                <a:solidFill>
                  <a:srgbClr val="050505"/>
                </a:solidFill>
                <a:latin typeface="Consolas" panose="020B0609020204030204" pitchFamily="49" charset="0"/>
                <a:cs typeface="Arial"/>
                <a:sym typeface="Arial"/>
              </a:rPr>
              <a:t># Models ($</a:t>
            </a:r>
            <a:r>
              <a:rPr lang="en-GB" sz="2700" kern="0" dirty="0" err="1">
                <a:solidFill>
                  <a:srgbClr val="050505"/>
                </a:solidFill>
                <a:latin typeface="Consolas" panose="020B0609020204030204" pitchFamily="49" charset="0"/>
                <a:cs typeface="Arial"/>
                <a:sym typeface="Arial"/>
              </a:rPr>
              <a:t>riva_model_loc</a:t>
            </a:r>
            <a:r>
              <a:rPr lang="en-GB" sz="2700" kern="0" dirty="0">
                <a:solidFill>
                  <a:srgbClr val="050505"/>
                </a:solidFill>
                <a:latin typeface="Consolas" panose="020B0609020204030204" pitchFamily="49" charset="0"/>
                <a:cs typeface="Arial"/>
                <a:sym typeface="Arial"/>
              </a:rPr>
              <a:t>/models)</a:t>
            </a:r>
          </a:p>
          <a:p>
            <a:pPr defTabSz="2743200">
              <a:buClr>
                <a:srgbClr val="000000"/>
              </a:buClr>
              <a:defRPr/>
            </a:pPr>
            <a:r>
              <a:rPr lang="en-GB" sz="2700" kern="0" dirty="0">
                <a:solidFill>
                  <a:srgbClr val="050505"/>
                </a:solidFill>
                <a:latin typeface="Consolas" panose="020B0609020204030204" pitchFamily="49" charset="0"/>
                <a:cs typeface="Arial"/>
                <a:sym typeface="Arial"/>
              </a:rPr>
              <a:t># During the </a:t>
            </a:r>
            <a:r>
              <a:rPr lang="en-GB" sz="2700" kern="0" dirty="0" err="1">
                <a:solidFill>
                  <a:srgbClr val="050505"/>
                </a:solidFill>
                <a:latin typeface="Consolas" panose="020B0609020204030204" pitchFamily="49" charset="0"/>
                <a:cs typeface="Arial"/>
                <a:sym typeface="Arial"/>
              </a:rPr>
              <a:t>riva_init</a:t>
            </a:r>
            <a:r>
              <a:rPr lang="en-GB" sz="2700" kern="0" dirty="0">
                <a:solidFill>
                  <a:srgbClr val="050505"/>
                </a:solidFill>
                <a:latin typeface="Consolas" panose="020B0609020204030204" pitchFamily="49" charset="0"/>
                <a:cs typeface="Arial"/>
                <a:sym typeface="Arial"/>
              </a:rPr>
              <a:t> process, the RMIR files in $</a:t>
            </a:r>
            <a:r>
              <a:rPr lang="en-GB" sz="2700" kern="0" dirty="0" err="1">
                <a:solidFill>
                  <a:srgbClr val="050505"/>
                </a:solidFill>
                <a:latin typeface="Consolas" panose="020B0609020204030204" pitchFamily="49" charset="0"/>
                <a:cs typeface="Arial"/>
                <a:sym typeface="Arial"/>
              </a:rPr>
              <a:t>riva_model_loc</a:t>
            </a:r>
            <a:r>
              <a:rPr lang="en-GB" sz="2700" kern="0" dirty="0">
                <a:solidFill>
                  <a:srgbClr val="050505"/>
                </a:solidFill>
                <a:latin typeface="Consolas" panose="020B0609020204030204" pitchFamily="49" charset="0"/>
                <a:cs typeface="Arial"/>
                <a:sym typeface="Arial"/>
              </a:rPr>
              <a:t>/</a:t>
            </a:r>
            <a:r>
              <a:rPr lang="en-GB" sz="2700" kern="0" dirty="0" err="1">
                <a:solidFill>
                  <a:srgbClr val="050505"/>
                </a:solidFill>
                <a:latin typeface="Consolas" panose="020B0609020204030204" pitchFamily="49" charset="0"/>
                <a:cs typeface="Arial"/>
                <a:sym typeface="Arial"/>
              </a:rPr>
              <a:t>rmir</a:t>
            </a:r>
            <a:endParaRPr lang="en-GB" sz="2700" kern="0" dirty="0">
              <a:solidFill>
                <a:srgbClr val="050505"/>
              </a:solidFill>
              <a:latin typeface="Consolas" panose="020B0609020204030204" pitchFamily="49" charset="0"/>
              <a:cs typeface="Arial"/>
              <a:sym typeface="Arial"/>
            </a:endParaRPr>
          </a:p>
          <a:p>
            <a:pPr defTabSz="2743200">
              <a:buClr>
                <a:srgbClr val="000000"/>
              </a:buClr>
              <a:defRPr/>
            </a:pPr>
            <a:r>
              <a:rPr lang="en-GB" sz="2700" kern="0" dirty="0">
                <a:solidFill>
                  <a:srgbClr val="050505"/>
                </a:solidFill>
                <a:latin typeface="Consolas" panose="020B0609020204030204" pitchFamily="49" charset="0"/>
                <a:cs typeface="Arial"/>
                <a:sym typeface="Arial"/>
              </a:rPr>
              <a:t># are inspected and optimized for deployment. The optimized versions are</a:t>
            </a:r>
          </a:p>
          <a:p>
            <a:pPr defTabSz="2743200">
              <a:buClr>
                <a:srgbClr val="000000"/>
              </a:buClr>
              <a:defRPr/>
            </a:pPr>
            <a:r>
              <a:rPr lang="en-GB" sz="2700" kern="0" dirty="0">
                <a:solidFill>
                  <a:srgbClr val="050505"/>
                </a:solidFill>
                <a:latin typeface="Consolas" panose="020B0609020204030204" pitchFamily="49" charset="0"/>
                <a:cs typeface="Arial"/>
                <a:sym typeface="Arial"/>
              </a:rPr>
              <a:t># stored in $</a:t>
            </a:r>
            <a:r>
              <a:rPr lang="en-GB" sz="2700" kern="0" dirty="0" err="1">
                <a:solidFill>
                  <a:srgbClr val="050505"/>
                </a:solidFill>
                <a:latin typeface="Consolas" panose="020B0609020204030204" pitchFamily="49" charset="0"/>
                <a:cs typeface="Arial"/>
                <a:sym typeface="Arial"/>
              </a:rPr>
              <a:t>riva_model_loc</a:t>
            </a:r>
            <a:r>
              <a:rPr lang="en-GB" sz="2700" kern="0" dirty="0">
                <a:solidFill>
                  <a:srgbClr val="050505"/>
                </a:solidFill>
                <a:latin typeface="Consolas" panose="020B0609020204030204" pitchFamily="49" charset="0"/>
                <a:cs typeface="Arial"/>
                <a:sym typeface="Arial"/>
              </a:rPr>
              <a:t>/models. The </a:t>
            </a:r>
            <a:r>
              <a:rPr lang="en-GB" sz="2700" kern="0" dirty="0" err="1">
                <a:solidFill>
                  <a:srgbClr val="050505"/>
                </a:solidFill>
                <a:latin typeface="Consolas" panose="020B0609020204030204" pitchFamily="49" charset="0"/>
                <a:cs typeface="Arial"/>
                <a:sym typeface="Arial"/>
              </a:rPr>
              <a:t>riva</a:t>
            </a:r>
            <a:r>
              <a:rPr lang="en-GB" sz="2700" kern="0" dirty="0">
                <a:solidFill>
                  <a:srgbClr val="050505"/>
                </a:solidFill>
                <a:latin typeface="Consolas" panose="020B0609020204030204" pitchFamily="49" charset="0"/>
                <a:cs typeface="Arial"/>
                <a:sym typeface="Arial"/>
              </a:rPr>
              <a:t> server exclusively uses these</a:t>
            </a:r>
          </a:p>
          <a:p>
            <a:pPr defTabSz="2743200">
              <a:buClr>
                <a:srgbClr val="000000"/>
              </a:buClr>
              <a:defRPr/>
            </a:pPr>
            <a:r>
              <a:rPr lang="en-GB" sz="2700" kern="0" dirty="0">
                <a:solidFill>
                  <a:srgbClr val="050505"/>
                </a:solidFill>
                <a:latin typeface="Consolas" panose="020B0609020204030204" pitchFamily="49" charset="0"/>
                <a:cs typeface="Arial"/>
                <a:sym typeface="Arial"/>
              </a:rPr>
              <a:t># optimized versions.</a:t>
            </a:r>
          </a:p>
          <a:p>
            <a:pPr defTabSz="2743200">
              <a:buClr>
                <a:srgbClr val="000000"/>
              </a:buClr>
              <a:defRPr/>
            </a:pPr>
            <a:r>
              <a:rPr lang="en-GB" sz="2700" b="1" kern="0" dirty="0" err="1">
                <a:solidFill>
                  <a:srgbClr val="0071C5"/>
                </a:solidFill>
                <a:latin typeface="Consolas" panose="020B0609020204030204" pitchFamily="49" charset="0"/>
                <a:cs typeface="Arial"/>
                <a:sym typeface="Arial"/>
              </a:rPr>
              <a:t>riva_model_loc</a:t>
            </a:r>
            <a:r>
              <a:rPr lang="en-GB" sz="2700" b="1" kern="0" dirty="0">
                <a:solidFill>
                  <a:srgbClr val="0071C5"/>
                </a:solidFill>
                <a:latin typeface="Consolas" panose="020B0609020204030204" pitchFamily="49" charset="0"/>
                <a:cs typeface="Arial"/>
                <a:sym typeface="Arial"/>
              </a:rPr>
              <a:t>=“/path/to/</a:t>
            </a:r>
            <a:r>
              <a:rPr lang="en-GB" sz="2700" b="1" kern="0" dirty="0" err="1">
                <a:solidFill>
                  <a:srgbClr val="0071C5"/>
                </a:solidFill>
                <a:latin typeface="Consolas" panose="020B0609020204030204" pitchFamily="49" charset="0"/>
                <a:cs typeface="Arial"/>
                <a:sym typeface="Arial"/>
              </a:rPr>
              <a:t>riva</a:t>
            </a:r>
            <a:r>
              <a:rPr lang="en-GB" sz="2700" b="1" kern="0" dirty="0">
                <a:solidFill>
                  <a:srgbClr val="0071C5"/>
                </a:solidFill>
                <a:latin typeface="Consolas" panose="020B0609020204030204" pitchFamily="49" charset="0"/>
                <a:cs typeface="Arial"/>
                <a:sym typeface="Arial"/>
              </a:rPr>
              <a:t>-model-repo"</a:t>
            </a:r>
          </a:p>
        </p:txBody>
      </p:sp>
      <p:pic>
        <p:nvPicPr>
          <p:cNvPr id="12" name="Graphic 11" descr="Database outline">
            <a:extLst>
              <a:ext uri="{FF2B5EF4-FFF2-40B4-BE49-F238E27FC236}">
                <a16:creationId xmlns:a16="http://schemas.microsoft.com/office/drawing/2014/main" id="{C89DA6C0-08D6-058D-B320-FBA16DA15D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63587" y="10435929"/>
            <a:ext cx="2319526" cy="2319526"/>
          </a:xfrm>
          <a:prstGeom prst="rect">
            <a:avLst/>
          </a:prstGeom>
        </p:spPr>
      </p:pic>
      <p:pic>
        <p:nvPicPr>
          <p:cNvPr id="14" name="Graphic 13" descr="Database outline">
            <a:extLst>
              <a:ext uri="{FF2B5EF4-FFF2-40B4-BE49-F238E27FC236}">
                <a16:creationId xmlns:a16="http://schemas.microsoft.com/office/drawing/2014/main" id="{B92ABCD3-F295-8D60-4DF5-70E8FF2646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86841" y="10376319"/>
            <a:ext cx="2319526" cy="2319526"/>
          </a:xfrm>
          <a:prstGeom prst="rect">
            <a:avLst/>
          </a:prstGeom>
        </p:spPr>
      </p:pic>
      <p:sp>
        <p:nvSpPr>
          <p:cNvPr id="15" name="TextBox 14">
            <a:extLst>
              <a:ext uri="{FF2B5EF4-FFF2-40B4-BE49-F238E27FC236}">
                <a16:creationId xmlns:a16="http://schemas.microsoft.com/office/drawing/2014/main" id="{DB9D7DA8-09CD-BF0B-DAF9-79A8EC1A3588}"/>
              </a:ext>
            </a:extLst>
          </p:cNvPr>
          <p:cNvSpPr txBox="1"/>
          <p:nvPr/>
        </p:nvSpPr>
        <p:spPr>
          <a:xfrm>
            <a:off x="1062389" y="4643477"/>
            <a:ext cx="11888454" cy="830997"/>
          </a:xfrm>
          <a:prstGeom prst="rect">
            <a:avLst/>
          </a:prstGeom>
          <a:solidFill>
            <a:schemeClr val="accent4">
              <a:lumMod val="20000"/>
              <a:lumOff val="80000"/>
            </a:scheme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2743200">
              <a:buClr>
                <a:srgbClr val="000000"/>
              </a:buClr>
              <a:defRPr/>
            </a:pPr>
            <a:r>
              <a:rPr lang="en-GB" sz="4800" b="1" kern="0" dirty="0">
                <a:solidFill>
                  <a:srgbClr val="000000"/>
                </a:solidFill>
                <a:latin typeface="Cascadia"/>
                <a:sym typeface="Arial"/>
              </a:rPr>
              <a:t>Service Configuration</a:t>
            </a:r>
            <a:endParaRPr lang="en-GB" sz="5400" b="1" kern="0" dirty="0">
              <a:solidFill>
                <a:srgbClr val="0071C5"/>
              </a:solidFill>
              <a:latin typeface="Cascadia"/>
              <a:sym typeface="Arial"/>
            </a:endParaRPr>
          </a:p>
        </p:txBody>
      </p:sp>
      <p:sp>
        <p:nvSpPr>
          <p:cNvPr id="19" name="Oval 18">
            <a:extLst>
              <a:ext uri="{FF2B5EF4-FFF2-40B4-BE49-F238E27FC236}">
                <a16:creationId xmlns:a16="http://schemas.microsoft.com/office/drawing/2014/main" id="{DEBCE023-BAF2-1D90-232B-4828614D867B}"/>
              </a:ext>
            </a:extLst>
          </p:cNvPr>
          <p:cNvSpPr/>
          <p:nvPr/>
        </p:nvSpPr>
        <p:spPr>
          <a:xfrm>
            <a:off x="1357116" y="4747237"/>
            <a:ext cx="822960" cy="784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defRPr/>
            </a:pPr>
            <a:r>
              <a:rPr lang="en-GB" sz="4200" kern="0" dirty="0">
                <a:solidFill>
                  <a:srgbClr val="FFFFFF"/>
                </a:solidFill>
                <a:latin typeface="Trebuchet MS"/>
                <a:sym typeface="Arial"/>
              </a:rPr>
              <a:t>1</a:t>
            </a:r>
          </a:p>
        </p:txBody>
      </p:sp>
      <p:sp>
        <p:nvSpPr>
          <p:cNvPr id="21" name="TextBox 20">
            <a:extLst>
              <a:ext uri="{FF2B5EF4-FFF2-40B4-BE49-F238E27FC236}">
                <a16:creationId xmlns:a16="http://schemas.microsoft.com/office/drawing/2014/main" id="{4D6720A9-EBA0-37AC-5288-E14A1BF38FCE}"/>
              </a:ext>
            </a:extLst>
          </p:cNvPr>
          <p:cNvSpPr txBox="1"/>
          <p:nvPr/>
        </p:nvSpPr>
        <p:spPr>
          <a:xfrm>
            <a:off x="1087637" y="7778725"/>
            <a:ext cx="11942566" cy="646331"/>
          </a:xfrm>
          <a:prstGeom prst="rect">
            <a:avLst/>
          </a:prstGeom>
          <a:solidFill>
            <a:schemeClr val="tx2"/>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2743200">
              <a:defRPr/>
            </a:pPr>
            <a:r>
              <a:rPr lang="en-GB" sz="3600" b="1" dirty="0">
                <a:solidFill>
                  <a:srgbClr val="FFFFFF"/>
                </a:solidFill>
                <a:latin typeface="Trebuchet MS"/>
                <a:sym typeface="Arial"/>
              </a:rPr>
              <a:t>Config.sh</a:t>
            </a:r>
          </a:p>
        </p:txBody>
      </p:sp>
      <p:sp>
        <p:nvSpPr>
          <p:cNvPr id="22" name="TextBox 21">
            <a:extLst>
              <a:ext uri="{FF2B5EF4-FFF2-40B4-BE49-F238E27FC236}">
                <a16:creationId xmlns:a16="http://schemas.microsoft.com/office/drawing/2014/main" id="{32EF70C8-5739-FB12-8196-E3A0C838E9B0}"/>
              </a:ext>
            </a:extLst>
          </p:cNvPr>
          <p:cNvSpPr txBox="1"/>
          <p:nvPr/>
        </p:nvSpPr>
        <p:spPr>
          <a:xfrm>
            <a:off x="13863737" y="4572339"/>
            <a:ext cx="14057974" cy="830997"/>
          </a:xfrm>
          <a:prstGeom prst="rect">
            <a:avLst/>
          </a:prstGeom>
          <a:solidFill>
            <a:schemeClr val="accent4">
              <a:lumMod val="20000"/>
              <a:lumOff val="80000"/>
            </a:scheme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2743200">
              <a:buClr>
                <a:srgbClr val="000000"/>
              </a:buClr>
              <a:defRPr/>
            </a:pPr>
            <a:r>
              <a:rPr lang="en-GB" sz="4800" b="1" kern="0" dirty="0">
                <a:solidFill>
                  <a:srgbClr val="000000"/>
                </a:solidFill>
                <a:latin typeface="Cascadia"/>
                <a:sym typeface="Arial"/>
              </a:rPr>
              <a:t>Service Initialization</a:t>
            </a:r>
            <a:endParaRPr lang="en-GB" sz="5400" b="1" kern="0" dirty="0">
              <a:solidFill>
                <a:srgbClr val="0071C5"/>
              </a:solidFill>
              <a:latin typeface="Cascadia"/>
              <a:sym typeface="Arial"/>
            </a:endParaRPr>
          </a:p>
        </p:txBody>
      </p:sp>
      <p:sp>
        <p:nvSpPr>
          <p:cNvPr id="23" name="Oval 22">
            <a:extLst>
              <a:ext uri="{FF2B5EF4-FFF2-40B4-BE49-F238E27FC236}">
                <a16:creationId xmlns:a16="http://schemas.microsoft.com/office/drawing/2014/main" id="{545955EB-9F8D-5207-FC3C-75FC0DAFB73E}"/>
              </a:ext>
            </a:extLst>
          </p:cNvPr>
          <p:cNvSpPr/>
          <p:nvPr/>
        </p:nvSpPr>
        <p:spPr>
          <a:xfrm>
            <a:off x="14159016" y="4699409"/>
            <a:ext cx="822960" cy="784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defRPr/>
            </a:pPr>
            <a:r>
              <a:rPr lang="en-GB" sz="4200" kern="0" dirty="0">
                <a:solidFill>
                  <a:srgbClr val="FFFFFF"/>
                </a:solidFill>
                <a:latin typeface="Trebuchet MS"/>
                <a:sym typeface="Arial"/>
              </a:rPr>
              <a:t>2</a:t>
            </a:r>
          </a:p>
        </p:txBody>
      </p:sp>
      <p:sp>
        <p:nvSpPr>
          <p:cNvPr id="24" name="Rectangle 1">
            <a:extLst>
              <a:ext uri="{FF2B5EF4-FFF2-40B4-BE49-F238E27FC236}">
                <a16:creationId xmlns:a16="http://schemas.microsoft.com/office/drawing/2014/main" id="{364EA8F3-EEE8-ECF0-E913-7310E593B31B}"/>
              </a:ext>
            </a:extLst>
          </p:cNvPr>
          <p:cNvSpPr>
            <a:spLocks noChangeArrowheads="1"/>
          </p:cNvSpPr>
          <p:nvPr/>
        </p:nvSpPr>
        <p:spPr bwMode="auto">
          <a:xfrm>
            <a:off x="17851685" y="6436192"/>
            <a:ext cx="6169830" cy="600164"/>
          </a:xfrm>
          <a:prstGeom prst="rect">
            <a:avLst/>
          </a:prstGeom>
          <a:solidFill>
            <a:schemeClr val="tx1">
              <a:lumMod val="95000"/>
            </a:schemeClr>
          </a:solidFill>
          <a:ln w="9525">
            <a:solidFill>
              <a:schemeClr val="tx1"/>
            </a:solidFill>
            <a:miter lim="800000"/>
            <a:headEnd/>
            <a:tailEnd/>
          </a:ln>
          <a:effectLst/>
        </p:spPr>
        <p:txBody>
          <a:bodyPr vert="horz" wrap="square" lIns="274320" tIns="0" rIns="274320" bIns="137160" numCol="1" anchor="ctr" anchorCtr="0" compatLnSpc="1">
            <a:prstTxWarp prst="textNoShape">
              <a:avLst/>
            </a:prstTxWarp>
            <a:spAutoFit/>
          </a:bodyPr>
          <a:lstStyle/>
          <a:p>
            <a:pPr algn="ctr" defTabSz="2743200" eaLnBrk="0" hangingPunct="0">
              <a:defRPr/>
            </a:pPr>
            <a:r>
              <a:rPr lang="en-US" altLang="en-US" sz="3000" i="1" kern="0" dirty="0">
                <a:solidFill>
                  <a:srgbClr val="050505"/>
                </a:solidFill>
                <a:latin typeface="Consolas" panose="020B0609020204030204" pitchFamily="49" charset="0"/>
                <a:cs typeface="Arial"/>
                <a:sym typeface="Arial"/>
              </a:rPr>
              <a:t>Run: bash riva_init.sh</a:t>
            </a:r>
            <a:r>
              <a:rPr lang="en-US" altLang="en-US" sz="1200" i="1" kern="0" dirty="0">
                <a:solidFill>
                  <a:srgbClr val="FFFFFF"/>
                </a:solidFill>
                <a:latin typeface="Arial"/>
                <a:cs typeface="Arial"/>
                <a:sym typeface="Arial"/>
              </a:rPr>
              <a:t> </a:t>
            </a:r>
            <a:endParaRPr lang="en-US" altLang="en-US" sz="5400" i="1" kern="0" dirty="0">
              <a:solidFill>
                <a:srgbClr val="FFFFFF"/>
              </a:solidFill>
              <a:latin typeface="Arial" panose="020B0604020202020204" pitchFamily="34" charset="0"/>
              <a:cs typeface="Arial"/>
              <a:sym typeface="Arial"/>
            </a:endParaRPr>
          </a:p>
        </p:txBody>
      </p:sp>
      <p:sp>
        <p:nvSpPr>
          <p:cNvPr id="25" name="TextBox 24">
            <a:extLst>
              <a:ext uri="{FF2B5EF4-FFF2-40B4-BE49-F238E27FC236}">
                <a16:creationId xmlns:a16="http://schemas.microsoft.com/office/drawing/2014/main" id="{FE504620-EB14-98A4-8C6C-2991E35B89DC}"/>
              </a:ext>
            </a:extLst>
          </p:cNvPr>
          <p:cNvSpPr txBox="1"/>
          <p:nvPr/>
        </p:nvSpPr>
        <p:spPr>
          <a:xfrm>
            <a:off x="13964674" y="7818889"/>
            <a:ext cx="7051284" cy="646331"/>
          </a:xfrm>
          <a:prstGeom prst="rect">
            <a:avLst/>
          </a:prstGeom>
          <a:solidFill>
            <a:schemeClr val="tx2"/>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2743200">
              <a:defRPr/>
            </a:pPr>
            <a:r>
              <a:rPr lang="en-GB" sz="3600" b="1" dirty="0">
                <a:solidFill>
                  <a:srgbClr val="FFFFFF"/>
                </a:solidFill>
                <a:latin typeface="Trebuchet MS"/>
                <a:sym typeface="Arial"/>
              </a:rPr>
              <a:t>Download Models</a:t>
            </a:r>
          </a:p>
        </p:txBody>
      </p:sp>
      <p:sp>
        <p:nvSpPr>
          <p:cNvPr id="26" name="Rectangle 25">
            <a:extLst>
              <a:ext uri="{FF2B5EF4-FFF2-40B4-BE49-F238E27FC236}">
                <a16:creationId xmlns:a16="http://schemas.microsoft.com/office/drawing/2014/main" id="{2B35A0C7-A28B-1A72-7396-A745627BAAD0}"/>
              </a:ext>
            </a:extLst>
          </p:cNvPr>
          <p:cNvSpPr/>
          <p:nvPr/>
        </p:nvSpPr>
        <p:spPr>
          <a:xfrm>
            <a:off x="21498996" y="8840651"/>
            <a:ext cx="6451164" cy="890269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defRPr/>
            </a:pPr>
            <a:endParaRPr lang="en-GB" sz="4200" kern="0">
              <a:solidFill>
                <a:srgbClr val="FFFFFF"/>
              </a:solidFill>
              <a:latin typeface="Trebuchet MS"/>
              <a:sym typeface="Arial"/>
            </a:endParaRPr>
          </a:p>
        </p:txBody>
      </p:sp>
      <p:sp>
        <p:nvSpPr>
          <p:cNvPr id="27" name="TextBox 26">
            <a:extLst>
              <a:ext uri="{FF2B5EF4-FFF2-40B4-BE49-F238E27FC236}">
                <a16:creationId xmlns:a16="http://schemas.microsoft.com/office/drawing/2014/main" id="{5C77B49C-A081-E5A2-B66C-D4F4B8035571}"/>
              </a:ext>
            </a:extLst>
          </p:cNvPr>
          <p:cNvSpPr txBox="1"/>
          <p:nvPr/>
        </p:nvSpPr>
        <p:spPr>
          <a:xfrm>
            <a:off x="21498996" y="7818889"/>
            <a:ext cx="6451164" cy="646331"/>
          </a:xfrm>
          <a:prstGeom prst="rect">
            <a:avLst/>
          </a:prstGeom>
          <a:solidFill>
            <a:schemeClr val="tx2"/>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2743200">
              <a:defRPr/>
            </a:pPr>
            <a:r>
              <a:rPr lang="en-GB" sz="3600" b="1" dirty="0">
                <a:solidFill>
                  <a:srgbClr val="FFFFFF"/>
                </a:solidFill>
                <a:latin typeface="Trebuchet MS"/>
                <a:sym typeface="Arial"/>
              </a:rPr>
              <a:t>r</a:t>
            </a:r>
            <a:r>
              <a:rPr lang="en-GB" sz="3600" b="1" dirty="0" err="1">
                <a:solidFill>
                  <a:srgbClr val="FFFFFF"/>
                </a:solidFill>
                <a:latin typeface="Trebuchet MS"/>
                <a:sym typeface="Arial"/>
              </a:rPr>
              <a:t>iva</a:t>
            </a:r>
            <a:r>
              <a:rPr lang="en-GB" sz="3600" b="1" dirty="0">
                <a:solidFill>
                  <a:srgbClr val="FFFFFF"/>
                </a:solidFill>
                <a:latin typeface="Trebuchet MS"/>
                <a:sym typeface="Arial"/>
              </a:rPr>
              <a:t>-deploy</a:t>
            </a:r>
          </a:p>
        </p:txBody>
      </p:sp>
      <p:sp>
        <p:nvSpPr>
          <p:cNvPr id="28" name="TextBox 27">
            <a:extLst>
              <a:ext uri="{FF2B5EF4-FFF2-40B4-BE49-F238E27FC236}">
                <a16:creationId xmlns:a16="http://schemas.microsoft.com/office/drawing/2014/main" id="{A7788BED-7F95-464A-2C12-3F4055762783}"/>
              </a:ext>
            </a:extLst>
          </p:cNvPr>
          <p:cNvSpPr txBox="1"/>
          <p:nvPr/>
        </p:nvSpPr>
        <p:spPr>
          <a:xfrm>
            <a:off x="21328207" y="15305591"/>
            <a:ext cx="6792738" cy="1384995"/>
          </a:xfrm>
          <a:prstGeom prst="rect">
            <a:avLst/>
          </a:prstGeom>
          <a:noFill/>
        </p:spPr>
        <p:txBody>
          <a:bodyPr wrap="square" rtlCol="0">
            <a:spAutoFit/>
          </a:bodyPr>
          <a:lstStyle/>
          <a:p>
            <a:pPr algn="ctr" defTabSz="2743200">
              <a:buClr>
                <a:srgbClr val="000000"/>
              </a:buClr>
              <a:defRPr/>
            </a:pPr>
            <a:r>
              <a:rPr lang="en-GB" sz="2800" kern="0" dirty="0">
                <a:solidFill>
                  <a:srgbClr val="333333"/>
                </a:solidFill>
                <a:latin typeface="-apple-system"/>
                <a:cs typeface="Arial"/>
                <a:sym typeface="Arial"/>
              </a:rPr>
              <a:t>Convert RMIR into the Riva model repository.</a:t>
            </a:r>
          </a:p>
          <a:p>
            <a:pPr algn="ctr" defTabSz="2743200">
              <a:buClr>
                <a:srgbClr val="000000"/>
              </a:buClr>
              <a:defRPr/>
            </a:pPr>
            <a:r>
              <a:rPr lang="en-GB" sz="2800" kern="0" dirty="0">
                <a:solidFill>
                  <a:srgbClr val="333333"/>
                </a:solidFill>
                <a:latin typeface="-apple-system"/>
                <a:cs typeface="Arial"/>
                <a:sym typeface="Arial"/>
              </a:rPr>
              <a:t>Neural networks are exported and optimized to run on the target platform</a:t>
            </a:r>
            <a:endParaRPr lang="en-GB" sz="6000" kern="0" dirty="0">
              <a:solidFill>
                <a:srgbClr val="000000"/>
              </a:solidFill>
              <a:latin typeface="Arial"/>
              <a:cs typeface="Arial"/>
              <a:sym typeface="Arial"/>
            </a:endParaRPr>
          </a:p>
        </p:txBody>
      </p:sp>
      <p:sp>
        <p:nvSpPr>
          <p:cNvPr id="29" name="TextBox 28">
            <a:extLst>
              <a:ext uri="{FF2B5EF4-FFF2-40B4-BE49-F238E27FC236}">
                <a16:creationId xmlns:a16="http://schemas.microsoft.com/office/drawing/2014/main" id="{A2C89DA5-EBAE-823E-D5E9-37DA65E4E03C}"/>
              </a:ext>
            </a:extLst>
          </p:cNvPr>
          <p:cNvSpPr txBox="1"/>
          <p:nvPr/>
        </p:nvSpPr>
        <p:spPr>
          <a:xfrm>
            <a:off x="14107201" y="16175914"/>
            <a:ext cx="6792738" cy="1384995"/>
          </a:xfrm>
          <a:prstGeom prst="rect">
            <a:avLst/>
          </a:prstGeom>
          <a:noFill/>
        </p:spPr>
        <p:txBody>
          <a:bodyPr wrap="square" rtlCol="0">
            <a:spAutoFit/>
          </a:bodyPr>
          <a:lstStyle/>
          <a:p>
            <a:pPr algn="ctr" defTabSz="2743200">
              <a:buClr>
                <a:srgbClr val="000000"/>
              </a:buClr>
              <a:defRPr/>
            </a:pPr>
            <a:r>
              <a:rPr lang="en-GB" sz="2800" kern="0" dirty="0">
                <a:solidFill>
                  <a:srgbClr val="333333"/>
                </a:solidFill>
                <a:latin typeface="-apple-system"/>
                <a:cs typeface="Arial"/>
                <a:sym typeface="Arial"/>
              </a:rPr>
              <a:t>Download containers and the prebuild RMIR files</a:t>
            </a:r>
          </a:p>
          <a:p>
            <a:pPr algn="ctr" defTabSz="2743200">
              <a:buClr>
                <a:srgbClr val="000000"/>
              </a:buClr>
              <a:defRPr/>
            </a:pPr>
            <a:r>
              <a:rPr lang="en-GB" sz="2800" kern="0" dirty="0">
                <a:solidFill>
                  <a:srgbClr val="333333"/>
                </a:solidFill>
                <a:latin typeface="-apple-system"/>
                <a:cs typeface="Arial"/>
                <a:sym typeface="Arial"/>
              </a:rPr>
              <a:t>Riva Model Intermediate Representation</a:t>
            </a:r>
          </a:p>
        </p:txBody>
      </p:sp>
      <p:sp>
        <p:nvSpPr>
          <p:cNvPr id="30" name="Rectangle 1">
            <a:extLst>
              <a:ext uri="{FF2B5EF4-FFF2-40B4-BE49-F238E27FC236}">
                <a16:creationId xmlns:a16="http://schemas.microsoft.com/office/drawing/2014/main" id="{D6CA9EBC-DCFD-7636-398B-A1DA26BAAE57}"/>
              </a:ext>
            </a:extLst>
          </p:cNvPr>
          <p:cNvSpPr>
            <a:spLocks noChangeArrowheads="1"/>
          </p:cNvSpPr>
          <p:nvPr/>
        </p:nvSpPr>
        <p:spPr bwMode="auto">
          <a:xfrm>
            <a:off x="3451523" y="6462578"/>
            <a:ext cx="6169830" cy="600164"/>
          </a:xfrm>
          <a:prstGeom prst="rect">
            <a:avLst/>
          </a:prstGeom>
          <a:solidFill>
            <a:schemeClr val="tx1">
              <a:lumMod val="95000"/>
            </a:schemeClr>
          </a:solidFill>
          <a:ln w="9525">
            <a:solidFill>
              <a:schemeClr val="tx1"/>
            </a:solidFill>
            <a:miter lim="800000"/>
            <a:headEnd/>
            <a:tailEnd/>
          </a:ln>
          <a:effectLst/>
        </p:spPr>
        <p:txBody>
          <a:bodyPr vert="horz" wrap="square" lIns="274320" tIns="0" rIns="274320" bIns="137160" numCol="1" anchor="ctr" anchorCtr="0" compatLnSpc="1">
            <a:prstTxWarp prst="textNoShape">
              <a:avLst/>
            </a:prstTxWarp>
            <a:spAutoFit/>
          </a:bodyPr>
          <a:lstStyle/>
          <a:p>
            <a:pPr algn="ctr" defTabSz="2743200" eaLnBrk="0" hangingPunct="0">
              <a:defRPr/>
            </a:pPr>
            <a:r>
              <a:rPr lang="en-US" altLang="en-US" sz="3000" i="1" kern="0" dirty="0">
                <a:solidFill>
                  <a:srgbClr val="050505"/>
                </a:solidFill>
                <a:latin typeface="Consolas" panose="020B0609020204030204" pitchFamily="49" charset="0"/>
                <a:cs typeface="Arial"/>
                <a:sym typeface="Arial"/>
              </a:rPr>
              <a:t>Modify the config.sh file</a:t>
            </a:r>
            <a:endParaRPr lang="en-US" altLang="en-US" sz="5400" i="1" kern="0" dirty="0">
              <a:solidFill>
                <a:srgbClr val="FFFFFF"/>
              </a:solidFill>
              <a:latin typeface="Arial" panose="020B0604020202020204" pitchFamily="34" charset="0"/>
              <a:cs typeface="Arial"/>
              <a:sym typeface="Arial"/>
            </a:endParaRPr>
          </a:p>
        </p:txBody>
      </p:sp>
      <p:pic>
        <p:nvPicPr>
          <p:cNvPr id="31" name="Picture 30">
            <a:extLst>
              <a:ext uri="{FF2B5EF4-FFF2-40B4-BE49-F238E27FC236}">
                <a16:creationId xmlns:a16="http://schemas.microsoft.com/office/drawing/2014/main" id="{2E21D79C-928D-B543-3D28-BBB7CEA72E66}"/>
              </a:ext>
            </a:extLst>
          </p:cNvPr>
          <p:cNvPicPr>
            <a:picLocks noChangeAspect="1"/>
          </p:cNvPicPr>
          <p:nvPr/>
        </p:nvPicPr>
        <p:blipFill rotWithShape="1">
          <a:blip r:embed="rId7"/>
          <a:srcRect l="77978" t="13191" r="2270" b="8900"/>
          <a:stretch/>
        </p:blipFill>
        <p:spPr>
          <a:xfrm>
            <a:off x="22962255" y="9309414"/>
            <a:ext cx="3524650" cy="4922520"/>
          </a:xfrm>
          <a:prstGeom prst="rect">
            <a:avLst/>
          </a:prstGeom>
        </p:spPr>
      </p:pic>
      <p:pic>
        <p:nvPicPr>
          <p:cNvPr id="32" name="Graphic 31" descr="Database outline">
            <a:extLst>
              <a:ext uri="{FF2B5EF4-FFF2-40B4-BE49-F238E27FC236}">
                <a16:creationId xmlns:a16="http://schemas.microsoft.com/office/drawing/2014/main" id="{F88612AD-273D-9981-0C5A-274DBF4DB8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45355" y="12808211"/>
            <a:ext cx="2319526" cy="2319526"/>
          </a:xfrm>
          <a:prstGeom prst="rect">
            <a:avLst/>
          </a:prstGeom>
        </p:spPr>
      </p:pic>
      <p:pic>
        <p:nvPicPr>
          <p:cNvPr id="33" name="Graphic 32" descr="Database outline">
            <a:extLst>
              <a:ext uri="{FF2B5EF4-FFF2-40B4-BE49-F238E27FC236}">
                <a16:creationId xmlns:a16="http://schemas.microsoft.com/office/drawing/2014/main" id="{0DB1E065-B81C-0741-AA27-E640B9CD14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92859" y="12748601"/>
            <a:ext cx="2319526" cy="2319526"/>
          </a:xfrm>
          <a:prstGeom prst="rect">
            <a:avLst/>
          </a:prstGeom>
        </p:spPr>
      </p:pic>
      <p:pic>
        <p:nvPicPr>
          <p:cNvPr id="34" name="Graphic 33" descr="Database outline">
            <a:extLst>
              <a:ext uri="{FF2B5EF4-FFF2-40B4-BE49-F238E27FC236}">
                <a16:creationId xmlns:a16="http://schemas.microsoft.com/office/drawing/2014/main" id="{842C25FD-4252-2A9C-DA32-126C7AE990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58971" y="12770703"/>
            <a:ext cx="2319526" cy="2319526"/>
          </a:xfrm>
          <a:prstGeom prst="rect">
            <a:avLst/>
          </a:prstGeom>
        </p:spPr>
      </p:pic>
      <p:sp>
        <p:nvSpPr>
          <p:cNvPr id="35" name="TextBox 34">
            <a:extLst>
              <a:ext uri="{FF2B5EF4-FFF2-40B4-BE49-F238E27FC236}">
                <a16:creationId xmlns:a16="http://schemas.microsoft.com/office/drawing/2014/main" id="{A0D75C5F-5C23-EABA-0B26-A79F332266D3}"/>
              </a:ext>
            </a:extLst>
          </p:cNvPr>
          <p:cNvSpPr txBox="1"/>
          <p:nvPr/>
        </p:nvSpPr>
        <p:spPr>
          <a:xfrm>
            <a:off x="29210927" y="4643476"/>
            <a:ext cx="6622630" cy="830997"/>
          </a:xfrm>
          <a:prstGeom prst="rect">
            <a:avLst/>
          </a:prstGeom>
          <a:solidFill>
            <a:schemeClr val="accent4">
              <a:lumMod val="20000"/>
              <a:lumOff val="80000"/>
            </a:scheme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2743200">
              <a:buClr>
                <a:srgbClr val="000000"/>
              </a:buClr>
              <a:defRPr/>
            </a:pPr>
            <a:r>
              <a:rPr lang="en-GB" sz="4800" b="1" kern="0" dirty="0">
                <a:solidFill>
                  <a:srgbClr val="000000"/>
                </a:solidFill>
                <a:latin typeface="Cascadia"/>
                <a:sym typeface="Arial"/>
              </a:rPr>
              <a:t>Service Start</a:t>
            </a:r>
            <a:endParaRPr lang="en-GB" sz="5400" b="1" kern="0" dirty="0">
              <a:solidFill>
                <a:srgbClr val="0071C5"/>
              </a:solidFill>
              <a:latin typeface="Cascadia"/>
              <a:sym typeface="Arial"/>
            </a:endParaRPr>
          </a:p>
        </p:txBody>
      </p:sp>
      <p:sp>
        <p:nvSpPr>
          <p:cNvPr id="36" name="Oval 35">
            <a:extLst>
              <a:ext uri="{FF2B5EF4-FFF2-40B4-BE49-F238E27FC236}">
                <a16:creationId xmlns:a16="http://schemas.microsoft.com/office/drawing/2014/main" id="{AF7A7E2E-E524-9AF3-2251-131CD5F5FFE4}"/>
              </a:ext>
            </a:extLst>
          </p:cNvPr>
          <p:cNvSpPr/>
          <p:nvPr/>
        </p:nvSpPr>
        <p:spPr>
          <a:xfrm>
            <a:off x="29435644" y="4677187"/>
            <a:ext cx="822960" cy="784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defRPr/>
            </a:pPr>
            <a:r>
              <a:rPr lang="en-GB" sz="4200" kern="0" dirty="0">
                <a:solidFill>
                  <a:srgbClr val="FFFFFF"/>
                </a:solidFill>
                <a:latin typeface="Trebuchet MS"/>
                <a:sym typeface="Arial"/>
              </a:rPr>
              <a:t>3</a:t>
            </a:r>
          </a:p>
        </p:txBody>
      </p:sp>
      <p:sp>
        <p:nvSpPr>
          <p:cNvPr id="37" name="Rectangle 1">
            <a:extLst>
              <a:ext uri="{FF2B5EF4-FFF2-40B4-BE49-F238E27FC236}">
                <a16:creationId xmlns:a16="http://schemas.microsoft.com/office/drawing/2014/main" id="{BC8C0ADF-7832-65B1-A725-91B501A40396}"/>
              </a:ext>
            </a:extLst>
          </p:cNvPr>
          <p:cNvSpPr>
            <a:spLocks noChangeArrowheads="1"/>
          </p:cNvSpPr>
          <p:nvPr/>
        </p:nvSpPr>
        <p:spPr bwMode="auto">
          <a:xfrm>
            <a:off x="29210927" y="6409582"/>
            <a:ext cx="6622630" cy="600164"/>
          </a:xfrm>
          <a:prstGeom prst="rect">
            <a:avLst/>
          </a:prstGeom>
          <a:solidFill>
            <a:schemeClr val="tx1">
              <a:lumMod val="95000"/>
            </a:schemeClr>
          </a:solidFill>
          <a:ln w="9525">
            <a:solidFill>
              <a:schemeClr val="tx1"/>
            </a:solidFill>
            <a:miter lim="800000"/>
            <a:headEnd/>
            <a:tailEnd/>
          </a:ln>
          <a:effectLst/>
        </p:spPr>
        <p:txBody>
          <a:bodyPr vert="horz" wrap="square" lIns="274320" tIns="0" rIns="274320" bIns="137160" numCol="1" anchor="ctr" anchorCtr="0" compatLnSpc="1">
            <a:prstTxWarp prst="textNoShape">
              <a:avLst/>
            </a:prstTxWarp>
            <a:spAutoFit/>
          </a:bodyPr>
          <a:lstStyle/>
          <a:p>
            <a:pPr algn="ctr" defTabSz="2743200" eaLnBrk="0" hangingPunct="0">
              <a:defRPr/>
            </a:pPr>
            <a:r>
              <a:rPr lang="en-US" altLang="en-US" sz="3000" i="1" kern="0" dirty="0">
                <a:solidFill>
                  <a:srgbClr val="050505"/>
                </a:solidFill>
                <a:latin typeface="Consolas" panose="020B0609020204030204" pitchFamily="49" charset="0"/>
                <a:cs typeface="Arial"/>
                <a:sym typeface="Arial"/>
              </a:rPr>
              <a:t>Run: bash riva_start.sh</a:t>
            </a:r>
            <a:r>
              <a:rPr lang="en-US" altLang="en-US" sz="1200" i="1" kern="0" dirty="0">
                <a:solidFill>
                  <a:srgbClr val="FFFFFF"/>
                </a:solidFill>
                <a:latin typeface="Arial"/>
                <a:cs typeface="Arial"/>
                <a:sym typeface="Arial"/>
              </a:rPr>
              <a:t> </a:t>
            </a:r>
            <a:endParaRPr lang="en-US" altLang="en-US" sz="5400" i="1" kern="0" dirty="0">
              <a:solidFill>
                <a:srgbClr val="FFFFFF"/>
              </a:solidFill>
              <a:latin typeface="Arial" panose="020B0604020202020204" pitchFamily="34" charset="0"/>
              <a:cs typeface="Arial"/>
              <a:sym typeface="Arial"/>
            </a:endParaRPr>
          </a:p>
        </p:txBody>
      </p:sp>
      <p:pic>
        <p:nvPicPr>
          <p:cNvPr id="38" name="Graphic 37" descr="Checkmark with solid fill">
            <a:extLst>
              <a:ext uri="{FF2B5EF4-FFF2-40B4-BE49-F238E27FC236}">
                <a16:creationId xmlns:a16="http://schemas.microsoft.com/office/drawing/2014/main" id="{488F51FB-9B12-A24D-5A5E-08864537FA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37628" y="11224770"/>
            <a:ext cx="2743200" cy="2743200"/>
          </a:xfrm>
          <a:prstGeom prst="rect">
            <a:avLst/>
          </a:prstGeom>
        </p:spPr>
      </p:pic>
    </p:spTree>
    <p:extLst>
      <p:ext uri="{BB962C8B-B14F-4D97-AF65-F5344CB8AC3E}">
        <p14:creationId xmlns:p14="http://schemas.microsoft.com/office/powerpoint/2010/main" val="1819173608"/>
      </p:ext>
    </p:extLst>
  </p:cSld>
  <p:clrMapOvr>
    <a:masterClrMapping/>
  </p:clrMapOvr>
  <mc:AlternateContent xmlns:mc="http://schemas.openxmlformats.org/markup-compatibility/2006" xmlns:p14="http://schemas.microsoft.com/office/powerpoint/2010/main">
    <mc:Choice Requires="p14">
      <p:transition spd="med" p14:dur="700" advTm="50142">
        <p:fade/>
      </p:transition>
    </mc:Choice>
    <mc:Fallback xmlns="">
      <p:transition spd="med" advTm="50142">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29" name="Google Shape;455;p51">
            <a:extLst>
              <a:ext uri="{FF2B5EF4-FFF2-40B4-BE49-F238E27FC236}">
                <a16:creationId xmlns:a16="http://schemas.microsoft.com/office/drawing/2014/main" id="{824211D0-BA07-4947-8E50-04EC46D00A77}"/>
              </a:ext>
            </a:extLst>
          </p:cNvPr>
          <p:cNvSpPr txBox="1"/>
          <p:nvPr/>
        </p:nvSpPr>
        <p:spPr>
          <a:xfrm>
            <a:off x="0" y="17449120"/>
            <a:ext cx="36576000" cy="3218400"/>
          </a:xfrm>
          <a:prstGeom prst="rect">
            <a:avLst/>
          </a:prstGeom>
          <a:solidFill>
            <a:srgbClr val="F2F2F2"/>
          </a:solidFill>
          <a:ln>
            <a:noFill/>
          </a:ln>
        </p:spPr>
        <p:txBody>
          <a:bodyPr spcFirstLastPara="1" wrap="square" lIns="274300" tIns="137100" rIns="274300" bIns="137100" anchor="t" anchorCtr="0">
            <a:noAutofit/>
          </a:bodyPr>
          <a:lstStyle/>
          <a:p>
            <a:pPr algn="ctr" defTabSz="2743200">
              <a:buClr>
                <a:srgbClr val="000000"/>
              </a:buClr>
            </a:pPr>
            <a:endParaRPr sz="12000" kern="0">
              <a:solidFill>
                <a:srgbClr val="000000"/>
              </a:solidFill>
              <a:latin typeface="Trebuchet MS"/>
              <a:ea typeface="Trebuchet MS"/>
              <a:cs typeface="Trebuchet MS"/>
              <a:sym typeface="Trebuchet MS"/>
            </a:endParaRPr>
          </a:p>
        </p:txBody>
      </p:sp>
      <p:sp>
        <p:nvSpPr>
          <p:cNvPr id="455" name="Google Shape;455;p51"/>
          <p:cNvSpPr txBox="1"/>
          <p:nvPr/>
        </p:nvSpPr>
        <p:spPr>
          <a:xfrm>
            <a:off x="0" y="17356802"/>
            <a:ext cx="36576000" cy="954307"/>
          </a:xfrm>
          <a:prstGeom prst="rect">
            <a:avLst/>
          </a:prstGeom>
          <a:noFill/>
          <a:ln>
            <a:noFill/>
          </a:ln>
        </p:spPr>
        <p:txBody>
          <a:bodyPr spcFirstLastPara="1" wrap="square" lIns="274300" tIns="137100" rIns="274300" bIns="137100" anchor="t" anchorCtr="0">
            <a:spAutoFit/>
          </a:bodyPr>
          <a:lstStyle>
            <a:defPPr>
              <a:defRPr lang="en-US"/>
            </a:defPPr>
            <a:lvl1pPr algn="ctr">
              <a:buClr>
                <a:schemeClr val="lt1"/>
              </a:buClr>
              <a:buSzPts val="800"/>
              <a:defRPr sz="4400">
                <a:solidFill>
                  <a:schemeClr val="dk2"/>
                </a:solidFill>
                <a:latin typeface="Trebuchet MS"/>
              </a:defRPr>
            </a:lvl1pPr>
          </a:lstStyle>
          <a:p>
            <a:pPr defTabSz="2743200">
              <a:buClr>
                <a:srgbClr val="000000"/>
              </a:buClr>
            </a:pPr>
            <a:endParaRPr sz="4402" kern="0">
              <a:solidFill>
                <a:srgbClr val="76B900"/>
              </a:solidFill>
              <a:cs typeface="Arial"/>
              <a:sym typeface="Trebuchet MS"/>
            </a:endParaRPr>
          </a:p>
        </p:txBody>
      </p:sp>
      <p:sp>
        <p:nvSpPr>
          <p:cNvPr id="456" name="Google Shape;456;p51"/>
          <p:cNvSpPr txBox="1">
            <a:spLocks noGrp="1"/>
          </p:cNvSpPr>
          <p:nvPr>
            <p:ph type="title"/>
          </p:nvPr>
        </p:nvSpPr>
        <p:spPr/>
        <p:txBody>
          <a:bodyPr/>
          <a:lstStyle/>
          <a:p>
            <a:r>
              <a:rPr lang="en-US" dirty="0"/>
              <a:t>Automatic Speech Recognition Is Everywhere!</a:t>
            </a:r>
          </a:p>
        </p:txBody>
      </p:sp>
      <p:sp>
        <p:nvSpPr>
          <p:cNvPr id="457" name="Google Shape;457;p51"/>
          <p:cNvSpPr txBox="1">
            <a:spLocks noGrp="1"/>
          </p:cNvSpPr>
          <p:nvPr>
            <p:ph type="body" sz="quarter" idx="10"/>
          </p:nvPr>
        </p:nvSpPr>
        <p:spPr/>
        <p:txBody>
          <a:bodyPr/>
          <a:lstStyle/>
          <a:p>
            <a:r>
              <a:rPr lang="en-US" dirty="0"/>
              <a:t>Hundreds of billions of minutes of speech generated daily</a:t>
            </a:r>
          </a:p>
        </p:txBody>
      </p:sp>
      <p:sp>
        <p:nvSpPr>
          <p:cNvPr id="458" name="Google Shape;458;p51"/>
          <p:cNvSpPr txBox="1"/>
          <p:nvPr/>
        </p:nvSpPr>
        <p:spPr>
          <a:xfrm>
            <a:off x="5177943" y="13521269"/>
            <a:ext cx="5860150" cy="2000426"/>
          </a:xfrm>
          <a:prstGeom prst="rect">
            <a:avLst/>
          </a:prstGeom>
          <a:noFill/>
          <a:ln>
            <a:noFill/>
          </a:ln>
        </p:spPr>
        <p:txBody>
          <a:bodyPr spcFirstLastPara="1" wrap="square" lIns="274300" tIns="137100" rIns="274300" bIns="137100" anchor="t" anchorCtr="0">
            <a:spAutoFit/>
          </a:bodyPr>
          <a:lstStyle/>
          <a:p>
            <a:pPr algn="ctr" defTabSz="2743200">
              <a:buClr>
                <a:srgbClr val="000000"/>
              </a:buClr>
              <a:buSzPts val="800"/>
            </a:pPr>
            <a:r>
              <a:rPr lang="en" sz="4800" kern="0">
                <a:solidFill>
                  <a:srgbClr val="76B900"/>
                </a:solidFill>
                <a:latin typeface="Trebuchet MS"/>
                <a:cs typeface="Arial"/>
                <a:sym typeface="Arial"/>
              </a:rPr>
              <a:t>Call</a:t>
            </a:r>
            <a:r>
              <a:rPr lang="en" sz="4800" kern="0">
                <a:solidFill>
                  <a:srgbClr val="92D050"/>
                </a:solidFill>
                <a:latin typeface="Arial"/>
                <a:cs typeface="Arial"/>
                <a:sym typeface="Arial"/>
              </a:rPr>
              <a:t> </a:t>
            </a:r>
            <a:r>
              <a:rPr lang="en" sz="4800" kern="0">
                <a:solidFill>
                  <a:srgbClr val="76B900"/>
                </a:solidFill>
                <a:latin typeface="Trebuchet MS"/>
                <a:cs typeface="Arial"/>
                <a:sym typeface="Arial"/>
              </a:rPr>
              <a:t>Center</a:t>
            </a:r>
            <a:endParaRPr sz="4800" kern="0">
              <a:solidFill>
                <a:srgbClr val="76B900"/>
              </a:solidFill>
              <a:latin typeface="Trebuchet MS"/>
              <a:cs typeface="Arial"/>
              <a:sym typeface="Arial"/>
            </a:endParaRPr>
          </a:p>
          <a:p>
            <a:pPr algn="ctr" defTabSz="2743200">
              <a:buClr>
                <a:srgbClr val="000000"/>
              </a:buClr>
              <a:buSzPts val="800"/>
            </a:pPr>
            <a:endParaRPr sz="2800" kern="0">
              <a:solidFill>
                <a:srgbClr val="000000"/>
              </a:solidFill>
              <a:latin typeface="Arial"/>
              <a:cs typeface="Arial"/>
              <a:sym typeface="Arial"/>
            </a:endParaRPr>
          </a:p>
          <a:p>
            <a:pPr algn="ctr" defTabSz="2743200">
              <a:buClr>
                <a:srgbClr val="000000"/>
              </a:buClr>
              <a:buSzPts val="800"/>
            </a:pPr>
            <a:r>
              <a:rPr lang="en" sz="3600" kern="0">
                <a:solidFill>
                  <a:srgbClr val="000000"/>
                </a:solidFill>
                <a:latin typeface="Trebuchet MS" panose="020B0703020202090204" pitchFamily="34" charset="0"/>
                <a:cs typeface="Arial"/>
                <a:sym typeface="Arial"/>
              </a:rPr>
              <a:t>500M Calls Daily</a:t>
            </a:r>
            <a:endParaRPr sz="3600" kern="0">
              <a:solidFill>
                <a:srgbClr val="000000"/>
              </a:solidFill>
              <a:latin typeface="Trebuchet MS" panose="020B0703020202090204" pitchFamily="34" charset="0"/>
              <a:cs typeface="Arial"/>
              <a:sym typeface="Arial"/>
            </a:endParaRPr>
          </a:p>
        </p:txBody>
      </p:sp>
      <p:grpSp>
        <p:nvGrpSpPr>
          <p:cNvPr id="460" name="Google Shape;460;p51"/>
          <p:cNvGrpSpPr/>
          <p:nvPr/>
        </p:nvGrpSpPr>
        <p:grpSpPr>
          <a:xfrm>
            <a:off x="18900239" y="17789068"/>
            <a:ext cx="3452038" cy="2683850"/>
            <a:chOff x="16721508" y="15472675"/>
            <a:chExt cx="3576498" cy="3227331"/>
          </a:xfrm>
        </p:grpSpPr>
        <p:sp>
          <p:nvSpPr>
            <p:cNvPr id="461" name="Google Shape;461;p51"/>
            <p:cNvSpPr txBox="1"/>
            <p:nvPr/>
          </p:nvSpPr>
          <p:spPr>
            <a:xfrm>
              <a:off x="16721508" y="17700877"/>
              <a:ext cx="3576498" cy="999129"/>
            </a:xfrm>
            <a:prstGeom prst="rect">
              <a:avLst/>
            </a:prstGeom>
            <a:noFill/>
            <a:ln>
              <a:noFill/>
            </a:ln>
          </p:spPr>
          <p:txBody>
            <a:bodyPr spcFirstLastPara="1" wrap="square" lIns="274300" tIns="137100" rIns="274300" bIns="137100" anchor="t" anchorCtr="0">
              <a:spAutoFit/>
            </a:bodyPr>
            <a:lstStyle/>
            <a:p>
              <a:pPr algn="ctr" defTabSz="2743200">
                <a:buClr>
                  <a:srgbClr val="000000"/>
                </a:buClr>
                <a:buSzPts val="800"/>
              </a:pPr>
              <a:r>
                <a:rPr lang="en" sz="3600" kern="0">
                  <a:solidFill>
                    <a:srgbClr val="000000"/>
                  </a:solidFill>
                  <a:latin typeface="Trebuchet MS"/>
                  <a:cs typeface="Arial"/>
                  <a:sym typeface="Trebuchet MS"/>
                </a:rPr>
                <a:t>Healthcare</a:t>
              </a:r>
              <a:endParaRPr sz="3600" kern="0">
                <a:solidFill>
                  <a:srgbClr val="000000"/>
                </a:solidFill>
                <a:latin typeface="Trebuchet MS"/>
                <a:cs typeface="Arial"/>
                <a:sym typeface="Arial"/>
              </a:endParaRPr>
            </a:p>
          </p:txBody>
        </p:sp>
        <p:pic>
          <p:nvPicPr>
            <p:cNvPr id="462" name="Google Shape;462;p51" descr="Shape&#10;&#10;Description automatically generated with low confidence"/>
            <p:cNvPicPr preferRelativeResize="0"/>
            <p:nvPr/>
          </p:nvPicPr>
          <p:blipFill rotWithShape="1">
            <a:blip r:embed="rId3">
              <a:alphaModFix/>
            </a:blip>
            <a:srcRect/>
            <a:stretch/>
          </p:blipFill>
          <p:spPr>
            <a:xfrm>
              <a:off x="17198128" y="15472675"/>
              <a:ext cx="2547137" cy="2547136"/>
            </a:xfrm>
            <a:prstGeom prst="rect">
              <a:avLst/>
            </a:prstGeom>
            <a:noFill/>
            <a:ln>
              <a:noFill/>
            </a:ln>
          </p:spPr>
        </p:pic>
      </p:grpSp>
      <p:grpSp>
        <p:nvGrpSpPr>
          <p:cNvPr id="469" name="Google Shape;469;p51"/>
          <p:cNvGrpSpPr/>
          <p:nvPr/>
        </p:nvGrpSpPr>
        <p:grpSpPr>
          <a:xfrm>
            <a:off x="4380201" y="17699967"/>
            <a:ext cx="3020866" cy="2768912"/>
            <a:chOff x="3454181" y="14914349"/>
            <a:chExt cx="3620401" cy="3318445"/>
          </a:xfrm>
        </p:grpSpPr>
        <p:pic>
          <p:nvPicPr>
            <p:cNvPr id="470" name="Google Shape;470;p51" descr="A black rectangle with a black background&#10;&#10;Description automatically generated with low confidence"/>
            <p:cNvPicPr preferRelativeResize="0"/>
            <p:nvPr/>
          </p:nvPicPr>
          <p:blipFill rotWithShape="1">
            <a:blip r:embed="rId4">
              <a:alphaModFix/>
            </a:blip>
            <a:srcRect/>
            <a:stretch/>
          </p:blipFill>
          <p:spPr>
            <a:xfrm>
              <a:off x="3969543" y="14914349"/>
              <a:ext cx="2708341" cy="2708344"/>
            </a:xfrm>
            <a:prstGeom prst="rect">
              <a:avLst/>
            </a:prstGeom>
            <a:noFill/>
            <a:ln>
              <a:noFill/>
            </a:ln>
          </p:spPr>
        </p:pic>
        <p:sp>
          <p:nvSpPr>
            <p:cNvPr id="471" name="Google Shape;471;p51"/>
            <p:cNvSpPr txBox="1"/>
            <p:nvPr/>
          </p:nvSpPr>
          <p:spPr>
            <a:xfrm>
              <a:off x="3454181" y="17237018"/>
              <a:ext cx="3620401" cy="995776"/>
            </a:xfrm>
            <a:prstGeom prst="rect">
              <a:avLst/>
            </a:prstGeom>
            <a:noFill/>
            <a:ln>
              <a:noFill/>
            </a:ln>
          </p:spPr>
          <p:txBody>
            <a:bodyPr spcFirstLastPara="1" wrap="square" lIns="274300" tIns="137100" rIns="274300" bIns="137100" anchor="t" anchorCtr="0">
              <a:spAutoFit/>
            </a:bodyPr>
            <a:lstStyle/>
            <a:p>
              <a:pPr algn="ctr" defTabSz="2743200">
                <a:buClr>
                  <a:srgbClr val="000000"/>
                </a:buClr>
                <a:buSzPts val="800"/>
              </a:pPr>
              <a:r>
                <a:rPr lang="en" sz="3600" kern="0">
                  <a:solidFill>
                    <a:srgbClr val="000000"/>
                  </a:solidFill>
                  <a:latin typeface="Trebuchet MS"/>
                  <a:cs typeface="Arial"/>
                  <a:sym typeface="Trebuchet MS"/>
                </a:rPr>
                <a:t>Telecom</a:t>
              </a:r>
              <a:endParaRPr sz="3600" kern="0">
                <a:solidFill>
                  <a:srgbClr val="000000"/>
                </a:solidFill>
                <a:latin typeface="Trebuchet MS"/>
                <a:cs typeface="Arial"/>
                <a:sym typeface="Arial"/>
              </a:endParaRPr>
            </a:p>
          </p:txBody>
        </p:sp>
      </p:grpSp>
      <p:grpSp>
        <p:nvGrpSpPr>
          <p:cNvPr id="472" name="Google Shape;472;p51"/>
          <p:cNvGrpSpPr/>
          <p:nvPr/>
        </p:nvGrpSpPr>
        <p:grpSpPr>
          <a:xfrm>
            <a:off x="12039358" y="17858066"/>
            <a:ext cx="2691172" cy="2610806"/>
            <a:chOff x="10044866" y="15139220"/>
            <a:chExt cx="3353901" cy="3253747"/>
          </a:xfrm>
        </p:grpSpPr>
        <p:sp>
          <p:nvSpPr>
            <p:cNvPr id="473" name="Google Shape;473;p51"/>
            <p:cNvSpPr txBox="1"/>
            <p:nvPr/>
          </p:nvSpPr>
          <p:spPr>
            <a:xfrm>
              <a:off x="10044866" y="17357478"/>
              <a:ext cx="3353901" cy="1035489"/>
            </a:xfrm>
            <a:prstGeom prst="rect">
              <a:avLst/>
            </a:prstGeom>
            <a:noFill/>
            <a:ln>
              <a:noFill/>
            </a:ln>
          </p:spPr>
          <p:txBody>
            <a:bodyPr spcFirstLastPara="1" wrap="square" lIns="274300" tIns="137100" rIns="274300" bIns="137100" anchor="t" anchorCtr="0">
              <a:spAutoFit/>
            </a:bodyPr>
            <a:lstStyle/>
            <a:p>
              <a:pPr algn="ctr" defTabSz="2743200">
                <a:buClr>
                  <a:srgbClr val="000000"/>
                </a:buClr>
                <a:buSzPts val="800"/>
              </a:pPr>
              <a:r>
                <a:rPr lang="en" sz="3600" kern="0">
                  <a:solidFill>
                    <a:srgbClr val="000000"/>
                  </a:solidFill>
                  <a:latin typeface="Trebuchet MS"/>
                  <a:cs typeface="Arial"/>
                  <a:sym typeface="Trebuchet MS"/>
                </a:rPr>
                <a:t>Finance</a:t>
              </a:r>
              <a:endParaRPr sz="3600" kern="0">
                <a:solidFill>
                  <a:srgbClr val="000000"/>
                </a:solidFill>
                <a:latin typeface="Trebuchet MS"/>
                <a:cs typeface="Arial"/>
                <a:sym typeface="Arial"/>
              </a:endParaRPr>
            </a:p>
          </p:txBody>
        </p:sp>
        <p:pic>
          <p:nvPicPr>
            <p:cNvPr id="474" name="Google Shape;474;p51" descr="Shape&#10;&#10;Description automatically generated with low confidence"/>
            <p:cNvPicPr preferRelativeResize="0"/>
            <p:nvPr/>
          </p:nvPicPr>
          <p:blipFill rotWithShape="1">
            <a:blip r:embed="rId5">
              <a:alphaModFix/>
            </a:blip>
            <a:srcRect/>
            <a:stretch/>
          </p:blipFill>
          <p:spPr>
            <a:xfrm>
              <a:off x="10362519" y="15139220"/>
              <a:ext cx="2547136" cy="2547137"/>
            </a:xfrm>
            <a:prstGeom prst="rect">
              <a:avLst/>
            </a:prstGeom>
            <a:noFill/>
            <a:ln>
              <a:noFill/>
            </a:ln>
          </p:spPr>
        </p:pic>
      </p:grpSp>
      <p:sp>
        <p:nvSpPr>
          <p:cNvPr id="475" name="Google Shape;475;p51"/>
          <p:cNvSpPr txBox="1"/>
          <p:nvPr/>
        </p:nvSpPr>
        <p:spPr>
          <a:xfrm>
            <a:off x="26557024" y="13513943"/>
            <a:ext cx="6941212" cy="2000426"/>
          </a:xfrm>
          <a:prstGeom prst="rect">
            <a:avLst/>
          </a:prstGeom>
          <a:noFill/>
          <a:ln>
            <a:noFill/>
          </a:ln>
        </p:spPr>
        <p:txBody>
          <a:bodyPr spcFirstLastPara="1" wrap="square" lIns="274300" tIns="137100" rIns="274300" bIns="137100" anchor="t" anchorCtr="0">
            <a:spAutoFit/>
          </a:bodyPr>
          <a:lstStyle/>
          <a:p>
            <a:pPr algn="ctr" defTabSz="2743200">
              <a:buClr>
                <a:srgbClr val="000000"/>
              </a:buClr>
            </a:pPr>
            <a:r>
              <a:rPr lang="en" sz="4800" kern="0">
                <a:solidFill>
                  <a:srgbClr val="76B900"/>
                </a:solidFill>
                <a:latin typeface="Trebuchet MS"/>
                <a:cs typeface="Arial"/>
                <a:sym typeface="Arial"/>
              </a:rPr>
              <a:t>Online</a:t>
            </a:r>
            <a:r>
              <a:rPr lang="en" sz="4800" kern="0">
                <a:solidFill>
                  <a:srgbClr val="000000"/>
                </a:solidFill>
                <a:latin typeface="Arial"/>
                <a:cs typeface="Arial"/>
                <a:sym typeface="Arial"/>
              </a:rPr>
              <a:t> </a:t>
            </a:r>
            <a:r>
              <a:rPr lang="en" sz="4800" kern="0">
                <a:solidFill>
                  <a:srgbClr val="76B900"/>
                </a:solidFill>
                <a:latin typeface="Trebuchet MS"/>
                <a:cs typeface="Arial"/>
                <a:sym typeface="Arial"/>
              </a:rPr>
              <a:t>Meetings</a:t>
            </a:r>
            <a:endParaRPr sz="4800" kern="0">
              <a:solidFill>
                <a:srgbClr val="76B900"/>
              </a:solidFill>
              <a:latin typeface="Trebuchet MS"/>
              <a:cs typeface="Arial"/>
              <a:sym typeface="Arial"/>
            </a:endParaRPr>
          </a:p>
          <a:p>
            <a:pPr algn="ctr" defTabSz="2743200">
              <a:buClr>
                <a:srgbClr val="000000"/>
              </a:buClr>
              <a:buSzPts val="800"/>
            </a:pPr>
            <a:endParaRPr sz="2800" kern="0">
              <a:solidFill>
                <a:srgbClr val="000000"/>
              </a:solidFill>
              <a:latin typeface="Arial"/>
              <a:cs typeface="Arial"/>
              <a:sym typeface="Arial"/>
            </a:endParaRPr>
          </a:p>
          <a:p>
            <a:pPr algn="ctr" defTabSz="2743200">
              <a:buClr>
                <a:srgbClr val="000000"/>
              </a:buClr>
              <a:buSzPts val="800"/>
            </a:pPr>
            <a:r>
              <a:rPr lang="en" sz="3600" kern="0">
                <a:solidFill>
                  <a:srgbClr val="000000"/>
                </a:solidFill>
                <a:latin typeface="Trebuchet MS" panose="020B0703020202090204" pitchFamily="34" charset="0"/>
                <a:cs typeface="Arial"/>
                <a:sym typeface="Arial"/>
              </a:rPr>
              <a:t>200M Daily</a:t>
            </a:r>
            <a:endParaRPr sz="3600" kern="0">
              <a:solidFill>
                <a:srgbClr val="000000"/>
              </a:solidFill>
              <a:latin typeface="Trebuchet MS" panose="020B0703020202090204" pitchFamily="34" charset="0"/>
              <a:cs typeface="Arial"/>
              <a:sym typeface="Arial"/>
            </a:endParaRPr>
          </a:p>
        </p:txBody>
      </p:sp>
      <p:sp>
        <p:nvSpPr>
          <p:cNvPr id="477" name="Google Shape;477;p51"/>
          <p:cNvSpPr txBox="1"/>
          <p:nvPr/>
        </p:nvSpPr>
        <p:spPr>
          <a:xfrm>
            <a:off x="15337923" y="13521269"/>
            <a:ext cx="7475602" cy="2000426"/>
          </a:xfrm>
          <a:prstGeom prst="rect">
            <a:avLst/>
          </a:prstGeom>
          <a:noFill/>
          <a:ln>
            <a:noFill/>
          </a:ln>
        </p:spPr>
        <p:txBody>
          <a:bodyPr spcFirstLastPara="1" wrap="square" lIns="274300" tIns="137100" rIns="274300" bIns="137100" anchor="t" anchorCtr="0">
            <a:spAutoFit/>
          </a:bodyPr>
          <a:lstStyle/>
          <a:p>
            <a:pPr algn="ctr" defTabSz="2743200">
              <a:buClr>
                <a:srgbClr val="000000"/>
              </a:buClr>
              <a:buSzPts val="800"/>
            </a:pPr>
            <a:r>
              <a:rPr lang="en" sz="4800" kern="0">
                <a:solidFill>
                  <a:srgbClr val="76B900"/>
                </a:solidFill>
                <a:latin typeface="Trebuchet MS"/>
                <a:cs typeface="Arial"/>
                <a:sym typeface="Arial"/>
              </a:rPr>
              <a:t>Consumer Apps</a:t>
            </a:r>
            <a:endParaRPr sz="4800" kern="0">
              <a:solidFill>
                <a:srgbClr val="76B900"/>
              </a:solidFill>
              <a:latin typeface="Trebuchet MS"/>
              <a:cs typeface="Arial"/>
              <a:sym typeface="Arial"/>
            </a:endParaRPr>
          </a:p>
          <a:p>
            <a:pPr algn="ctr" defTabSz="2743200">
              <a:buClr>
                <a:srgbClr val="000000"/>
              </a:buClr>
              <a:buSzPts val="800"/>
            </a:pPr>
            <a:endParaRPr sz="2800" kern="0">
              <a:solidFill>
                <a:srgbClr val="000000"/>
              </a:solidFill>
              <a:latin typeface="Arial"/>
              <a:cs typeface="Arial"/>
              <a:sym typeface="Arial"/>
            </a:endParaRPr>
          </a:p>
          <a:p>
            <a:pPr algn="ctr" defTabSz="2743200">
              <a:buClr>
                <a:srgbClr val="000000"/>
              </a:buClr>
              <a:buSzPts val="800"/>
            </a:pPr>
            <a:r>
              <a:rPr lang="en" sz="3600" kern="0">
                <a:solidFill>
                  <a:srgbClr val="000000"/>
                </a:solidFill>
                <a:latin typeface="Trebuchet MS"/>
                <a:cs typeface="Arial"/>
                <a:sym typeface="Arial"/>
              </a:rPr>
              <a:t>1.8B Daily Minutes</a:t>
            </a:r>
            <a:endParaRPr sz="3600" kern="0">
              <a:solidFill>
                <a:srgbClr val="000000"/>
              </a:solidFill>
              <a:latin typeface="Trebuchet MS" panose="020B0703020202090204" pitchFamily="34" charset="0"/>
              <a:cs typeface="Arial"/>
              <a:sym typeface="Arial"/>
            </a:endParaRPr>
          </a:p>
        </p:txBody>
      </p:sp>
      <p:pic>
        <p:nvPicPr>
          <p:cNvPr id="479" name="Google Shape;479;p51"/>
          <p:cNvPicPr preferRelativeResize="0"/>
          <p:nvPr/>
        </p:nvPicPr>
        <p:blipFill rotWithShape="1">
          <a:blip r:embed="rId6">
            <a:alphaModFix/>
          </a:blip>
          <a:srcRect l="14631" t="1102" r="22868" b="6218"/>
          <a:stretch/>
        </p:blipFill>
        <p:spPr>
          <a:xfrm>
            <a:off x="25372296" y="5008878"/>
            <a:ext cx="7681200" cy="7681200"/>
          </a:xfrm>
          <a:prstGeom prst="ellipse">
            <a:avLst/>
          </a:prstGeom>
          <a:noFill/>
          <a:ln w="254000">
            <a:noFill/>
          </a:ln>
        </p:spPr>
      </p:pic>
      <p:pic>
        <p:nvPicPr>
          <p:cNvPr id="480" name="Google Shape;480;p51"/>
          <p:cNvPicPr preferRelativeResize="0"/>
          <p:nvPr/>
        </p:nvPicPr>
        <p:blipFill rotWithShape="1">
          <a:blip r:embed="rId7">
            <a:alphaModFix/>
          </a:blip>
          <a:srcRect l="28789" t="-500" r="4552" b="499"/>
          <a:stretch/>
        </p:blipFill>
        <p:spPr>
          <a:xfrm>
            <a:off x="14967924" y="5155648"/>
            <a:ext cx="7681200" cy="7681200"/>
          </a:xfrm>
          <a:prstGeom prst="ellipse">
            <a:avLst/>
          </a:prstGeom>
          <a:noFill/>
          <a:ln w="254000">
            <a:noFill/>
          </a:ln>
        </p:spPr>
      </p:pic>
      <p:pic>
        <p:nvPicPr>
          <p:cNvPr id="481" name="Google Shape;481;p51"/>
          <p:cNvPicPr preferRelativeResize="0"/>
          <p:nvPr/>
        </p:nvPicPr>
        <p:blipFill rotWithShape="1">
          <a:blip r:embed="rId8">
            <a:alphaModFix/>
          </a:blip>
          <a:srcRect l="18113" t="-503" r="48928" b="41911"/>
          <a:stretch/>
        </p:blipFill>
        <p:spPr>
          <a:xfrm>
            <a:off x="4015152" y="4607248"/>
            <a:ext cx="8229600" cy="8229600"/>
          </a:xfrm>
          <a:prstGeom prst="ellipse">
            <a:avLst/>
          </a:prstGeom>
          <a:noFill/>
          <a:ln w="0">
            <a:noFill/>
          </a:ln>
        </p:spPr>
      </p:pic>
      <p:sp>
        <p:nvSpPr>
          <p:cNvPr id="33" name="Google Shape;461;p51">
            <a:extLst>
              <a:ext uri="{FF2B5EF4-FFF2-40B4-BE49-F238E27FC236}">
                <a16:creationId xmlns:a16="http://schemas.microsoft.com/office/drawing/2014/main" id="{3EF9DAE9-8DB8-E341-9FFA-7C610AD41627}"/>
              </a:ext>
            </a:extLst>
          </p:cNvPr>
          <p:cNvSpPr txBox="1"/>
          <p:nvPr/>
        </p:nvSpPr>
        <p:spPr>
          <a:xfrm>
            <a:off x="26152217" y="19545683"/>
            <a:ext cx="3452038" cy="830876"/>
          </a:xfrm>
          <a:prstGeom prst="rect">
            <a:avLst/>
          </a:prstGeom>
          <a:noFill/>
          <a:ln>
            <a:noFill/>
          </a:ln>
        </p:spPr>
        <p:txBody>
          <a:bodyPr spcFirstLastPara="1" wrap="square" lIns="274300" tIns="137100" rIns="274300" bIns="137100" anchor="t" anchorCtr="0">
            <a:spAutoFit/>
          </a:bodyPr>
          <a:lstStyle/>
          <a:p>
            <a:pPr algn="ctr" defTabSz="2743200">
              <a:buClr>
                <a:srgbClr val="000000"/>
              </a:buClr>
              <a:buSzPts val="800"/>
            </a:pPr>
            <a:r>
              <a:rPr lang="en" sz="3600" kern="0">
                <a:solidFill>
                  <a:srgbClr val="000000"/>
                </a:solidFill>
                <a:latin typeface="Trebuchet MS"/>
                <a:cs typeface="Arial"/>
                <a:sym typeface="Trebuchet MS"/>
              </a:rPr>
              <a:t>Retail</a:t>
            </a:r>
            <a:endParaRPr sz="3600" kern="0">
              <a:solidFill>
                <a:srgbClr val="000000"/>
              </a:solidFill>
              <a:latin typeface="Trebuchet MS"/>
              <a:cs typeface="Arial"/>
              <a:sym typeface="Arial"/>
            </a:endParaRPr>
          </a:p>
        </p:txBody>
      </p:sp>
      <p:pic>
        <p:nvPicPr>
          <p:cNvPr id="6" name="Picture 5" descr="Shape&#10;&#10;Description automatically generated with low confidence">
            <a:extLst>
              <a:ext uri="{FF2B5EF4-FFF2-40B4-BE49-F238E27FC236}">
                <a16:creationId xmlns:a16="http://schemas.microsoft.com/office/drawing/2014/main" id="{E60ADD9D-2BC7-8547-B1DD-EFCE73A5E4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88711" y="17705675"/>
            <a:ext cx="2411586" cy="24115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25"/>
          <p:cNvSpPr txBox="1">
            <a:spLocks noGrp="1"/>
          </p:cNvSpPr>
          <p:nvPr>
            <p:ph type="title"/>
          </p:nvPr>
        </p:nvSpPr>
        <p:spPr/>
        <p:txBody>
          <a:bodyPr/>
          <a:lstStyle/>
          <a:p>
            <a:r>
              <a:rPr lang="en-US" dirty="0"/>
              <a:t>NVIDIA Riva</a:t>
            </a:r>
          </a:p>
        </p:txBody>
      </p:sp>
      <p:sp>
        <p:nvSpPr>
          <p:cNvPr id="11" name="Text Placeholder 10">
            <a:extLst>
              <a:ext uri="{FF2B5EF4-FFF2-40B4-BE49-F238E27FC236}">
                <a16:creationId xmlns:a16="http://schemas.microsoft.com/office/drawing/2014/main" id="{F2088CA5-58D8-F8D1-1DBC-8FA96C2E133F}"/>
              </a:ext>
            </a:extLst>
          </p:cNvPr>
          <p:cNvSpPr>
            <a:spLocks noGrp="1"/>
          </p:cNvSpPr>
          <p:nvPr>
            <p:ph type="body" sz="quarter" idx="10"/>
          </p:nvPr>
        </p:nvSpPr>
        <p:spPr/>
        <p:txBody>
          <a:bodyPr/>
          <a:lstStyle/>
          <a:p>
            <a:endParaRPr lang="en-US"/>
          </a:p>
        </p:txBody>
      </p:sp>
      <p:pic>
        <p:nvPicPr>
          <p:cNvPr id="13" name="Picture 12">
            <a:extLst>
              <a:ext uri="{FF2B5EF4-FFF2-40B4-BE49-F238E27FC236}">
                <a16:creationId xmlns:a16="http://schemas.microsoft.com/office/drawing/2014/main" id="{E1286D54-A5EA-4245-B8B7-6BEC907678F7}"/>
              </a:ext>
            </a:extLst>
          </p:cNvPr>
          <p:cNvPicPr>
            <a:picLocks noChangeAspect="1"/>
          </p:cNvPicPr>
          <p:nvPr/>
        </p:nvPicPr>
        <p:blipFill>
          <a:blip r:embed="rId3"/>
          <a:stretch>
            <a:fillRect/>
          </a:stretch>
        </p:blipFill>
        <p:spPr>
          <a:xfrm>
            <a:off x="8583020" y="7102531"/>
            <a:ext cx="27111268" cy="9599106"/>
          </a:xfrm>
          <a:prstGeom prst="rect">
            <a:avLst/>
          </a:prstGeom>
        </p:spPr>
      </p:pic>
      <p:sp>
        <p:nvSpPr>
          <p:cNvPr id="3" name="Rectangle 2">
            <a:extLst>
              <a:ext uri="{FF2B5EF4-FFF2-40B4-BE49-F238E27FC236}">
                <a16:creationId xmlns:a16="http://schemas.microsoft.com/office/drawing/2014/main" id="{C719C0D1-676C-4F53-80FF-7F889720244B}"/>
              </a:ext>
            </a:extLst>
          </p:cNvPr>
          <p:cNvSpPr/>
          <p:nvPr/>
        </p:nvSpPr>
        <p:spPr>
          <a:xfrm>
            <a:off x="654035" y="11682736"/>
            <a:ext cx="6616290" cy="1292772"/>
          </a:xfrm>
          <a:prstGeom prst="rect">
            <a:avLst/>
          </a:prstGeom>
          <a:solidFill>
            <a:srgbClr val="88B7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Models dev &amp; Export</a:t>
            </a:r>
          </a:p>
        </p:txBody>
      </p:sp>
      <p:sp>
        <p:nvSpPr>
          <p:cNvPr id="4" name="TextBox 3">
            <a:extLst>
              <a:ext uri="{FF2B5EF4-FFF2-40B4-BE49-F238E27FC236}">
                <a16:creationId xmlns:a16="http://schemas.microsoft.com/office/drawing/2014/main" id="{BD9A0482-9209-4899-B4A7-39636D7B22F4}"/>
              </a:ext>
            </a:extLst>
          </p:cNvPr>
          <p:cNvSpPr txBox="1"/>
          <p:nvPr/>
        </p:nvSpPr>
        <p:spPr>
          <a:xfrm>
            <a:off x="1085849" y="6352108"/>
            <a:ext cx="8176527" cy="1754326"/>
          </a:xfrm>
          <a:prstGeom prst="rect">
            <a:avLst/>
          </a:prstGeom>
          <a:noFill/>
        </p:spPr>
        <p:txBody>
          <a:bodyPr wrap="square" rtlCol="0">
            <a:spAutoFit/>
          </a:bodyPr>
          <a:lstStyle/>
          <a:p>
            <a:pPr algn="ctr"/>
            <a:r>
              <a:rPr lang="en-GB" sz="3600" dirty="0">
                <a:solidFill>
                  <a:srgbClr val="333333"/>
                </a:solidFill>
                <a:latin typeface="-apple-system"/>
              </a:rPr>
              <a:t>Phase 1</a:t>
            </a:r>
          </a:p>
          <a:p>
            <a:pPr algn="ctr"/>
            <a:r>
              <a:rPr lang="en-GB" sz="3600" dirty="0">
                <a:solidFill>
                  <a:srgbClr val="333333"/>
                </a:solidFill>
                <a:latin typeface="-apple-system"/>
              </a:rPr>
              <a:t>Convert model checkpoints to .</a:t>
            </a:r>
            <a:r>
              <a:rPr lang="en-GB" sz="3600" dirty="0" err="1">
                <a:solidFill>
                  <a:srgbClr val="333333"/>
                </a:solidFill>
                <a:latin typeface="-apple-system"/>
              </a:rPr>
              <a:t>riva</a:t>
            </a:r>
            <a:r>
              <a:rPr lang="en-GB" sz="3600" dirty="0">
                <a:solidFill>
                  <a:srgbClr val="333333"/>
                </a:solidFill>
                <a:latin typeface="-apple-system"/>
              </a:rPr>
              <a:t> format. (nemo2riva)</a:t>
            </a:r>
            <a:endParaRPr lang="en-GB" sz="3600" dirty="0"/>
          </a:p>
        </p:txBody>
      </p:sp>
      <p:cxnSp>
        <p:nvCxnSpPr>
          <p:cNvPr id="6" name="Straight Arrow Connector 5">
            <a:extLst>
              <a:ext uri="{FF2B5EF4-FFF2-40B4-BE49-F238E27FC236}">
                <a16:creationId xmlns:a16="http://schemas.microsoft.com/office/drawing/2014/main" id="{BC3B6388-622C-4BAD-BF63-490544DA6406}"/>
              </a:ext>
            </a:extLst>
          </p:cNvPr>
          <p:cNvCxnSpPr>
            <a:cxnSpLocks/>
            <a:endCxn id="3" idx="0"/>
          </p:cNvCxnSpPr>
          <p:nvPr/>
        </p:nvCxnSpPr>
        <p:spPr>
          <a:xfrm>
            <a:off x="3962178" y="8891272"/>
            <a:ext cx="0" cy="27914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B7F4FC8-8BE0-427C-B390-E8EC9BEA3659}"/>
              </a:ext>
            </a:extLst>
          </p:cNvPr>
          <p:cNvSpPr txBox="1"/>
          <p:nvPr/>
        </p:nvSpPr>
        <p:spPr>
          <a:xfrm>
            <a:off x="12421775" y="5105615"/>
            <a:ext cx="9474982" cy="2308324"/>
          </a:xfrm>
          <a:prstGeom prst="rect">
            <a:avLst/>
          </a:prstGeom>
          <a:noFill/>
        </p:spPr>
        <p:txBody>
          <a:bodyPr wrap="square" rtlCol="0">
            <a:spAutoFit/>
          </a:bodyPr>
          <a:lstStyle/>
          <a:p>
            <a:pPr algn="ctr"/>
            <a:r>
              <a:rPr lang="en-GB" sz="3600" dirty="0">
                <a:solidFill>
                  <a:srgbClr val="333333"/>
                </a:solidFill>
                <a:latin typeface="-apple-system"/>
              </a:rPr>
              <a:t>Phase 2</a:t>
            </a:r>
          </a:p>
          <a:p>
            <a:pPr algn="ctr"/>
            <a:r>
              <a:rPr lang="en-GB" sz="3600" dirty="0">
                <a:solidFill>
                  <a:srgbClr val="333333"/>
                </a:solidFill>
                <a:latin typeface="-apple-system"/>
              </a:rPr>
              <a:t>Gather necessary artifacts (models, files, configurations, and user settings) into RMIR</a:t>
            </a:r>
          </a:p>
          <a:p>
            <a:pPr algn="ctr"/>
            <a:r>
              <a:rPr lang="en-GB" sz="3600" dirty="0">
                <a:solidFill>
                  <a:srgbClr val="333333"/>
                </a:solidFill>
                <a:latin typeface="-apple-system"/>
              </a:rPr>
              <a:t>(Riva Model Intermediate Representation)</a:t>
            </a:r>
            <a:endParaRPr lang="en-GB" sz="4200" dirty="0"/>
          </a:p>
        </p:txBody>
      </p:sp>
      <p:cxnSp>
        <p:nvCxnSpPr>
          <p:cNvPr id="5" name="Straight Arrow Connector 4">
            <a:extLst>
              <a:ext uri="{FF2B5EF4-FFF2-40B4-BE49-F238E27FC236}">
                <a16:creationId xmlns:a16="http://schemas.microsoft.com/office/drawing/2014/main" id="{0798E583-652D-4609-B372-C7BE061E0971}"/>
              </a:ext>
            </a:extLst>
          </p:cNvPr>
          <p:cNvCxnSpPr>
            <a:cxnSpLocks/>
          </p:cNvCxnSpPr>
          <p:nvPr/>
        </p:nvCxnSpPr>
        <p:spPr>
          <a:xfrm>
            <a:off x="17452138" y="7875604"/>
            <a:ext cx="0" cy="36694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FEFCFB-CF6C-4F62-A2F6-451A3A0AED81}"/>
              </a:ext>
            </a:extLst>
          </p:cNvPr>
          <p:cNvSpPr txBox="1"/>
          <p:nvPr/>
        </p:nvSpPr>
        <p:spPr>
          <a:xfrm>
            <a:off x="21896757" y="16485126"/>
            <a:ext cx="9474982" cy="2308324"/>
          </a:xfrm>
          <a:prstGeom prst="rect">
            <a:avLst/>
          </a:prstGeom>
          <a:noFill/>
        </p:spPr>
        <p:txBody>
          <a:bodyPr wrap="square" rtlCol="0">
            <a:spAutoFit/>
          </a:bodyPr>
          <a:lstStyle/>
          <a:p>
            <a:pPr algn="ctr"/>
            <a:r>
              <a:rPr lang="en-GB" sz="3600" dirty="0">
                <a:solidFill>
                  <a:srgbClr val="333333"/>
                </a:solidFill>
                <a:latin typeface="-apple-system"/>
              </a:rPr>
              <a:t>Phase 3</a:t>
            </a:r>
          </a:p>
          <a:p>
            <a:pPr algn="ctr"/>
            <a:r>
              <a:rPr lang="en-GB" sz="3600" dirty="0">
                <a:solidFill>
                  <a:srgbClr val="333333"/>
                </a:solidFill>
                <a:latin typeface="-apple-system"/>
              </a:rPr>
              <a:t>Convert RMIR into the Riva model repository.</a:t>
            </a:r>
          </a:p>
          <a:p>
            <a:pPr algn="ctr"/>
            <a:r>
              <a:rPr lang="en-GB" sz="3600" dirty="0">
                <a:solidFill>
                  <a:srgbClr val="333333"/>
                </a:solidFill>
                <a:latin typeface="-apple-system"/>
              </a:rPr>
              <a:t>Neural networks are exported and optimized to run on the target platform</a:t>
            </a:r>
            <a:endParaRPr lang="en-GB" sz="6000" dirty="0"/>
          </a:p>
        </p:txBody>
      </p:sp>
      <p:cxnSp>
        <p:nvCxnSpPr>
          <p:cNvPr id="8" name="Straight Arrow Connector 7">
            <a:extLst>
              <a:ext uri="{FF2B5EF4-FFF2-40B4-BE49-F238E27FC236}">
                <a16:creationId xmlns:a16="http://schemas.microsoft.com/office/drawing/2014/main" id="{C7169A09-8C6B-4DCD-B1EF-09C05F17B795}"/>
              </a:ext>
            </a:extLst>
          </p:cNvPr>
          <p:cNvCxnSpPr>
            <a:cxnSpLocks/>
          </p:cNvCxnSpPr>
          <p:nvPr/>
        </p:nvCxnSpPr>
        <p:spPr>
          <a:xfrm flipV="1">
            <a:off x="26684734" y="12975508"/>
            <a:ext cx="0" cy="35096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18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 name="Title 5">
            <a:extLst>
              <a:ext uri="{FF2B5EF4-FFF2-40B4-BE49-F238E27FC236}">
                <a16:creationId xmlns:a16="http://schemas.microsoft.com/office/drawing/2014/main" id="{00E03E22-544F-4CEB-8C3B-E97041B3FD8A}"/>
              </a:ext>
            </a:extLst>
          </p:cNvPr>
          <p:cNvSpPr>
            <a:spLocks noGrp="1"/>
          </p:cNvSpPr>
          <p:nvPr>
            <p:ph type="title"/>
          </p:nvPr>
        </p:nvSpPr>
        <p:spPr/>
        <p:txBody>
          <a:bodyPr/>
          <a:lstStyle/>
          <a:p>
            <a:r>
              <a:rPr lang="en-US" dirty="0"/>
              <a:t>NVIDIA Riva</a:t>
            </a:r>
            <a:endParaRPr lang="en-GB" dirty="0"/>
          </a:p>
        </p:txBody>
      </p:sp>
      <p:sp>
        <p:nvSpPr>
          <p:cNvPr id="8" name="Text Placeholder 7">
            <a:extLst>
              <a:ext uri="{FF2B5EF4-FFF2-40B4-BE49-F238E27FC236}">
                <a16:creationId xmlns:a16="http://schemas.microsoft.com/office/drawing/2014/main" id="{A38300E5-8559-46FE-90D3-6F7342AA9CCE}"/>
              </a:ext>
            </a:extLst>
          </p:cNvPr>
          <p:cNvSpPr>
            <a:spLocks noGrp="1"/>
          </p:cNvSpPr>
          <p:nvPr>
            <p:ph type="body" sz="quarter" idx="10"/>
          </p:nvPr>
        </p:nvSpPr>
        <p:spPr/>
        <p:txBody>
          <a:bodyPr/>
          <a:lstStyle/>
          <a:p>
            <a:r>
              <a:rPr lang="en-GB" dirty="0">
                <a:sym typeface="Arial"/>
              </a:rPr>
              <a:t>NVIDIA GPU Cloud (NGC) setup</a:t>
            </a:r>
          </a:p>
        </p:txBody>
      </p:sp>
      <p:pic>
        <p:nvPicPr>
          <p:cNvPr id="2" name="Picture 1">
            <a:extLst>
              <a:ext uri="{FF2B5EF4-FFF2-40B4-BE49-F238E27FC236}">
                <a16:creationId xmlns:a16="http://schemas.microsoft.com/office/drawing/2014/main" id="{EA5F06F7-2209-A7DD-A987-40B51C16085E}"/>
              </a:ext>
            </a:extLst>
          </p:cNvPr>
          <p:cNvPicPr>
            <a:picLocks noChangeAspect="1"/>
          </p:cNvPicPr>
          <p:nvPr/>
        </p:nvPicPr>
        <p:blipFill>
          <a:blip r:embed="rId3"/>
          <a:stretch>
            <a:fillRect/>
          </a:stretch>
        </p:blipFill>
        <p:spPr>
          <a:xfrm>
            <a:off x="19937592" y="5514831"/>
            <a:ext cx="15087120" cy="5450222"/>
          </a:xfrm>
          <a:prstGeom prst="rect">
            <a:avLst/>
          </a:prstGeom>
          <a:ln>
            <a:solidFill>
              <a:schemeClr val="tx2"/>
            </a:solidFill>
          </a:ln>
        </p:spPr>
      </p:pic>
      <p:pic>
        <p:nvPicPr>
          <p:cNvPr id="3" name="Picture 2">
            <a:extLst>
              <a:ext uri="{FF2B5EF4-FFF2-40B4-BE49-F238E27FC236}">
                <a16:creationId xmlns:a16="http://schemas.microsoft.com/office/drawing/2014/main" id="{E8122C30-6454-D49C-950F-2A164F718D59}"/>
              </a:ext>
            </a:extLst>
          </p:cNvPr>
          <p:cNvPicPr>
            <a:picLocks noChangeAspect="1"/>
          </p:cNvPicPr>
          <p:nvPr/>
        </p:nvPicPr>
        <p:blipFill>
          <a:blip r:embed="rId4"/>
          <a:stretch>
            <a:fillRect/>
          </a:stretch>
        </p:blipFill>
        <p:spPr>
          <a:xfrm>
            <a:off x="19937592" y="12068549"/>
            <a:ext cx="15087120" cy="4087694"/>
          </a:xfrm>
          <a:prstGeom prst="rect">
            <a:avLst/>
          </a:prstGeom>
          <a:solidFill>
            <a:schemeClr val="tx1"/>
          </a:solidFill>
          <a:ln>
            <a:solidFill>
              <a:schemeClr val="tx2"/>
            </a:solidFill>
          </a:ln>
        </p:spPr>
      </p:pic>
      <p:cxnSp>
        <p:nvCxnSpPr>
          <p:cNvPr id="4" name="Straight Arrow Connector 3">
            <a:extLst>
              <a:ext uri="{FF2B5EF4-FFF2-40B4-BE49-F238E27FC236}">
                <a16:creationId xmlns:a16="http://schemas.microsoft.com/office/drawing/2014/main" id="{7FD30B5C-5112-B475-4522-713A5B0B92F5}"/>
              </a:ext>
            </a:extLst>
          </p:cNvPr>
          <p:cNvCxnSpPr>
            <a:cxnSpLocks/>
          </p:cNvCxnSpPr>
          <p:nvPr/>
        </p:nvCxnSpPr>
        <p:spPr>
          <a:xfrm flipH="1" flipV="1">
            <a:off x="22812422" y="13664726"/>
            <a:ext cx="1519332" cy="18524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9FC210-7E38-7674-0F70-C839477005FD}"/>
              </a:ext>
            </a:extLst>
          </p:cNvPr>
          <p:cNvCxnSpPr>
            <a:cxnSpLocks/>
          </p:cNvCxnSpPr>
          <p:nvPr/>
        </p:nvCxnSpPr>
        <p:spPr>
          <a:xfrm flipH="1" flipV="1">
            <a:off x="23265697" y="15340740"/>
            <a:ext cx="1274214" cy="14999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5B4C6A65-165B-EE09-2000-AE7E5015B8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49" r="8445"/>
          <a:stretch/>
        </p:blipFill>
        <p:spPr bwMode="auto">
          <a:xfrm>
            <a:off x="686187" y="5009308"/>
            <a:ext cx="17788986" cy="1165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182329"/>
      </p:ext>
    </p:extLst>
  </p:cSld>
  <p:clrMapOvr>
    <a:masterClrMapping/>
  </p:clrMapOvr>
  <mc:AlternateContent xmlns:mc="http://schemas.openxmlformats.org/markup-compatibility/2006" xmlns:p14="http://schemas.microsoft.com/office/powerpoint/2010/main">
    <mc:Choice Requires="p14">
      <p:transition spd="med" p14:dur="700" advTm="50142">
        <p:fade/>
      </p:transition>
    </mc:Choice>
    <mc:Fallback xmlns="">
      <p:transition spd="med" advTm="50142">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86582" y="2978110"/>
            <a:ext cx="17448018" cy="1551193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r>
              <a:rPr lang="en-GB" sz="6000" dirty="0">
                <a:solidFill>
                  <a:schemeClr val="bg1"/>
                </a:solidFill>
              </a:rPr>
              <a:t> </a:t>
            </a:r>
            <a:endParaRPr lang="en-US" sz="6000" dirty="0"/>
          </a:p>
          <a:p>
            <a:r>
              <a:rPr lang="en-US" sz="7200" dirty="0">
                <a:solidFill>
                  <a:schemeClr val="tx2"/>
                </a:solidFill>
              </a:rPr>
              <a:t>Lecture</a:t>
            </a:r>
          </a:p>
          <a:p>
            <a:pPr marL="2665730" lvl="1" indent="-1143000">
              <a:buFont typeface="Arial" panose="020B0604020202020204" pitchFamily="34" charset="0"/>
              <a:buChar char="•"/>
            </a:pPr>
            <a:r>
              <a:rPr lang="en-US" sz="7200" dirty="0">
                <a:solidFill>
                  <a:schemeClr val="bg1"/>
                </a:solidFill>
              </a:rPr>
              <a:t>What is Conversational AI? Complexity of Deploying Conversational AI Applications</a:t>
            </a:r>
          </a:p>
          <a:p>
            <a:pPr marL="2665730" lvl="1" indent="-1143000">
              <a:buFont typeface="Arial" panose="020B0604020202020204" pitchFamily="34" charset="0"/>
              <a:buChar char="•"/>
            </a:pPr>
            <a:r>
              <a:rPr lang="en-US" sz="7200" dirty="0">
                <a:solidFill>
                  <a:schemeClr val="bg1"/>
                </a:solidFill>
              </a:rPr>
              <a:t>Deep Learning Fundamentals</a:t>
            </a:r>
          </a:p>
          <a:p>
            <a:pPr marL="2665730" lvl="1" indent="-1143000">
              <a:buFont typeface="Arial" panose="020B0604020202020204" pitchFamily="34" charset="0"/>
              <a:buChar char="•"/>
            </a:pPr>
            <a:r>
              <a:rPr lang="en-US" sz="7200" dirty="0">
                <a:solidFill>
                  <a:schemeClr val="bg1"/>
                </a:solidFill>
              </a:rPr>
              <a:t>Speech and Text Processing </a:t>
            </a:r>
          </a:p>
          <a:p>
            <a:pPr marL="2665730" lvl="1" indent="-1143000">
              <a:buFont typeface="Arial" panose="020B0604020202020204" pitchFamily="34" charset="0"/>
              <a:buChar char="•"/>
            </a:pPr>
            <a:r>
              <a:rPr lang="en-US" sz="7200" dirty="0">
                <a:solidFill>
                  <a:schemeClr val="bg1"/>
                </a:solidFill>
              </a:rPr>
              <a:t>Automatic Speech Recognition</a:t>
            </a:r>
          </a:p>
          <a:p>
            <a:pPr marL="2665730" lvl="1" indent="-1143000">
              <a:buFont typeface="Arial" panose="020B0604020202020204" pitchFamily="34" charset="0"/>
              <a:buChar char="•"/>
            </a:pPr>
            <a:r>
              <a:rPr lang="en-US" sz="7200" dirty="0">
                <a:solidFill>
                  <a:schemeClr val="bg1"/>
                </a:solidFill>
              </a:rPr>
              <a:t>ASR Tools: Riva, NGC, and NeMo</a:t>
            </a:r>
          </a:p>
          <a:p>
            <a:pPr marL="2665730" lvl="1" indent="-1143000">
              <a:buFont typeface="Arial" panose="020B0604020202020204" pitchFamily="34" charset="0"/>
              <a:buChar char="•"/>
            </a:pPr>
            <a:r>
              <a:rPr lang="en-US" sz="7200" dirty="0">
                <a:solidFill>
                  <a:schemeClr val="bg1"/>
                </a:solidFill>
              </a:rPr>
              <a:t>Lab Overview</a:t>
            </a:r>
            <a:endParaRPr lang="en-US" sz="7200" dirty="0"/>
          </a:p>
          <a:p>
            <a:pPr marL="1522730" lvl="1"/>
            <a:endParaRPr lang="en-US" sz="7200" dirty="0"/>
          </a:p>
          <a:p>
            <a:r>
              <a:rPr lang="en-US" sz="7200" dirty="0">
                <a:solidFill>
                  <a:schemeClr val="tx2"/>
                </a:solidFill>
              </a:rPr>
              <a:t>Lab</a:t>
            </a:r>
          </a:p>
          <a:p>
            <a:pPr marL="2665730" indent="-1143000">
              <a:buFont typeface="Arial" panose="020B0604020202020204" pitchFamily="34" charset="0"/>
              <a:buChar char="•"/>
            </a:pPr>
            <a:r>
              <a:rPr lang="en-US" sz="7200" dirty="0">
                <a:solidFill>
                  <a:schemeClr val="tx2"/>
                </a:solidFill>
              </a:rPr>
              <a:t>Investigate ASR Pipeline with NeMo and Riva</a:t>
            </a: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1</a:t>
            </a:r>
          </a:p>
        </p:txBody>
      </p:sp>
      <p:sp>
        <p:nvSpPr>
          <p:cNvPr id="7" name="TextBox 6">
            <a:extLst>
              <a:ext uri="{FF2B5EF4-FFF2-40B4-BE49-F238E27FC236}">
                <a16:creationId xmlns:a16="http://schemas.microsoft.com/office/drawing/2014/main" id="{390C47F7-C8AC-B83A-7BAB-4C2DAC5F473B}"/>
              </a:ext>
            </a:extLst>
          </p:cNvPr>
          <p:cNvSpPr txBox="1"/>
          <p:nvPr/>
        </p:nvSpPr>
        <p:spPr>
          <a:xfrm>
            <a:off x="18288000" y="7202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ASR (Part 1)</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
        <p:nvSpPr>
          <p:cNvPr id="9" name="Rectangle: Rounded Corners 8">
            <a:extLst>
              <a:ext uri="{FF2B5EF4-FFF2-40B4-BE49-F238E27FC236}">
                <a16:creationId xmlns:a16="http://schemas.microsoft.com/office/drawing/2014/main" id="{8E4F0C2B-6F43-2965-63A8-175EE089A55D}"/>
              </a:ext>
            </a:extLst>
          </p:cNvPr>
          <p:cNvSpPr/>
          <p:nvPr/>
        </p:nvSpPr>
        <p:spPr>
          <a:xfrm>
            <a:off x="19355327" y="15923164"/>
            <a:ext cx="15813513" cy="2566885"/>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543748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DB130-1C29-5DC2-9FA6-CA8874A63BF6}"/>
              </a:ext>
            </a:extLst>
          </p:cNvPr>
          <p:cNvSpPr>
            <a:spLocks noGrp="1"/>
          </p:cNvSpPr>
          <p:nvPr>
            <p:ph type="body" sz="quarter" idx="14"/>
          </p:nvPr>
        </p:nvSpPr>
        <p:spPr/>
        <p:txBody>
          <a:bodyPr/>
          <a:lstStyle/>
          <a:p>
            <a:pPr defTabSz="1523940" fontAlgn="base">
              <a:spcBef>
                <a:spcPct val="0"/>
              </a:spcBef>
              <a:spcAft>
                <a:spcPct val="0"/>
              </a:spcAft>
              <a:defRPr/>
            </a:pPr>
            <a:r>
              <a:rPr lang="en-US" sz="9600" dirty="0">
                <a:solidFill>
                  <a:srgbClr val="76B900"/>
                </a:solidFill>
                <a:latin typeface="Trebuchet MS"/>
              </a:rPr>
              <a:t>Lab </a:t>
            </a:r>
          </a:p>
        </p:txBody>
      </p:sp>
    </p:spTree>
    <p:extLst>
      <p:ext uri="{BB962C8B-B14F-4D97-AF65-F5344CB8AC3E}">
        <p14:creationId xmlns:p14="http://schemas.microsoft.com/office/powerpoint/2010/main" val="4004598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158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F0226BE-9497-436A-FFDB-1BBE69AA1DDF}"/>
              </a:ext>
            </a:extLst>
          </p:cNvPr>
          <p:cNvSpPr>
            <a:spLocks noGrp="1"/>
          </p:cNvSpPr>
          <p:nvPr>
            <p:ph type="body" sz="quarter" idx="14"/>
          </p:nvPr>
        </p:nvSpPr>
        <p:spPr/>
        <p:txBody>
          <a:bodyPr/>
          <a:lstStyle/>
          <a:p>
            <a:r>
              <a:rPr lang="en-GB" dirty="0"/>
              <a:t>Building Conversational AI Applications is Not Trivial</a:t>
            </a:r>
            <a:endParaRPr lang="en-US" dirty="0"/>
          </a:p>
          <a:p>
            <a:endParaRPr lang="en-US" dirty="0"/>
          </a:p>
        </p:txBody>
      </p:sp>
    </p:spTree>
    <p:extLst>
      <p:ext uri="{BB962C8B-B14F-4D97-AF65-F5344CB8AC3E}">
        <p14:creationId xmlns:p14="http://schemas.microsoft.com/office/powerpoint/2010/main" val="1063216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11" name="Text Placeholder 10">
            <a:extLst>
              <a:ext uri="{FF2B5EF4-FFF2-40B4-BE49-F238E27FC236}">
                <a16:creationId xmlns:a16="http://schemas.microsoft.com/office/drawing/2014/main" id="{3B9A15B3-DCD2-93F5-038E-ADED62317E3B}"/>
              </a:ext>
            </a:extLst>
          </p:cNvPr>
          <p:cNvSpPr>
            <a:spLocks noGrp="1"/>
          </p:cNvSpPr>
          <p:nvPr>
            <p:ph type="body" sz="quarter" idx="10"/>
          </p:nvPr>
        </p:nvSpPr>
        <p:spPr/>
        <p:txBody>
          <a:bodyPr/>
          <a:lstStyle/>
          <a:p>
            <a:r>
              <a:rPr lang="en-GB" sz="4800" kern="0" dirty="0">
                <a:solidFill>
                  <a:schemeClr val="tx2"/>
                </a:solidFill>
                <a:latin typeface="Trebuchet MS"/>
                <a:ea typeface="Trebuchet MS"/>
                <a:cs typeface="Trebuchet MS"/>
                <a:sym typeface="Trebuchet MS"/>
              </a:rPr>
              <a:t>New models , domain-specific accuracy, complex pipelines, real-time responses</a:t>
            </a:r>
          </a:p>
          <a:p>
            <a:endParaRPr lang="en-US" dirty="0"/>
          </a:p>
        </p:txBody>
      </p:sp>
      <p:grpSp>
        <p:nvGrpSpPr>
          <p:cNvPr id="493" name="Google Shape;493;p11"/>
          <p:cNvGrpSpPr/>
          <p:nvPr/>
        </p:nvGrpSpPr>
        <p:grpSpPr>
          <a:xfrm>
            <a:off x="22056330" y="8131801"/>
            <a:ext cx="6391656" cy="6532914"/>
            <a:chOff x="243846" y="2744901"/>
            <a:chExt cx="2130552" cy="2177638"/>
          </a:xfrm>
        </p:grpSpPr>
        <p:sp>
          <p:nvSpPr>
            <p:cNvPr id="494" name="Google Shape;494;p11"/>
            <p:cNvSpPr/>
            <p:nvPr/>
          </p:nvSpPr>
          <p:spPr>
            <a:xfrm>
              <a:off x="243846" y="2744901"/>
              <a:ext cx="2130552" cy="561561"/>
            </a:xfrm>
            <a:prstGeom prst="rect">
              <a:avLst/>
            </a:prstGeom>
            <a:solidFill>
              <a:srgbClr val="7F7F7F"/>
            </a:solidFill>
            <a:ln>
              <a:noFill/>
            </a:ln>
            <a:effectLst>
              <a:outerShdw blurRad="63500" sx="102000" sy="102000" algn="ctr" rotWithShape="0">
                <a:srgbClr val="000000">
                  <a:alpha val="40000"/>
                </a:srgbClr>
              </a:outerShdw>
            </a:effectLst>
          </p:spPr>
          <p:txBody>
            <a:bodyPr spcFirstLastPara="1" wrap="square" lIns="274276" tIns="137100" rIns="274276" bIns="137100" anchor="ctr" anchorCtr="0">
              <a:noAutofit/>
            </a:bodyPr>
            <a:lstStyle/>
            <a:p>
              <a:pPr algn="ctr">
                <a:lnSpc>
                  <a:spcPct val="90000"/>
                </a:lnSpc>
              </a:pPr>
              <a:r>
                <a:rPr lang="en-US" sz="4410" dirty="0">
                  <a:latin typeface="Trebuchet MS"/>
                  <a:ea typeface="Trebuchet MS"/>
                  <a:cs typeface="Trebuchet MS"/>
                  <a:sym typeface="Trebuchet MS"/>
                </a:rPr>
                <a:t>CUSTOMIZATION</a:t>
              </a:r>
              <a:endParaRPr sz="3600" dirty="0"/>
            </a:p>
          </p:txBody>
        </p:sp>
        <p:sp>
          <p:nvSpPr>
            <p:cNvPr id="495" name="Google Shape;495;p11"/>
            <p:cNvSpPr/>
            <p:nvPr/>
          </p:nvSpPr>
          <p:spPr>
            <a:xfrm>
              <a:off x="243846" y="3317614"/>
              <a:ext cx="2130552" cy="1604925"/>
            </a:xfrm>
            <a:prstGeom prst="rect">
              <a:avLst/>
            </a:prstGeom>
            <a:solidFill>
              <a:srgbClr val="F2F2F2"/>
            </a:solidFill>
            <a:ln>
              <a:noFill/>
            </a:ln>
            <a:effectLst>
              <a:outerShdw blurRad="63500" sx="102000" sy="102000" algn="ctr" rotWithShape="0">
                <a:srgbClr val="000000">
                  <a:alpha val="40000"/>
                </a:srgbClr>
              </a:outerShdw>
            </a:effectLst>
          </p:spPr>
          <p:txBody>
            <a:bodyPr spcFirstLastPara="1" wrap="square" lIns="274276" tIns="137100" rIns="274276" bIns="137100" anchor="ctr" anchorCtr="0">
              <a:noAutofit/>
            </a:bodyPr>
            <a:lstStyle/>
            <a:p>
              <a:pPr algn="ctr">
                <a:lnSpc>
                  <a:spcPct val="90000"/>
                </a:lnSpc>
              </a:pPr>
              <a:endParaRPr sz="3990" dirty="0">
                <a:solidFill>
                  <a:schemeClr val="bg1"/>
                </a:solidFill>
                <a:latin typeface="Trebuchet MS"/>
                <a:ea typeface="Trebuchet MS"/>
                <a:cs typeface="Trebuchet MS"/>
                <a:sym typeface="Trebuchet MS"/>
              </a:endParaRPr>
            </a:p>
            <a:p>
              <a:pPr marL="857250" indent="-857250">
                <a:lnSpc>
                  <a:spcPct val="90000"/>
                </a:lnSpc>
                <a:buClr>
                  <a:schemeClr val="dk2"/>
                </a:buClr>
                <a:buSzPts val="1330"/>
                <a:buFont typeface="Noto Sans Symbols"/>
                <a:buChar char="▪"/>
              </a:pPr>
              <a:r>
                <a:rPr lang="en-US" sz="3990" dirty="0">
                  <a:solidFill>
                    <a:schemeClr val="bg1"/>
                  </a:solidFill>
                  <a:latin typeface="Trebuchet MS"/>
                  <a:ea typeface="Trebuchet MS"/>
                  <a:cs typeface="Trebuchet MS"/>
                  <a:sym typeface="Trebuchet MS"/>
                </a:rPr>
                <a:t>Limited model, domain, and pipeline customization</a:t>
              </a:r>
              <a:endParaRPr sz="3600" dirty="0">
                <a:solidFill>
                  <a:schemeClr val="bg1"/>
                </a:solidFill>
              </a:endParaRPr>
            </a:p>
            <a:p>
              <a:pPr marL="1028700" indent="-775336" algn="ctr">
                <a:lnSpc>
                  <a:spcPct val="90000"/>
                </a:lnSpc>
                <a:buClr>
                  <a:schemeClr val="dk2"/>
                </a:buClr>
                <a:buSzPts val="1330"/>
              </a:pPr>
              <a:endParaRPr sz="3990" dirty="0">
                <a:solidFill>
                  <a:schemeClr val="lt1"/>
                </a:solidFill>
                <a:latin typeface="Trebuchet MS"/>
                <a:ea typeface="Trebuchet MS"/>
                <a:cs typeface="Trebuchet MS"/>
                <a:sym typeface="Trebuchet MS"/>
              </a:endParaRPr>
            </a:p>
          </p:txBody>
        </p:sp>
      </p:grpSp>
      <p:grpSp>
        <p:nvGrpSpPr>
          <p:cNvPr id="496" name="Google Shape;496;p11"/>
          <p:cNvGrpSpPr/>
          <p:nvPr/>
        </p:nvGrpSpPr>
        <p:grpSpPr>
          <a:xfrm>
            <a:off x="730134" y="8131801"/>
            <a:ext cx="6391656" cy="6532914"/>
            <a:chOff x="2654342" y="2733749"/>
            <a:chExt cx="2130552" cy="2177638"/>
          </a:xfrm>
        </p:grpSpPr>
        <p:sp>
          <p:nvSpPr>
            <p:cNvPr id="497" name="Google Shape;497;p11"/>
            <p:cNvSpPr/>
            <p:nvPr/>
          </p:nvSpPr>
          <p:spPr>
            <a:xfrm>
              <a:off x="2654342" y="2733749"/>
              <a:ext cx="2130552" cy="561561"/>
            </a:xfrm>
            <a:prstGeom prst="rect">
              <a:avLst/>
            </a:prstGeom>
            <a:solidFill>
              <a:srgbClr val="7F7F7F"/>
            </a:solidFill>
            <a:ln>
              <a:noFill/>
            </a:ln>
            <a:effectLst>
              <a:outerShdw blurRad="63500" sx="102000" sy="102000" algn="ctr" rotWithShape="0">
                <a:srgbClr val="000000">
                  <a:alpha val="40000"/>
                </a:srgbClr>
              </a:outerShdw>
            </a:effectLst>
          </p:spPr>
          <p:txBody>
            <a:bodyPr spcFirstLastPara="1" wrap="square" lIns="274276" tIns="137100" rIns="274276" bIns="137100" anchor="ctr" anchorCtr="0">
              <a:noAutofit/>
            </a:bodyPr>
            <a:lstStyle/>
            <a:p>
              <a:pPr algn="ctr">
                <a:lnSpc>
                  <a:spcPct val="90000"/>
                </a:lnSpc>
              </a:pPr>
              <a:r>
                <a:rPr lang="en-US" sz="4410" dirty="0">
                  <a:latin typeface="Trebuchet MS"/>
                  <a:ea typeface="Trebuchet MS"/>
                  <a:cs typeface="Trebuchet MS"/>
                  <a:sym typeface="Trebuchet MS"/>
                </a:rPr>
                <a:t>HIGH ACCURACY</a:t>
              </a:r>
              <a:endParaRPr sz="3600" dirty="0"/>
            </a:p>
          </p:txBody>
        </p:sp>
        <p:sp>
          <p:nvSpPr>
            <p:cNvPr id="498" name="Google Shape;498;p11"/>
            <p:cNvSpPr/>
            <p:nvPr/>
          </p:nvSpPr>
          <p:spPr>
            <a:xfrm>
              <a:off x="2654342" y="3306462"/>
              <a:ext cx="2130552" cy="1604925"/>
            </a:xfrm>
            <a:prstGeom prst="rect">
              <a:avLst/>
            </a:prstGeom>
            <a:solidFill>
              <a:srgbClr val="F2F2F2"/>
            </a:solidFill>
            <a:ln>
              <a:noFill/>
            </a:ln>
            <a:effectLst>
              <a:outerShdw blurRad="63500" sx="102000" sy="102000" algn="ctr" rotWithShape="0">
                <a:srgbClr val="000000">
                  <a:alpha val="40000"/>
                </a:srgbClr>
              </a:outerShdw>
            </a:effectLst>
          </p:spPr>
          <p:txBody>
            <a:bodyPr spcFirstLastPara="1" wrap="square" lIns="274276" tIns="137100" rIns="274276" bIns="137100" anchor="ctr" anchorCtr="0">
              <a:noAutofit/>
            </a:bodyPr>
            <a:lstStyle/>
            <a:p>
              <a:pPr marL="1028700" indent="-775336">
                <a:lnSpc>
                  <a:spcPct val="90000"/>
                </a:lnSpc>
                <a:buClr>
                  <a:schemeClr val="dk2"/>
                </a:buClr>
                <a:buSzPts val="1330"/>
              </a:pPr>
              <a:endParaRPr sz="3990" dirty="0">
                <a:solidFill>
                  <a:schemeClr val="lt1"/>
                </a:solidFill>
                <a:latin typeface="Trebuchet MS"/>
                <a:ea typeface="Trebuchet MS"/>
                <a:cs typeface="Trebuchet MS"/>
                <a:sym typeface="Trebuchet MS"/>
              </a:endParaRPr>
            </a:p>
            <a:p>
              <a:pPr marL="1028700" indent="-1028700">
                <a:lnSpc>
                  <a:spcPct val="90000"/>
                </a:lnSpc>
                <a:buClr>
                  <a:schemeClr val="dk2"/>
                </a:buClr>
                <a:buSzPts val="1330"/>
                <a:buFont typeface="Noto Sans Symbols"/>
                <a:buChar char="▪"/>
              </a:pPr>
              <a:r>
                <a:rPr lang="en-US" sz="3990" dirty="0">
                  <a:solidFill>
                    <a:schemeClr val="bg1"/>
                  </a:solidFill>
                  <a:latin typeface="Trebuchet MS"/>
                  <a:ea typeface="Trebuchet MS"/>
                  <a:cs typeface="Trebuchet MS"/>
                  <a:sym typeface="Trebuchet MS"/>
                </a:rPr>
                <a:t>Lack of access to state-of-the-art speech algorithms and models </a:t>
              </a:r>
              <a:endParaRPr sz="3600" dirty="0">
                <a:solidFill>
                  <a:schemeClr val="bg1"/>
                </a:solidFill>
              </a:endParaRPr>
            </a:p>
            <a:p>
              <a:pPr>
                <a:lnSpc>
                  <a:spcPct val="90000"/>
                </a:lnSpc>
              </a:pPr>
              <a:endParaRPr sz="3990" dirty="0">
                <a:solidFill>
                  <a:schemeClr val="bg1"/>
                </a:solidFill>
                <a:latin typeface="Trebuchet MS"/>
                <a:ea typeface="Trebuchet MS"/>
                <a:cs typeface="Trebuchet MS"/>
                <a:sym typeface="Trebuchet MS"/>
              </a:endParaRPr>
            </a:p>
            <a:p>
              <a:pPr marL="1028700" indent="-775336" algn="ctr">
                <a:lnSpc>
                  <a:spcPct val="90000"/>
                </a:lnSpc>
                <a:buClr>
                  <a:schemeClr val="dk2"/>
                </a:buClr>
                <a:buSzPts val="1330"/>
              </a:pPr>
              <a:endParaRPr sz="3990" dirty="0">
                <a:solidFill>
                  <a:schemeClr val="lt1"/>
                </a:solidFill>
                <a:latin typeface="Trebuchet MS"/>
                <a:ea typeface="Trebuchet MS"/>
                <a:cs typeface="Trebuchet MS"/>
                <a:sym typeface="Trebuchet MS"/>
              </a:endParaRPr>
            </a:p>
          </p:txBody>
        </p:sp>
      </p:grpSp>
      <p:grpSp>
        <p:nvGrpSpPr>
          <p:cNvPr id="499" name="Google Shape;499;p11"/>
          <p:cNvGrpSpPr/>
          <p:nvPr/>
        </p:nvGrpSpPr>
        <p:grpSpPr>
          <a:xfrm>
            <a:off x="14950534" y="8131801"/>
            <a:ext cx="6391656" cy="6532914"/>
            <a:chOff x="7416250" y="2744901"/>
            <a:chExt cx="2130552" cy="2177638"/>
          </a:xfrm>
        </p:grpSpPr>
        <p:sp>
          <p:nvSpPr>
            <p:cNvPr id="500" name="Google Shape;500;p11"/>
            <p:cNvSpPr/>
            <p:nvPr/>
          </p:nvSpPr>
          <p:spPr>
            <a:xfrm>
              <a:off x="7416250" y="2744901"/>
              <a:ext cx="2130552" cy="561561"/>
            </a:xfrm>
            <a:prstGeom prst="rect">
              <a:avLst/>
            </a:prstGeom>
            <a:solidFill>
              <a:srgbClr val="7F7F7F"/>
            </a:solidFill>
            <a:ln>
              <a:noFill/>
            </a:ln>
            <a:effectLst>
              <a:outerShdw blurRad="63500" sx="102000" sy="102000" algn="ctr" rotWithShape="0">
                <a:srgbClr val="000000">
                  <a:alpha val="40000"/>
                </a:srgbClr>
              </a:outerShdw>
            </a:effectLst>
          </p:spPr>
          <p:txBody>
            <a:bodyPr spcFirstLastPara="1" wrap="square" lIns="274276" tIns="137100" rIns="274276" bIns="137100" anchor="ctr" anchorCtr="0">
              <a:noAutofit/>
            </a:bodyPr>
            <a:lstStyle/>
            <a:p>
              <a:pPr algn="ctr">
                <a:lnSpc>
                  <a:spcPct val="90000"/>
                </a:lnSpc>
              </a:pPr>
              <a:r>
                <a:rPr lang="en-US" sz="4410" dirty="0">
                  <a:latin typeface="Trebuchet MS"/>
                  <a:ea typeface="Trebuchet MS"/>
                  <a:cs typeface="Trebuchet MS"/>
                  <a:sym typeface="Trebuchet MS"/>
                </a:rPr>
                <a:t>SCALABLE DEPLOYMENT</a:t>
              </a:r>
              <a:endParaRPr sz="3600" dirty="0"/>
            </a:p>
          </p:txBody>
        </p:sp>
        <p:sp>
          <p:nvSpPr>
            <p:cNvPr id="501" name="Google Shape;501;p11"/>
            <p:cNvSpPr/>
            <p:nvPr/>
          </p:nvSpPr>
          <p:spPr>
            <a:xfrm>
              <a:off x="7416250" y="3317614"/>
              <a:ext cx="2121408" cy="1604925"/>
            </a:xfrm>
            <a:prstGeom prst="rect">
              <a:avLst/>
            </a:prstGeom>
            <a:solidFill>
              <a:srgbClr val="F2F2F2"/>
            </a:solidFill>
            <a:ln>
              <a:noFill/>
            </a:ln>
            <a:effectLst>
              <a:outerShdw blurRad="63500" sx="102000" sy="102000" algn="ctr" rotWithShape="0">
                <a:srgbClr val="000000">
                  <a:alpha val="40000"/>
                </a:srgbClr>
              </a:outerShdw>
            </a:effectLst>
          </p:spPr>
          <p:txBody>
            <a:bodyPr spcFirstLastPara="1" wrap="square" lIns="274276" tIns="137100" rIns="274276" bIns="137100" anchor="ctr" anchorCtr="0">
              <a:noAutofit/>
            </a:bodyPr>
            <a:lstStyle/>
            <a:p>
              <a:pPr marL="1028700" indent="-775336" algn="ctr">
                <a:lnSpc>
                  <a:spcPct val="90000"/>
                </a:lnSpc>
                <a:buClr>
                  <a:schemeClr val="dk2"/>
                </a:buClr>
                <a:buSzPts val="1330"/>
              </a:pPr>
              <a:endParaRPr sz="3990" dirty="0">
                <a:solidFill>
                  <a:schemeClr val="lt1"/>
                </a:solidFill>
                <a:latin typeface="Trebuchet MS"/>
                <a:ea typeface="Trebuchet MS"/>
                <a:cs typeface="Trebuchet MS"/>
                <a:sym typeface="Trebuchet MS"/>
              </a:endParaRPr>
            </a:p>
            <a:p>
              <a:pPr marL="1028700" indent="-1028700">
                <a:lnSpc>
                  <a:spcPct val="90000"/>
                </a:lnSpc>
                <a:buClr>
                  <a:schemeClr val="dk2"/>
                </a:buClr>
                <a:buSzPts val="1330"/>
                <a:buFont typeface="Noto Sans Symbols"/>
                <a:buChar char="▪"/>
              </a:pPr>
              <a:r>
                <a:rPr lang="en-US" sz="3990" dirty="0">
                  <a:solidFill>
                    <a:schemeClr val="bg1"/>
                  </a:solidFill>
                  <a:latin typeface="Trebuchet MS"/>
                  <a:ea typeface="Trebuchet MS"/>
                  <a:cs typeface="Trebuchet MS"/>
                  <a:sym typeface="Trebuchet MS"/>
                </a:rPr>
                <a:t>Limited support for deployment platforms</a:t>
              </a:r>
              <a:endParaRPr sz="3600" dirty="0">
                <a:solidFill>
                  <a:schemeClr val="bg1"/>
                </a:solidFill>
              </a:endParaRPr>
            </a:p>
            <a:p>
              <a:pPr>
                <a:lnSpc>
                  <a:spcPct val="90000"/>
                </a:lnSpc>
              </a:pPr>
              <a:endParaRPr sz="3990" dirty="0">
                <a:solidFill>
                  <a:schemeClr val="bg1"/>
                </a:solidFill>
                <a:latin typeface="Trebuchet MS"/>
                <a:ea typeface="Trebuchet MS"/>
                <a:cs typeface="Trebuchet MS"/>
                <a:sym typeface="Trebuchet MS"/>
              </a:endParaRPr>
            </a:p>
            <a:p>
              <a:pPr marL="1028700" indent="-1028700">
                <a:lnSpc>
                  <a:spcPct val="90000"/>
                </a:lnSpc>
                <a:buClr>
                  <a:schemeClr val="dk2"/>
                </a:buClr>
                <a:buSzPts val="1330"/>
                <a:buFont typeface="Noto Sans Symbols"/>
                <a:buChar char="▪"/>
              </a:pPr>
              <a:r>
                <a:rPr lang="en-US" sz="3990" dirty="0">
                  <a:solidFill>
                    <a:schemeClr val="bg1"/>
                  </a:solidFill>
                  <a:latin typeface="Trebuchet MS"/>
                  <a:ea typeface="Trebuchet MS"/>
                  <a:cs typeface="Trebuchet MS"/>
                  <a:sym typeface="Trebuchet MS"/>
                </a:rPr>
                <a:t>Limited support for scaling to multiple client requests</a:t>
              </a:r>
              <a:endParaRPr sz="3600" dirty="0">
                <a:solidFill>
                  <a:schemeClr val="bg1"/>
                </a:solidFill>
              </a:endParaRPr>
            </a:p>
            <a:p>
              <a:pPr marL="1028700" indent="-775336" algn="ctr">
                <a:lnSpc>
                  <a:spcPct val="90000"/>
                </a:lnSpc>
                <a:buClr>
                  <a:schemeClr val="dk2"/>
                </a:buClr>
                <a:buSzPts val="1330"/>
              </a:pPr>
              <a:endParaRPr sz="3990" dirty="0">
                <a:solidFill>
                  <a:schemeClr val="lt1"/>
                </a:solidFill>
                <a:latin typeface="Trebuchet MS"/>
                <a:ea typeface="Trebuchet MS"/>
                <a:cs typeface="Trebuchet MS"/>
                <a:sym typeface="Trebuchet MS"/>
              </a:endParaRPr>
            </a:p>
          </p:txBody>
        </p:sp>
      </p:grpSp>
      <p:grpSp>
        <p:nvGrpSpPr>
          <p:cNvPr id="502" name="Google Shape;502;p11"/>
          <p:cNvGrpSpPr/>
          <p:nvPr/>
        </p:nvGrpSpPr>
        <p:grpSpPr>
          <a:xfrm>
            <a:off x="7835933" y="8131801"/>
            <a:ext cx="6400462" cy="6532914"/>
            <a:chOff x="9848137" y="2744901"/>
            <a:chExt cx="2133487" cy="2177638"/>
          </a:xfrm>
        </p:grpSpPr>
        <p:sp>
          <p:nvSpPr>
            <p:cNvPr id="503" name="Google Shape;503;p11"/>
            <p:cNvSpPr/>
            <p:nvPr/>
          </p:nvSpPr>
          <p:spPr>
            <a:xfrm>
              <a:off x="9850182" y="2744901"/>
              <a:ext cx="2131442" cy="561561"/>
            </a:xfrm>
            <a:prstGeom prst="rect">
              <a:avLst/>
            </a:prstGeom>
            <a:solidFill>
              <a:srgbClr val="7F7F7F"/>
            </a:solidFill>
            <a:ln>
              <a:noFill/>
            </a:ln>
            <a:effectLst>
              <a:outerShdw blurRad="63500" sx="102000" sy="102000" algn="ctr" rotWithShape="0">
                <a:srgbClr val="000000">
                  <a:alpha val="40000"/>
                </a:srgbClr>
              </a:outerShdw>
            </a:effectLst>
          </p:spPr>
          <p:txBody>
            <a:bodyPr spcFirstLastPara="1" wrap="square" lIns="274276" tIns="137100" rIns="274276" bIns="137100" anchor="ctr" anchorCtr="0">
              <a:noAutofit/>
            </a:bodyPr>
            <a:lstStyle/>
            <a:p>
              <a:pPr algn="ctr">
                <a:lnSpc>
                  <a:spcPct val="90000"/>
                </a:lnSpc>
              </a:pPr>
              <a:r>
                <a:rPr lang="en-US" sz="4410" dirty="0">
                  <a:latin typeface="Trebuchet MS"/>
                  <a:ea typeface="Trebuchet MS"/>
                  <a:cs typeface="Trebuchet MS"/>
                  <a:sym typeface="Trebuchet MS"/>
                </a:rPr>
                <a:t>REAL-TIME RESULTS</a:t>
              </a:r>
              <a:endParaRPr sz="3600" dirty="0"/>
            </a:p>
          </p:txBody>
        </p:sp>
        <p:sp>
          <p:nvSpPr>
            <p:cNvPr id="504" name="Google Shape;504;p11"/>
            <p:cNvSpPr/>
            <p:nvPr/>
          </p:nvSpPr>
          <p:spPr>
            <a:xfrm>
              <a:off x="9848137" y="3317614"/>
              <a:ext cx="2123548" cy="1604925"/>
            </a:xfrm>
            <a:prstGeom prst="rect">
              <a:avLst/>
            </a:prstGeom>
            <a:solidFill>
              <a:srgbClr val="F2F2F2"/>
            </a:solidFill>
            <a:ln>
              <a:noFill/>
            </a:ln>
            <a:effectLst>
              <a:outerShdw blurRad="63500" sx="102000" sy="102000" algn="ctr" rotWithShape="0">
                <a:srgbClr val="000000">
                  <a:alpha val="40000"/>
                </a:srgbClr>
              </a:outerShdw>
            </a:effectLst>
          </p:spPr>
          <p:txBody>
            <a:bodyPr spcFirstLastPara="1" wrap="square" lIns="274276" tIns="137100" rIns="274276" bIns="137100" anchor="ctr" anchorCtr="0">
              <a:noAutofit/>
            </a:bodyPr>
            <a:lstStyle/>
            <a:p>
              <a:pPr marL="1028700" indent="-775336" algn="ctr">
                <a:lnSpc>
                  <a:spcPct val="90000"/>
                </a:lnSpc>
                <a:buClr>
                  <a:schemeClr val="dk2"/>
                </a:buClr>
                <a:buSzPts val="1330"/>
              </a:pPr>
              <a:endParaRPr sz="3990" dirty="0">
                <a:solidFill>
                  <a:schemeClr val="lt1"/>
                </a:solidFill>
                <a:latin typeface="Trebuchet MS"/>
                <a:ea typeface="Trebuchet MS"/>
                <a:cs typeface="Trebuchet MS"/>
                <a:sym typeface="Trebuchet MS"/>
              </a:endParaRPr>
            </a:p>
            <a:p>
              <a:pPr marL="1028700" indent="-1028700">
                <a:lnSpc>
                  <a:spcPct val="90000"/>
                </a:lnSpc>
                <a:buClr>
                  <a:schemeClr val="dk2"/>
                </a:buClr>
                <a:buSzPts val="1330"/>
                <a:buFont typeface="Noto Sans Symbols"/>
                <a:buChar char="▪"/>
              </a:pPr>
              <a:r>
                <a:rPr lang="en-US" sz="3990" dirty="0">
                  <a:solidFill>
                    <a:schemeClr val="bg1"/>
                  </a:solidFill>
                  <a:latin typeface="Trebuchet MS"/>
                  <a:ea typeface="Trebuchet MS"/>
                  <a:cs typeface="Trebuchet MS"/>
                  <a:sym typeface="Trebuchet MS"/>
                </a:rPr>
                <a:t>Require low-latency for natural interactions</a:t>
              </a:r>
              <a:endParaRPr sz="3600" dirty="0">
                <a:solidFill>
                  <a:schemeClr val="bg1"/>
                </a:solidFill>
              </a:endParaRPr>
            </a:p>
            <a:p>
              <a:pPr>
                <a:lnSpc>
                  <a:spcPct val="90000"/>
                </a:lnSpc>
              </a:pPr>
              <a:endParaRPr sz="3990" dirty="0">
                <a:solidFill>
                  <a:schemeClr val="lt1"/>
                </a:solidFill>
                <a:latin typeface="Trebuchet MS"/>
                <a:ea typeface="Trebuchet MS"/>
                <a:cs typeface="Trebuchet MS"/>
                <a:sym typeface="Trebuchet MS"/>
              </a:endParaRPr>
            </a:p>
          </p:txBody>
        </p:sp>
      </p:grpSp>
      <p:grpSp>
        <p:nvGrpSpPr>
          <p:cNvPr id="505" name="Google Shape;505;p11"/>
          <p:cNvGrpSpPr/>
          <p:nvPr/>
        </p:nvGrpSpPr>
        <p:grpSpPr>
          <a:xfrm>
            <a:off x="29100594" y="8131801"/>
            <a:ext cx="6391656" cy="6532914"/>
            <a:chOff x="5030724" y="2722597"/>
            <a:chExt cx="2130552" cy="2177638"/>
          </a:xfrm>
        </p:grpSpPr>
        <p:sp>
          <p:nvSpPr>
            <p:cNvPr id="506" name="Google Shape;506;p11"/>
            <p:cNvSpPr/>
            <p:nvPr/>
          </p:nvSpPr>
          <p:spPr>
            <a:xfrm>
              <a:off x="5030724" y="2722597"/>
              <a:ext cx="2130552" cy="561561"/>
            </a:xfrm>
            <a:prstGeom prst="rect">
              <a:avLst/>
            </a:prstGeom>
            <a:solidFill>
              <a:srgbClr val="7F7F7F"/>
            </a:solidFill>
            <a:ln>
              <a:noFill/>
            </a:ln>
            <a:effectLst>
              <a:outerShdw blurRad="63500" sx="102000" sy="102000" algn="ctr" rotWithShape="0">
                <a:srgbClr val="000000">
                  <a:alpha val="40000"/>
                </a:srgbClr>
              </a:outerShdw>
            </a:effectLst>
          </p:spPr>
          <p:txBody>
            <a:bodyPr spcFirstLastPara="1" wrap="square" lIns="274276" tIns="137100" rIns="274276" bIns="137100" anchor="ctr" anchorCtr="0">
              <a:noAutofit/>
            </a:bodyPr>
            <a:lstStyle/>
            <a:p>
              <a:pPr algn="ctr">
                <a:lnSpc>
                  <a:spcPct val="90000"/>
                </a:lnSpc>
              </a:pPr>
              <a:r>
                <a:rPr lang="en-US" sz="4410" dirty="0">
                  <a:latin typeface="Trebuchet MS"/>
                  <a:ea typeface="Trebuchet MS"/>
                  <a:cs typeface="Trebuchet MS"/>
                  <a:sym typeface="Trebuchet MS"/>
                </a:rPr>
                <a:t>DATA SOVEREIGNTY</a:t>
              </a:r>
              <a:endParaRPr sz="3600" dirty="0"/>
            </a:p>
          </p:txBody>
        </p:sp>
        <p:sp>
          <p:nvSpPr>
            <p:cNvPr id="507" name="Google Shape;507;p11"/>
            <p:cNvSpPr/>
            <p:nvPr/>
          </p:nvSpPr>
          <p:spPr>
            <a:xfrm>
              <a:off x="5030724" y="3295310"/>
              <a:ext cx="2130552" cy="1604925"/>
            </a:xfrm>
            <a:prstGeom prst="rect">
              <a:avLst/>
            </a:prstGeom>
            <a:solidFill>
              <a:srgbClr val="F2F2F2"/>
            </a:solidFill>
            <a:ln>
              <a:noFill/>
            </a:ln>
            <a:effectLst>
              <a:outerShdw blurRad="63500" sx="102000" sy="102000" algn="ctr" rotWithShape="0">
                <a:srgbClr val="000000">
                  <a:alpha val="40000"/>
                </a:srgbClr>
              </a:outerShdw>
            </a:effectLst>
          </p:spPr>
          <p:txBody>
            <a:bodyPr spcFirstLastPara="1" wrap="square" lIns="274276" tIns="137100" rIns="274276" bIns="137100" anchor="ctr" anchorCtr="0">
              <a:noAutofit/>
            </a:bodyPr>
            <a:lstStyle/>
            <a:p>
              <a:pPr marL="857250" indent="-857250">
                <a:lnSpc>
                  <a:spcPct val="90000"/>
                </a:lnSpc>
                <a:buClr>
                  <a:schemeClr val="dk2"/>
                </a:buClr>
                <a:buSzPts val="1330"/>
                <a:buFont typeface="Noto Sans Symbols"/>
                <a:buChar char="▪"/>
              </a:pPr>
              <a:r>
                <a:rPr lang="en-US" sz="3990" dirty="0">
                  <a:solidFill>
                    <a:schemeClr val="bg1"/>
                  </a:solidFill>
                  <a:latin typeface="Trebuchet MS"/>
                  <a:ea typeface="Trebuchet MS"/>
                  <a:cs typeface="Trebuchet MS"/>
                  <a:sym typeface="Trebuchet MS"/>
                </a:rPr>
                <a:t>Limited control over the proprietary data used for training and inference</a:t>
              </a:r>
              <a:endParaRPr sz="3600" dirty="0">
                <a:solidFill>
                  <a:schemeClr val="bg1"/>
                </a:solidFill>
              </a:endParaRPr>
            </a:p>
          </p:txBody>
        </p:sp>
      </p:grpSp>
      <p:sp>
        <p:nvSpPr>
          <p:cNvPr id="2" name="Text Placeholder 2">
            <a:extLst>
              <a:ext uri="{FF2B5EF4-FFF2-40B4-BE49-F238E27FC236}">
                <a16:creationId xmlns:a16="http://schemas.microsoft.com/office/drawing/2014/main" id="{A8156942-0695-B1E3-BB23-4E56762F4248}"/>
              </a:ext>
            </a:extLst>
          </p:cNvPr>
          <p:cNvSpPr txBox="1">
            <a:spLocks/>
          </p:cNvSpPr>
          <p:nvPr/>
        </p:nvSpPr>
        <p:spPr>
          <a:xfrm>
            <a:off x="1661160" y="3627124"/>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endParaRPr lang="en-GB" sz="4800" kern="0" dirty="0">
              <a:solidFill>
                <a:schemeClr val="tx2"/>
              </a:solidFill>
              <a:latin typeface="Trebuchet MS"/>
              <a:ea typeface="Trebuchet MS"/>
              <a:cs typeface="Trebuchet MS"/>
              <a:sym typeface="Trebuchet MS"/>
            </a:endParaRPr>
          </a:p>
        </p:txBody>
      </p:sp>
      <p:sp>
        <p:nvSpPr>
          <p:cNvPr id="10" name="Title 9">
            <a:extLst>
              <a:ext uri="{FF2B5EF4-FFF2-40B4-BE49-F238E27FC236}">
                <a16:creationId xmlns:a16="http://schemas.microsoft.com/office/drawing/2014/main" id="{9AB5E5D8-DD3B-F01B-D807-EBF2BDF41D17}"/>
              </a:ext>
            </a:extLst>
          </p:cNvPr>
          <p:cNvSpPr>
            <a:spLocks noGrp="1"/>
          </p:cNvSpPr>
          <p:nvPr>
            <p:ph type="title"/>
          </p:nvPr>
        </p:nvSpPr>
        <p:spPr/>
        <p:txBody>
          <a:bodyPr/>
          <a:lstStyle/>
          <a:p>
            <a:r>
              <a:rPr lang="en-US" dirty="0"/>
              <a:t>Challenges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6" id="{B329F625-054B-4E4B-8999-1FFC650B9044}" vid="{38D618EC-8C82-4BA4-A430-D32CE6B0BE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D8A66332A4B643BA3F21C52B2B93D0" ma:contentTypeVersion="0" ma:contentTypeDescription="Create a new document." ma:contentTypeScope="" ma:versionID="1930fa20a79bdeb6db7d0434e8464f25">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43ED50-BCDE-40E7-8EA2-10B1D08BC70E}">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E32307E-CC09-4719-B5A0-DD7C6B209A80}">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4439767D-FBB9-4275-89D5-E3A7CAC6FA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NVIDIA 2022 Corp</Template>
  <TotalTime>5093</TotalTime>
  <Words>5484</Words>
  <Application>Microsoft Office PowerPoint</Application>
  <PresentationFormat>Custom</PresentationFormat>
  <Paragraphs>1090</Paragraphs>
  <Slides>74</Slides>
  <Notes>73</Notes>
  <HiddenSlides>1</HiddenSlides>
  <MMClips>1</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74</vt:i4>
      </vt:variant>
    </vt:vector>
  </HeadingPairs>
  <TitlesOfParts>
    <vt:vector size="100" baseType="lpstr">
      <vt:lpstr>-apple-system</vt:lpstr>
      <vt:lpstr>Arial</vt:lpstr>
      <vt:lpstr>Calibri</vt:lpstr>
      <vt:lpstr>Cambria Math</vt:lpstr>
      <vt:lpstr>Cascadia</vt:lpstr>
      <vt:lpstr>Charter</vt:lpstr>
      <vt:lpstr>Consolas</vt:lpstr>
      <vt:lpstr>DINPro-Medium</vt:lpstr>
      <vt:lpstr>Generator</vt:lpstr>
      <vt:lpstr>Helvetica</vt:lpstr>
      <vt:lpstr>Lato</vt:lpstr>
      <vt:lpstr>Lucida Grande</vt:lpstr>
      <vt:lpstr>Noto Sans Symbols</vt:lpstr>
      <vt:lpstr>NVIDIA Sans</vt:lpstr>
      <vt:lpstr>NVIDIA Sans Light</vt:lpstr>
      <vt:lpstr>NVIDIA Sans Medium</vt:lpstr>
      <vt:lpstr>Open Sans</vt:lpstr>
      <vt:lpstr>Roboto</vt:lpstr>
      <vt:lpstr>Roboto Mono</vt:lpstr>
      <vt:lpstr>sohne</vt:lpstr>
      <vt:lpstr>Source Sans Pro</vt:lpstr>
      <vt:lpstr>source-serif-pro</vt:lpstr>
      <vt:lpstr>Trebuchet MS</vt:lpstr>
      <vt:lpstr>var(--pst-font-family-heading)</vt:lpstr>
      <vt:lpstr>var(--pst-font-family-monospace)</vt:lpstr>
      <vt:lpstr>Title Only</vt:lpstr>
      <vt:lpstr>Part 1: ASR - Automatic Speech Recognition</vt:lpstr>
      <vt:lpstr>About Me</vt:lpstr>
      <vt:lpstr>PowerPoint Presentation</vt:lpstr>
      <vt:lpstr>PowerPoint Presentation</vt:lpstr>
      <vt:lpstr>Part 1</vt:lpstr>
      <vt:lpstr>PowerPoint Presentation</vt:lpstr>
      <vt:lpstr>Automatic Speech Recognition Is Everywhere!</vt:lpstr>
      <vt:lpstr>PowerPoint Presentation</vt:lpstr>
      <vt:lpstr>Challenges</vt:lpstr>
      <vt:lpstr>Challenges</vt:lpstr>
      <vt:lpstr>Challenges</vt:lpstr>
      <vt:lpstr>PowerPoint Presentation</vt:lpstr>
      <vt:lpstr>What About Additional Logic?</vt:lpstr>
      <vt:lpstr>Not Something Unique to NLP</vt:lpstr>
      <vt:lpstr>This Was Just a Single Application</vt:lpstr>
      <vt:lpstr>Challenges</vt:lpstr>
      <vt:lpstr>Part 1</vt:lpstr>
      <vt:lpstr>Neural Networks are Not New</vt:lpstr>
      <vt:lpstr>Neural Networks</vt:lpstr>
      <vt:lpstr>Neural Networks</vt:lpstr>
      <vt:lpstr>Neural Networks</vt:lpstr>
      <vt:lpstr>Neural Networks</vt:lpstr>
      <vt:lpstr>Neural Networks</vt:lpstr>
      <vt:lpstr>Neural Language Models</vt:lpstr>
      <vt:lpstr>Part 1</vt:lpstr>
      <vt:lpstr>Audio Data</vt:lpstr>
      <vt:lpstr>Text Data</vt:lpstr>
      <vt:lpstr>Part 1</vt:lpstr>
      <vt:lpstr>ASR Pipeline</vt:lpstr>
      <vt:lpstr>PowerPoint Presentation</vt:lpstr>
      <vt:lpstr>Measuring Success of ASR</vt:lpstr>
      <vt:lpstr>PowerPoint Presentation</vt:lpstr>
      <vt:lpstr>Acoustic Models</vt:lpstr>
      <vt:lpstr>PowerPoint Presentation</vt:lpstr>
      <vt:lpstr>Acoustic Models</vt:lpstr>
      <vt:lpstr>Acoustic Models</vt:lpstr>
      <vt:lpstr>Acoustic Models</vt:lpstr>
      <vt:lpstr>Acoustic Models</vt:lpstr>
      <vt:lpstr>Channel Separable Convolution </vt:lpstr>
      <vt:lpstr>Acoustic Models</vt:lpstr>
      <vt:lpstr>Acoustic Models</vt:lpstr>
      <vt:lpstr>Acoustic Models</vt:lpstr>
      <vt:lpstr>Acoustic Models</vt:lpstr>
      <vt:lpstr>Acoustic Models</vt:lpstr>
      <vt:lpstr>Acoustic Models</vt:lpstr>
      <vt:lpstr>Acoustic Models</vt:lpstr>
      <vt:lpstr>Acoustic Models</vt:lpstr>
      <vt:lpstr>Multilingual vs Code-Switched Acoustic Models</vt:lpstr>
      <vt:lpstr>Multilingual Acoustic Models</vt:lpstr>
      <vt:lpstr>Acoustic Models</vt:lpstr>
      <vt:lpstr>ASR Pipeline</vt:lpstr>
      <vt:lpstr>Decoder Rescoring</vt:lpstr>
      <vt:lpstr>Decoder Rescoring</vt:lpstr>
      <vt:lpstr>ASR Pipeline</vt:lpstr>
      <vt:lpstr>Post Processing</vt:lpstr>
      <vt:lpstr>Post Processing</vt:lpstr>
      <vt:lpstr>PowerPoint Presentation</vt:lpstr>
      <vt:lpstr>Speech Tasks</vt:lpstr>
      <vt:lpstr>Part 1</vt:lpstr>
      <vt:lpstr>What is NeMo?</vt:lpstr>
      <vt:lpstr>NVIDIA Riva</vt:lpstr>
      <vt:lpstr>NVIDIA Riva Automatic Speech Recognition</vt:lpstr>
      <vt:lpstr>NVIDIA Riva Delivers World-Class ASR</vt:lpstr>
      <vt:lpstr>Customizations Across Riva ASR Pipeline</vt:lpstr>
      <vt:lpstr>Deploy to Production</vt:lpstr>
      <vt:lpstr>Part 1</vt:lpstr>
      <vt:lpstr>Lab Overview</vt:lpstr>
      <vt:lpstr>Nvidia RIVA</vt:lpstr>
      <vt:lpstr>Nvidia RIVA</vt:lpstr>
      <vt:lpstr>NVIDIA Riva</vt:lpstr>
      <vt:lpstr>NVIDIA Riva</vt:lpstr>
      <vt:lpstr>Part 1</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Dana Sheahen</dc:creator>
  <cp:lastModifiedBy>Meriem Bendris</cp:lastModifiedBy>
  <cp:revision>93</cp:revision>
  <dcterms:created xsi:type="dcterms:W3CDTF">2023-01-26T22:41:12Z</dcterms:created>
  <dcterms:modified xsi:type="dcterms:W3CDTF">2023-02-17T22:31:46Z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0x010100AFD8A66332A4B643BA3F21C52B2B93D0</vt:lpwstr>
  </property>
  <property fmtid="{D5CDD505-2E9C-101B-9397-08002B2CF9AE}" pid="3" name="MediaServiceImageTags">
    <vt:lpwstr/>
  </property>
</Properties>
</file>